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71" r:id="rId4"/>
    <p:sldId id="272" r:id="rId5"/>
    <p:sldId id="273" r:id="rId6"/>
    <p:sldId id="274" r:id="rId7"/>
    <p:sldId id="275" r:id="rId8"/>
    <p:sldId id="27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120109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132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688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890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54540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789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565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351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221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40878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90417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63295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youtu.be/IZXVyXyg4a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EFB873-9943-4193-BB4B-0A584EDF2A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Klant contact en verkoop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F528438-6B5E-429E-856D-30B79EC652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nl-NL" dirty="0"/>
              <a:t>Week 9</a:t>
            </a:r>
          </a:p>
        </p:txBody>
      </p:sp>
    </p:spTree>
    <p:extLst>
      <p:ext uri="{BB962C8B-B14F-4D97-AF65-F5344CB8AC3E}">
        <p14:creationId xmlns:p14="http://schemas.microsoft.com/office/powerpoint/2010/main" val="1922288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00DF6B-ABE9-439E-8B55-5D65FD503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3864" y="685800"/>
            <a:ext cx="7705164" cy="1485900"/>
          </a:xfrm>
        </p:spPr>
        <p:txBody>
          <a:bodyPr>
            <a:normAutofit/>
          </a:bodyPr>
          <a:lstStyle/>
          <a:p>
            <a:r>
              <a:rPr lang="nl-NL" dirty="0"/>
              <a:t>Deze week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0B201A-02B3-437A-B9B7-DA580DBA4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3864" y="2286000"/>
            <a:ext cx="7705164" cy="3581400"/>
          </a:xfrm>
        </p:spPr>
        <p:txBody>
          <a:bodyPr>
            <a:normAutofit/>
          </a:bodyPr>
          <a:lstStyle/>
          <a:p>
            <a:r>
              <a:rPr lang="nl-NL" dirty="0"/>
              <a:t>Verkoopgesprek</a:t>
            </a:r>
          </a:p>
          <a:p>
            <a:r>
              <a:rPr lang="nl-NL" dirty="0"/>
              <a:t>Elevator pitch</a:t>
            </a:r>
          </a:p>
          <a:p>
            <a:endParaRPr lang="nl-NL" dirty="0"/>
          </a:p>
          <a:p>
            <a:r>
              <a:rPr lang="nl-NL" dirty="0"/>
              <a:t>Korte pauze</a:t>
            </a:r>
          </a:p>
          <a:p>
            <a:endParaRPr lang="nl-NL" dirty="0"/>
          </a:p>
          <a:p>
            <a:r>
              <a:rPr lang="nl-NL" dirty="0"/>
              <a:t>Daarna </a:t>
            </a:r>
            <a:r>
              <a:rPr lang="nl-NL"/>
              <a:t>verkoopgesprek voorbereiding </a:t>
            </a:r>
            <a:r>
              <a:rPr lang="nl-NL" dirty="0"/>
              <a:t>in 4 tallen </a:t>
            </a:r>
          </a:p>
          <a:p>
            <a:pPr marL="0" indent="0">
              <a:buNone/>
            </a:pPr>
            <a:endParaRPr lang="nl-NL" dirty="0"/>
          </a:p>
          <a:p>
            <a:pPr marL="530352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07229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650CAC-FF26-4446-B0C9-E7FC74D97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Verkoopgesprek</a:t>
            </a:r>
          </a:p>
        </p:txBody>
      </p:sp>
      <p:pic>
        <p:nvPicPr>
          <p:cNvPr id="1026" name="Picture 2" descr="https://start.24boost.nl/media/EA/Keuzedelen%20EduActief/2018/23d62ce4-617a-46b4-9383-95701f82aa44/1.0.0/2018-23d62ce4-617a-46b4-9383-95701f82aa44--ff80a216-416c-464f-89cc-05b5f191343f_image2.jpg/480x316.jpg">
            <a:extLst>
              <a:ext uri="{FF2B5EF4-FFF2-40B4-BE49-F238E27FC236}">
                <a16:creationId xmlns:a16="http://schemas.microsoft.com/office/drawing/2014/main" id="{CC2F9736-58BC-4977-9F0B-F56C51300CA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550" y="1962150"/>
            <a:ext cx="6191250" cy="421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54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71DB27-794D-460B-933D-D34146DED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Verkoopgesprek 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5BF6BB-5114-4A8E-9BC0-23C3E33B2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44462"/>
            <a:ext cx="9601200" cy="4709604"/>
          </a:xfrm>
        </p:spPr>
        <p:txBody>
          <a:bodyPr>
            <a:normAutofit/>
          </a:bodyPr>
          <a:lstStyle/>
          <a:p>
            <a:r>
              <a:rPr lang="nl-NL" dirty="0"/>
              <a:t>Begroeten 1</a:t>
            </a:r>
          </a:p>
          <a:p>
            <a:pPr lvl="1"/>
            <a:r>
              <a:rPr lang="nl-NL" dirty="0"/>
              <a:t>Is de eerste indruk die je geeft en de start van het verkoopgesprek. </a:t>
            </a:r>
          </a:p>
          <a:p>
            <a:pPr lvl="1"/>
            <a:r>
              <a:rPr lang="nl-NL" dirty="0"/>
              <a:t>Klant aanspreken en welkom heten per leeftijd verschillend. </a:t>
            </a:r>
          </a:p>
          <a:p>
            <a:r>
              <a:rPr lang="nl-NL" dirty="0"/>
              <a:t>Observeren 2</a:t>
            </a:r>
          </a:p>
          <a:p>
            <a:pPr lvl="1"/>
            <a:r>
              <a:rPr lang="nl-NL" dirty="0"/>
              <a:t>Na het begroeten kun je de klant eerst observeren (dus niet direct helpen als hij of zij hier niet omvraagt). </a:t>
            </a:r>
          </a:p>
          <a:p>
            <a:pPr lvl="1"/>
            <a:r>
              <a:rPr lang="nl-NL" dirty="0"/>
              <a:t>Je kunt nu goed zien wat de kant zoekt of naar opzoek is. </a:t>
            </a:r>
          </a:p>
          <a:p>
            <a:pPr lvl="1"/>
            <a:r>
              <a:rPr lang="nl-NL" dirty="0"/>
              <a:t>Echter ga niet altijd op de 1</a:t>
            </a:r>
            <a:r>
              <a:rPr lang="nl-NL" baseline="30000" dirty="0"/>
              <a:t>ste</a:t>
            </a:r>
            <a:r>
              <a:rPr lang="nl-NL" dirty="0"/>
              <a:t> indruk af bij het wel of niet aanspreken van een klant. Voorbeeld vakantiepark </a:t>
            </a:r>
          </a:p>
          <a:p>
            <a:pPr lvl="1"/>
            <a:r>
              <a:rPr lang="nl-NL" dirty="0"/>
              <a:t>Non verbaal gedrag klant bepalend voor aanspreek moment</a:t>
            </a:r>
          </a:p>
          <a:p>
            <a:pPr lvl="1"/>
            <a:r>
              <a:rPr lang="nl-NL" dirty="0"/>
              <a:t>Wil je de klant te woord staan, dan is het belangrijk een open houding te hebben. Dat betekent oogcontact maken, rechtop staan, ontspannen lijken en eventueel glimlachen</a:t>
            </a:r>
          </a:p>
          <a:p>
            <a:pPr lvl="1"/>
            <a:endParaRPr lang="nl-NL" dirty="0"/>
          </a:p>
        </p:txBody>
      </p:sp>
      <p:pic>
        <p:nvPicPr>
          <p:cNvPr id="2050" name="Picture 2" descr="Afbeeldingsresultaat voor observeren">
            <a:extLst>
              <a:ext uri="{FF2B5EF4-FFF2-40B4-BE49-F238E27FC236}">
                <a16:creationId xmlns:a16="http://schemas.microsoft.com/office/drawing/2014/main" id="{CB307448-F815-4CD6-8F39-97FF44E3E1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250" y="186480"/>
            <a:ext cx="2247900" cy="31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279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51B764-943F-4765-9898-5C4F9D313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Verkoopgesprek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3E0D26-BDC4-496E-82A6-429C7254D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Koopbehoefte vaststellen</a:t>
            </a:r>
          </a:p>
          <a:p>
            <a:pPr lvl="1"/>
            <a:r>
              <a:rPr lang="nl-NL" dirty="0"/>
              <a:t>Is de behoefte van de klant achterhalen welke product of van welke dienst de klant gebruik wil maken. </a:t>
            </a:r>
          </a:p>
          <a:p>
            <a:r>
              <a:rPr lang="nl-NL" dirty="0"/>
              <a:t>Gerichte koopwens </a:t>
            </a:r>
          </a:p>
          <a:p>
            <a:pPr lvl="1"/>
            <a:r>
              <a:rPr lang="nl-NL" dirty="0"/>
              <a:t>Weet wat hij wil, klant is goed voorbereid</a:t>
            </a:r>
          </a:p>
          <a:p>
            <a:r>
              <a:rPr lang="nl-NL" dirty="0"/>
              <a:t>Ongerichte koopwens </a:t>
            </a:r>
          </a:p>
          <a:p>
            <a:pPr lvl="1"/>
            <a:r>
              <a:rPr lang="nl-NL" dirty="0"/>
              <a:t>Weet nog niet precies wat hij wil, koopbehoefte moet onderzocht worden</a:t>
            </a:r>
          </a:p>
          <a:p>
            <a:r>
              <a:rPr lang="nl-NL" dirty="0"/>
              <a:t>Tijdens het gesprek maken we gebruik van de gesprekstechniek LSD</a:t>
            </a:r>
          </a:p>
          <a:p>
            <a:pPr lvl="1"/>
            <a:r>
              <a:rPr lang="nl-NL" dirty="0"/>
              <a:t>Luisteren samenvatten doorvragen</a:t>
            </a:r>
          </a:p>
          <a:p>
            <a:endParaRPr lang="nl-NL" dirty="0"/>
          </a:p>
        </p:txBody>
      </p:sp>
      <p:pic>
        <p:nvPicPr>
          <p:cNvPr id="3076" name="Picture 4" descr="Afbeeldingsresultaat voor koopbehoefte&quot;">
            <a:extLst>
              <a:ext uri="{FF2B5EF4-FFF2-40B4-BE49-F238E27FC236}">
                <a16:creationId xmlns:a16="http://schemas.microsoft.com/office/drawing/2014/main" id="{6777183C-BFAB-49CE-9DF4-C979EAB4C1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924" y="133350"/>
            <a:ext cx="4391679" cy="287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4042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B2EA55-6E4D-4AA7-BB67-0192175E9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Verkoopgesprek 3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91A1E23-3E9A-4E39-BCE5-93311076A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955002"/>
          </a:xfrm>
        </p:spPr>
        <p:txBody>
          <a:bodyPr>
            <a:normAutofit fontScale="92500"/>
          </a:bodyPr>
          <a:lstStyle/>
          <a:p>
            <a:r>
              <a:rPr lang="nl-NL" dirty="0"/>
              <a:t>Presenteren 3</a:t>
            </a:r>
          </a:p>
          <a:p>
            <a:pPr lvl="1"/>
            <a:r>
              <a:rPr lang="nl-NL" dirty="0"/>
              <a:t>Na het achterehalen van de koopbehoefte kan het product of de diens getoond worden (laat het product zien) </a:t>
            </a:r>
          </a:p>
          <a:p>
            <a:pPr lvl="1"/>
            <a:r>
              <a:rPr lang="nl-NL" dirty="0"/>
              <a:t>Vervolgens kun je het product of de dienst demonstreren </a:t>
            </a:r>
          </a:p>
          <a:p>
            <a:pPr lvl="1"/>
            <a:r>
              <a:rPr lang="nl-NL" dirty="0"/>
              <a:t>Je kunt adviseren en ook informeren</a:t>
            </a:r>
          </a:p>
          <a:p>
            <a:pPr marL="530352" lvl="1" indent="0">
              <a:buNone/>
            </a:pPr>
            <a:r>
              <a:rPr lang="nl-NL" dirty="0">
                <a:hlinkClick r:id="rId2"/>
              </a:rPr>
              <a:t>https://youtu.be/IZXVyXyg4as</a:t>
            </a:r>
            <a:r>
              <a:rPr lang="nl-NL" dirty="0"/>
              <a:t> </a:t>
            </a:r>
          </a:p>
          <a:p>
            <a:pPr marL="530352" lvl="1" indent="0">
              <a:buNone/>
            </a:pPr>
            <a:endParaRPr lang="nl-NL" dirty="0"/>
          </a:p>
          <a:p>
            <a:r>
              <a:rPr lang="nl-NL" dirty="0"/>
              <a:t>Bezwaar en weerstand bij de kant 4/5</a:t>
            </a:r>
          </a:p>
          <a:p>
            <a:pPr lvl="1"/>
            <a:r>
              <a:rPr lang="nl-NL" dirty="0"/>
              <a:t>Kan gaan om bijvoorbeeld de prijs (bezwaar)</a:t>
            </a:r>
          </a:p>
          <a:p>
            <a:pPr lvl="1"/>
            <a:r>
              <a:rPr lang="nl-NL" dirty="0"/>
              <a:t>Kan gaan om bijvoorbeeld de functies of verwachting (weerstand)</a:t>
            </a:r>
          </a:p>
          <a:p>
            <a:pPr lvl="1"/>
            <a:r>
              <a:rPr lang="nl-NL" dirty="0"/>
              <a:t> Toon begrip maar houvast aan jou verhaal maar ga niet in discussie met een klant  </a:t>
            </a:r>
          </a:p>
        </p:txBody>
      </p:sp>
      <p:pic>
        <p:nvPicPr>
          <p:cNvPr id="4098" name="Picture 2" descr="Afbeeldingsresultaat voor weerstand cartoon&quot;">
            <a:extLst>
              <a:ext uri="{FF2B5EF4-FFF2-40B4-BE49-F238E27FC236}">
                <a16:creationId xmlns:a16="http://schemas.microsoft.com/office/drawing/2014/main" id="{3FE8B883-AF77-4DAF-9DC6-70FE57745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100" y="90489"/>
            <a:ext cx="4629150" cy="2530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4030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B6D96E-825C-420A-BDC3-BF4A3DE86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Verkoopgesprek 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A540DA-8E5C-43CE-96D8-76BA273A6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Bijverkoop</a:t>
            </a:r>
            <a:r>
              <a:rPr lang="nl-NL" dirty="0"/>
              <a:t> 6</a:t>
            </a:r>
          </a:p>
          <a:p>
            <a:pPr lvl="1"/>
            <a:r>
              <a:rPr lang="nl-NL" dirty="0"/>
              <a:t>Is het verkopen van producten die horen bij het product of de dienst die is aangeschaft door de klant. Ook wel </a:t>
            </a:r>
            <a:r>
              <a:rPr lang="nl-NL" i="0" dirty="0" err="1"/>
              <a:t>crossselling</a:t>
            </a:r>
            <a:r>
              <a:rPr lang="nl-NL" i="0" dirty="0"/>
              <a:t> genoemd</a:t>
            </a:r>
          </a:p>
          <a:p>
            <a:pPr lvl="1"/>
            <a:endParaRPr lang="nl-NL" dirty="0"/>
          </a:p>
        </p:txBody>
      </p:sp>
      <p:pic>
        <p:nvPicPr>
          <p:cNvPr id="5122" name="Picture 2" descr="Afbeeldingsresultaat voor bijverkoop&quot;">
            <a:extLst>
              <a:ext uri="{FF2B5EF4-FFF2-40B4-BE49-F238E27FC236}">
                <a16:creationId xmlns:a16="http://schemas.microsoft.com/office/drawing/2014/main" id="{1DD8D54E-B88C-4835-8A60-065E5714B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031" y="3633277"/>
            <a:ext cx="4833937" cy="2910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9935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DED8DB-3A7C-4A3E-BA01-91509BFDD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99DABB5-9219-4C37-BD26-4D31E380A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84917"/>
            <a:ext cx="9601200" cy="522006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Vandaag ga je het verkoopgesprek voorbereiden in viertallen. Hierbij maak je gebruik van de verschillende stappen die bij het gesprek aan de orde moeten komen; </a:t>
            </a:r>
          </a:p>
          <a:p>
            <a:pPr marL="0" indent="0">
              <a:buNone/>
            </a:pPr>
            <a:r>
              <a:rPr lang="nl-NL" dirty="0"/>
              <a:t> </a:t>
            </a:r>
          </a:p>
          <a:p>
            <a:pPr marL="0" indent="0">
              <a:buNone/>
            </a:pPr>
            <a:r>
              <a:rPr lang="nl-NL" dirty="0"/>
              <a:t>Er kan gekozen worden uit onderstaande producten</a:t>
            </a:r>
          </a:p>
          <a:p>
            <a:pPr lvl="1"/>
            <a:r>
              <a:rPr lang="nl-NL" dirty="0"/>
              <a:t>Verkopen van spelcomputer</a:t>
            </a:r>
          </a:p>
          <a:p>
            <a:pPr lvl="1"/>
            <a:r>
              <a:rPr lang="nl-NL" dirty="0"/>
              <a:t>Verkopen van Hotelovernachting</a:t>
            </a:r>
          </a:p>
          <a:p>
            <a:pPr lvl="1"/>
            <a:r>
              <a:rPr lang="nl-NL" dirty="0"/>
              <a:t>Verkopen van wasmiddel</a:t>
            </a:r>
          </a:p>
          <a:p>
            <a:pPr lvl="1"/>
            <a:r>
              <a:rPr lang="nl-NL" dirty="0"/>
              <a:t>Verkopen van muziek oordopjes </a:t>
            </a:r>
          </a:p>
          <a:p>
            <a:pPr lvl="1"/>
            <a:endParaRPr lang="nl-NL" dirty="0"/>
          </a:p>
          <a:p>
            <a:pPr marL="0" indent="0">
              <a:buNone/>
            </a:pPr>
            <a:r>
              <a:rPr lang="nl-NL" dirty="0"/>
              <a:t>Zoek 3 verschillende soorten en bereid het verkoop gesprek voor. Lever deze voorbereiding in via </a:t>
            </a:r>
            <a:r>
              <a:rPr lang="nl-NL" dirty="0" err="1"/>
              <a:t>its</a:t>
            </a:r>
            <a:r>
              <a:rPr lang="nl-NL" dirty="0"/>
              <a:t> </a:t>
            </a:r>
            <a:r>
              <a:rPr lang="nl-NL" dirty="0" err="1"/>
              <a:t>learning</a:t>
            </a:r>
            <a:r>
              <a:rPr lang="nl-NL" dirty="0"/>
              <a:t>. </a:t>
            </a:r>
          </a:p>
          <a:p>
            <a:r>
              <a:rPr lang="nl-NL" dirty="0"/>
              <a:t>Van belang is om van alle 3 alternatieven de</a:t>
            </a:r>
          </a:p>
          <a:p>
            <a:pPr lvl="1"/>
            <a:r>
              <a:rPr lang="nl-NL" dirty="0"/>
              <a:t>De prijs te weten</a:t>
            </a:r>
          </a:p>
          <a:p>
            <a:pPr lvl="1"/>
            <a:r>
              <a:rPr lang="nl-NL" dirty="0"/>
              <a:t>De opties (wat kunnen de producten)</a:t>
            </a:r>
          </a:p>
          <a:p>
            <a:pPr lvl="1"/>
            <a:r>
              <a:rPr lang="nl-NL" dirty="0"/>
              <a:t>Hoe werken de producten</a:t>
            </a:r>
          </a:p>
          <a:p>
            <a:pPr lvl="1"/>
            <a:r>
              <a:rPr lang="nl-NL" dirty="0"/>
              <a:t>Welk product zou jij adviseren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3559467"/>
      </p:ext>
    </p:extLst>
  </p:cSld>
  <p:clrMapOvr>
    <a:masterClrMapping/>
  </p:clrMapOvr>
</p:sld>
</file>

<file path=ppt/theme/theme1.xml><?xml version="1.0" encoding="utf-8"?>
<a:theme xmlns:a="http://schemas.openxmlformats.org/drawingml/2006/main" name="Bijgesneden">
  <a:themeElements>
    <a:clrScheme name="Bijgesneden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Bijgesneden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ijgesneden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1499</TotalTime>
  <Words>422</Words>
  <Application>Microsoft Office PowerPoint</Application>
  <PresentationFormat>Breedbeeld</PresentationFormat>
  <Paragraphs>58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0" baseType="lpstr">
      <vt:lpstr>Franklin Gothic Book</vt:lpstr>
      <vt:lpstr>Bijgesneden</vt:lpstr>
      <vt:lpstr>Klant contact en verkoop </vt:lpstr>
      <vt:lpstr>Deze week</vt:lpstr>
      <vt:lpstr>Verkoopgesprek</vt:lpstr>
      <vt:lpstr>Verkoopgesprek 1</vt:lpstr>
      <vt:lpstr>Verkoopgesprek 2</vt:lpstr>
      <vt:lpstr>Verkoopgesprek 3</vt:lpstr>
      <vt:lpstr>Verkoopgesprek 4</vt:lpstr>
      <vt:lpstr>De opdracht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Klant contact en verkoop</dc:title>
  <dc:creator>Joey Danny Witte</dc:creator>
  <cp:lastModifiedBy>Joey Danny Witte</cp:lastModifiedBy>
  <cp:revision>36</cp:revision>
  <dcterms:created xsi:type="dcterms:W3CDTF">2019-11-25T08:10:45Z</dcterms:created>
  <dcterms:modified xsi:type="dcterms:W3CDTF">2020-01-28T13:25:29Z</dcterms:modified>
</cp:coreProperties>
</file>