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63" r:id="rId5"/>
    <p:sldId id="258" r:id="rId6"/>
    <p:sldId id="260" r:id="rId7"/>
    <p:sldId id="261" r:id="rId8"/>
    <p:sldId id="264" r:id="rId9"/>
    <p:sldId id="265" r:id="rId10"/>
    <p:sldId id="270" r:id="rId11"/>
    <p:sldId id="271" r:id="rId12"/>
    <p:sldId id="269" r:id="rId13"/>
    <p:sldId id="272" r:id="rId14"/>
    <p:sldId id="281" r:id="rId15"/>
    <p:sldId id="282" r:id="rId16"/>
    <p:sldId id="273" r:id="rId17"/>
    <p:sldId id="274" r:id="rId18"/>
    <p:sldId id="262" r:id="rId19"/>
    <p:sldId id="275" r:id="rId20"/>
    <p:sldId id="276" r:id="rId21"/>
    <p:sldId id="268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3C334-02A1-4B65-BB7E-76FC7F1D2A9F}" v="8" dt="2023-09-06T10:27:34.01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68" autoAdjust="0"/>
  </p:normalViewPr>
  <p:slideViewPr>
    <p:cSldViewPr snapToGrid="0">
      <p:cViewPr varScale="1">
        <p:scale>
          <a:sx n="70" d="100"/>
          <a:sy n="70" d="100"/>
        </p:scale>
        <p:origin x="10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4083C334-02A1-4B65-BB7E-76FC7F1D2A9F}"/>
    <pc:docChg chg="custSel delSld modSld sldOrd">
      <pc:chgData name="Thomas Noordeloos" userId="df9f46e9-7760-4f6a-814f-9e8180d7b46a" providerId="ADAL" clId="{4083C334-02A1-4B65-BB7E-76FC7F1D2A9F}" dt="2023-09-06T10:48:18.300" v="24" actId="20577"/>
      <pc:docMkLst>
        <pc:docMk/>
      </pc:docMkLst>
      <pc:sldChg chg="del">
        <pc:chgData name="Thomas Noordeloos" userId="df9f46e9-7760-4f6a-814f-9e8180d7b46a" providerId="ADAL" clId="{4083C334-02A1-4B65-BB7E-76FC7F1D2A9F}" dt="2023-09-06T08:44:08.313" v="1" actId="47"/>
        <pc:sldMkLst>
          <pc:docMk/>
          <pc:sldMk cId="4270106566" sldId="259"/>
        </pc:sldMkLst>
      </pc:sldChg>
      <pc:sldChg chg="modSp">
        <pc:chgData name="Thomas Noordeloos" userId="df9f46e9-7760-4f6a-814f-9e8180d7b46a" providerId="ADAL" clId="{4083C334-02A1-4B65-BB7E-76FC7F1D2A9F}" dt="2023-09-06T08:43:31.749" v="0"/>
        <pc:sldMkLst>
          <pc:docMk/>
          <pc:sldMk cId="2859079353" sldId="263"/>
        </pc:sldMkLst>
        <pc:spChg chg="mod">
          <ac:chgData name="Thomas Noordeloos" userId="df9f46e9-7760-4f6a-814f-9e8180d7b46a" providerId="ADAL" clId="{4083C334-02A1-4B65-BB7E-76FC7F1D2A9F}" dt="2023-09-06T08:43:31.749" v="0"/>
          <ac:spMkLst>
            <pc:docMk/>
            <pc:sldMk cId="2859079353" sldId="263"/>
            <ac:spMk id="4" creationId="{7E256807-68E5-45A0-8DD0-5696A7E4E94A}"/>
          </ac:spMkLst>
        </pc:spChg>
        <pc:spChg chg="mod">
          <ac:chgData name="Thomas Noordeloos" userId="df9f46e9-7760-4f6a-814f-9e8180d7b46a" providerId="ADAL" clId="{4083C334-02A1-4B65-BB7E-76FC7F1D2A9F}" dt="2023-09-06T08:43:31.749" v="0"/>
          <ac:spMkLst>
            <pc:docMk/>
            <pc:sldMk cId="2859079353" sldId="263"/>
            <ac:spMk id="5" creationId="{D3700955-4AB3-462E-A398-76CFA58BDAB0}"/>
          </ac:spMkLst>
        </pc:spChg>
        <pc:spChg chg="mod">
          <ac:chgData name="Thomas Noordeloos" userId="df9f46e9-7760-4f6a-814f-9e8180d7b46a" providerId="ADAL" clId="{4083C334-02A1-4B65-BB7E-76FC7F1D2A9F}" dt="2023-09-06T08:43:31.749" v="0"/>
          <ac:spMkLst>
            <pc:docMk/>
            <pc:sldMk cId="2859079353" sldId="263"/>
            <ac:spMk id="10" creationId="{60253159-9685-4938-B8A7-8D90D4ABB2F1}"/>
          </ac:spMkLst>
        </pc:spChg>
      </pc:sldChg>
      <pc:sldChg chg="addSp delSp modSp mod ord delAnim modAnim">
        <pc:chgData name="Thomas Noordeloos" userId="df9f46e9-7760-4f6a-814f-9e8180d7b46a" providerId="ADAL" clId="{4083C334-02A1-4B65-BB7E-76FC7F1D2A9F}" dt="2023-09-06T08:58:33.482" v="11"/>
        <pc:sldMkLst>
          <pc:docMk/>
          <pc:sldMk cId="3235349111" sldId="269"/>
        </pc:sldMkLst>
        <pc:picChg chg="del">
          <ac:chgData name="Thomas Noordeloos" userId="df9f46e9-7760-4f6a-814f-9e8180d7b46a" providerId="ADAL" clId="{4083C334-02A1-4B65-BB7E-76FC7F1D2A9F}" dt="2023-09-06T08:57:40.061" v="2" actId="478"/>
          <ac:picMkLst>
            <pc:docMk/>
            <pc:sldMk cId="3235349111" sldId="269"/>
            <ac:picMk id="2" creationId="{378A08DF-8312-4F14-8CC7-84B0A0653A10}"/>
          </ac:picMkLst>
        </pc:picChg>
        <pc:picChg chg="add mod">
          <ac:chgData name="Thomas Noordeloos" userId="df9f46e9-7760-4f6a-814f-9e8180d7b46a" providerId="ADAL" clId="{4083C334-02A1-4B65-BB7E-76FC7F1D2A9F}" dt="2023-09-06T08:58:20.049" v="9" actId="14100"/>
          <ac:picMkLst>
            <pc:docMk/>
            <pc:sldMk cId="3235349111" sldId="269"/>
            <ac:picMk id="3" creationId="{95F2996F-6BFA-AD16-EFA3-3AF9E7019915}"/>
          </ac:picMkLst>
        </pc:picChg>
      </pc:sldChg>
      <pc:sldChg chg="addSp delSp modSp mod">
        <pc:chgData name="Thomas Noordeloos" userId="df9f46e9-7760-4f6a-814f-9e8180d7b46a" providerId="ADAL" clId="{4083C334-02A1-4B65-BB7E-76FC7F1D2A9F}" dt="2023-09-06T10:27:41.412" v="21" actId="14100"/>
        <pc:sldMkLst>
          <pc:docMk/>
          <pc:sldMk cId="692463258" sldId="272"/>
        </pc:sldMkLst>
        <pc:spChg chg="mod">
          <ac:chgData name="Thomas Noordeloos" userId="df9f46e9-7760-4f6a-814f-9e8180d7b46a" providerId="ADAL" clId="{4083C334-02A1-4B65-BB7E-76FC7F1D2A9F}" dt="2023-09-06T08:43:31.749" v="0"/>
          <ac:spMkLst>
            <pc:docMk/>
            <pc:sldMk cId="692463258" sldId="272"/>
            <ac:spMk id="11" creationId="{FDDE74A4-0097-4D75-9119-673A3A31E904}"/>
          </ac:spMkLst>
        </pc:spChg>
        <pc:picChg chg="add mod">
          <ac:chgData name="Thomas Noordeloos" userId="df9f46e9-7760-4f6a-814f-9e8180d7b46a" providerId="ADAL" clId="{4083C334-02A1-4B65-BB7E-76FC7F1D2A9F}" dt="2023-09-06T10:27:41.412" v="21" actId="14100"/>
          <ac:picMkLst>
            <pc:docMk/>
            <pc:sldMk cId="692463258" sldId="272"/>
            <ac:picMk id="2" creationId="{613681BA-4AD0-0BA8-A2F0-F46CB92BEEF4}"/>
          </ac:picMkLst>
        </pc:picChg>
        <pc:picChg chg="del">
          <ac:chgData name="Thomas Noordeloos" userId="df9f46e9-7760-4f6a-814f-9e8180d7b46a" providerId="ADAL" clId="{4083C334-02A1-4B65-BB7E-76FC7F1D2A9F}" dt="2023-09-06T10:27:10.161" v="18" actId="478"/>
          <ac:picMkLst>
            <pc:docMk/>
            <pc:sldMk cId="692463258" sldId="272"/>
            <ac:picMk id="5" creationId="{CEB4D910-12D8-1260-D8DD-C44C8847EC12}"/>
          </ac:picMkLst>
        </pc:picChg>
      </pc:sldChg>
      <pc:sldChg chg="addSp delSp modSp mod delAnim modAnim">
        <pc:chgData name="Thomas Noordeloos" userId="df9f46e9-7760-4f6a-814f-9e8180d7b46a" providerId="ADAL" clId="{4083C334-02A1-4B65-BB7E-76FC7F1D2A9F}" dt="2023-09-06T09:12:00.241" v="17" actId="1076"/>
        <pc:sldMkLst>
          <pc:docMk/>
          <pc:sldMk cId="3000246189" sldId="275"/>
        </pc:sldMkLst>
        <pc:picChg chg="add mod">
          <ac:chgData name="Thomas Noordeloos" userId="df9f46e9-7760-4f6a-814f-9e8180d7b46a" providerId="ADAL" clId="{4083C334-02A1-4B65-BB7E-76FC7F1D2A9F}" dt="2023-09-06T09:12:00.241" v="17" actId="1076"/>
          <ac:picMkLst>
            <pc:docMk/>
            <pc:sldMk cId="3000246189" sldId="275"/>
            <ac:picMk id="3" creationId="{1199FDAB-2134-98E3-C9EC-6DEB1B88AD0D}"/>
          </ac:picMkLst>
        </pc:picChg>
        <pc:picChg chg="del">
          <ac:chgData name="Thomas Noordeloos" userId="df9f46e9-7760-4f6a-814f-9e8180d7b46a" providerId="ADAL" clId="{4083C334-02A1-4B65-BB7E-76FC7F1D2A9F}" dt="2023-09-06T09:11:36.783" v="13" actId="478"/>
          <ac:picMkLst>
            <pc:docMk/>
            <pc:sldMk cId="3000246189" sldId="275"/>
            <ac:picMk id="4" creationId="{DA8C17E4-6016-4524-B14F-C7F27B629B7D}"/>
          </ac:picMkLst>
        </pc:picChg>
      </pc:sldChg>
      <pc:sldChg chg="modSp mod">
        <pc:chgData name="Thomas Noordeloos" userId="df9f46e9-7760-4f6a-814f-9e8180d7b46a" providerId="ADAL" clId="{4083C334-02A1-4B65-BB7E-76FC7F1D2A9F}" dt="2023-09-06T10:48:18.300" v="24" actId="20577"/>
        <pc:sldMkLst>
          <pc:docMk/>
          <pc:sldMk cId="1511441833" sldId="280"/>
        </pc:sldMkLst>
        <pc:spChg chg="mod">
          <ac:chgData name="Thomas Noordeloos" userId="df9f46e9-7760-4f6a-814f-9e8180d7b46a" providerId="ADAL" clId="{4083C334-02A1-4B65-BB7E-76FC7F1D2A9F}" dt="2023-09-06T10:48:18.300" v="24" actId="20577"/>
          <ac:spMkLst>
            <pc:docMk/>
            <pc:sldMk cId="1511441833" sldId="280"/>
            <ac:spMk id="4" creationId="{00000000-0000-0000-0000-000000000000}"/>
          </ac:spMkLst>
        </pc:spChg>
      </pc:sldChg>
      <pc:sldChg chg="modSp mod">
        <pc:chgData name="Thomas Noordeloos" userId="df9f46e9-7760-4f6a-814f-9e8180d7b46a" providerId="ADAL" clId="{4083C334-02A1-4B65-BB7E-76FC7F1D2A9F}" dt="2023-09-06T08:59:16.741" v="12" actId="12"/>
        <pc:sldMkLst>
          <pc:docMk/>
          <pc:sldMk cId="1059555435" sldId="282"/>
        </pc:sldMkLst>
        <pc:spChg chg="mod">
          <ac:chgData name="Thomas Noordeloos" userId="df9f46e9-7760-4f6a-814f-9e8180d7b46a" providerId="ADAL" clId="{4083C334-02A1-4B65-BB7E-76FC7F1D2A9F}" dt="2023-09-06T08:59:16.741" v="12" actId="12"/>
          <ac:spMkLst>
            <pc:docMk/>
            <pc:sldMk cId="1059555435" sldId="28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6-9-2023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6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yFhAc6uqMA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4V1V7aToJR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1zpQtEaqt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‘Mijn leefomgeving’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Financieel 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Marketing en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Samenwerken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994160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Introductie ‘Marketing en communicatie’ 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67242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Plan van aanpak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FDDE74A4-0097-4D75-9119-673A3A31E904}"/>
              </a:ext>
            </a:extLst>
          </p:cNvPr>
          <p:cNvSpPr txBox="1"/>
          <p:nvPr/>
        </p:nvSpPr>
        <p:spPr>
          <a:xfrm>
            <a:off x="1176556" y="931070"/>
            <a:ext cx="77912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0" i="0" dirty="0">
                <a:solidFill>
                  <a:srgbClr val="000644"/>
                </a:solidFill>
                <a:effectLst/>
                <a:latin typeface="Arial Black" panose="020B0A04020102020204" pitchFamily="34" charset="0"/>
              </a:rPr>
              <a:t>Beoordelingsformulier Plan van aanpak</a:t>
            </a:r>
          </a:p>
          <a:p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 Mijn leefomgeving </a:t>
            </a: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13681BA-4AD0-0BA8-A2F0-F46CB92BE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123" y="2337815"/>
            <a:ext cx="9675333" cy="34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6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09933"/>
            <a:ext cx="9144000" cy="1646595"/>
          </a:xfrm>
        </p:spPr>
        <p:txBody>
          <a:bodyPr anchor="ctr">
            <a:normAutofit fontScale="90000"/>
          </a:bodyPr>
          <a:lstStyle/>
          <a:p>
            <a:br>
              <a:rPr lang="nl-NL" sz="3600" dirty="0">
                <a:latin typeface="Athletics" panose="02000000000000000000" pitchFamily="2" charset="0"/>
              </a:rPr>
            </a:br>
            <a:br>
              <a:rPr lang="nl-NL" sz="8000" b="1" dirty="0">
                <a:latin typeface="Athletics" panose="02000000000000000000" pitchFamily="2" charset="0"/>
              </a:rPr>
            </a:br>
            <a:r>
              <a:rPr lang="nl-NL" sz="8000" b="1" dirty="0">
                <a:latin typeface="Athletics" panose="02000000000000000000" pitchFamily="2" charset="0"/>
              </a:rPr>
              <a:t>Missie - Visie</a:t>
            </a:r>
            <a:br>
              <a:rPr lang="nl-NL" sz="8000" b="1" dirty="0">
                <a:latin typeface="Athletics" panose="02000000000000000000" pitchFamily="2" charset="0"/>
              </a:rPr>
            </a:br>
            <a:endParaRPr lang="nl-NL" sz="8000" b="1" dirty="0">
              <a:latin typeface="Athletics" panose="02000000000000000000" pitchFamily="2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32" y="2560877"/>
            <a:ext cx="2679836" cy="267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63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>
                <a:latin typeface="Athletics" panose="02000000000000000000" pitchFamily="2" charset="0"/>
              </a:rPr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29479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600" dirty="0">
                <a:latin typeface="Athletics" panose="02000000000000000000" pitchFamily="2" charset="0"/>
              </a:rPr>
              <a:t> Wat is missie en visie?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600" dirty="0">
                <a:latin typeface="Athletics" panose="02000000000000000000" pitchFamily="2" charset="0"/>
              </a:rPr>
              <a:t> Missie en visie bepalen a.d.h.v. reclame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600" dirty="0">
                <a:latin typeface="Athletics" panose="02000000000000000000" pitchFamily="2" charset="0"/>
              </a:rPr>
              <a:t> Missie en visie bepalen a.d.h.v. de website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3600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5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Athletics" panose="02000000000000000000" pitchFamily="2" charset="0"/>
                <a:ea typeface="+mn-ea"/>
                <a:cs typeface="+mn-cs"/>
              </a:rPr>
              <a:t>Wat is missie en visie?</a:t>
            </a:r>
            <a:endParaRPr lang="nl-NL" dirty="0">
              <a:latin typeface="Athletics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600" b="1" dirty="0">
                <a:latin typeface="Athletics" panose="02000000000000000000" pitchFamily="2" charset="0"/>
              </a:rPr>
              <a:t>Missie</a:t>
            </a:r>
          </a:p>
          <a:p>
            <a:pPr marL="457200" lvl="1" indent="0">
              <a:buNone/>
            </a:pPr>
            <a:r>
              <a:rPr lang="nl-NL" sz="2400" b="0" i="0" dirty="0">
                <a:solidFill>
                  <a:srgbClr val="333333"/>
                </a:solidFill>
                <a:effectLst/>
                <a:latin typeface="Athletics" panose="02000000000000000000" pitchFamily="2" charset="0"/>
              </a:rPr>
              <a:t>De missie is een kort statement over het bestaansrecht van uw organisatie. </a:t>
            </a:r>
          </a:p>
          <a:p>
            <a:pPr marL="457200" lvl="1" indent="0">
              <a:buNone/>
            </a:pPr>
            <a:endParaRPr lang="nl-NL" sz="2400" b="0" i="0" dirty="0">
              <a:solidFill>
                <a:srgbClr val="333333"/>
              </a:solidFill>
              <a:effectLst/>
              <a:latin typeface="Athletics" panose="02000000000000000000" pitchFamily="2" charset="0"/>
            </a:endParaRPr>
          </a:p>
          <a:p>
            <a:pPr marL="457200" lvl="1" indent="0">
              <a:buNone/>
            </a:pPr>
            <a:r>
              <a:rPr lang="nl-NL" sz="2400" b="0" i="0" dirty="0">
                <a:solidFill>
                  <a:srgbClr val="333333"/>
                </a:solidFill>
                <a:effectLst/>
                <a:latin typeface="Athletics" panose="02000000000000000000" pitchFamily="2" charset="0"/>
              </a:rPr>
              <a:t>De missie beantwoordt deze 4 vragen:</a:t>
            </a:r>
          </a:p>
          <a:p>
            <a:pPr lvl="5"/>
            <a:r>
              <a:rPr lang="nl-NL" sz="2800" dirty="0">
                <a:solidFill>
                  <a:srgbClr val="0070C0"/>
                </a:solidFill>
                <a:latin typeface="Athletics" panose="02000000000000000000" pitchFamily="2" charset="0"/>
              </a:rPr>
              <a:t> Wie zijn we?</a:t>
            </a:r>
          </a:p>
          <a:p>
            <a:pPr lvl="5"/>
            <a:r>
              <a:rPr lang="nl-NL" sz="2800" dirty="0">
                <a:solidFill>
                  <a:srgbClr val="0070C0"/>
                </a:solidFill>
                <a:latin typeface="Athletics" panose="02000000000000000000" pitchFamily="2" charset="0"/>
              </a:rPr>
              <a:t> Wat doen we?</a:t>
            </a:r>
          </a:p>
          <a:p>
            <a:pPr lvl="5"/>
            <a:r>
              <a:rPr lang="nl-NL" sz="2800" dirty="0">
                <a:solidFill>
                  <a:srgbClr val="0070C0"/>
                </a:solidFill>
                <a:latin typeface="Athletics" panose="02000000000000000000" pitchFamily="2" charset="0"/>
              </a:rPr>
              <a:t> Voor wie doen we dat?</a:t>
            </a:r>
          </a:p>
          <a:p>
            <a:pPr lvl="5"/>
            <a:r>
              <a:rPr lang="nl-NL" sz="2800" dirty="0">
                <a:solidFill>
                  <a:srgbClr val="0070C0"/>
                </a:solidFill>
                <a:latin typeface="Athletics" panose="02000000000000000000" pitchFamily="2" charset="0"/>
              </a:rPr>
              <a:t> Hoe doen we dat?</a:t>
            </a:r>
            <a:endParaRPr lang="nl-NL" sz="1600" dirty="0">
              <a:solidFill>
                <a:srgbClr val="0070C0"/>
              </a:solidFill>
              <a:latin typeface="Athletics" panose="02000000000000000000" pitchFamily="2" charset="0"/>
            </a:endParaRPr>
          </a:p>
          <a:p>
            <a:pPr marL="457200" lvl="1" indent="0">
              <a:buNone/>
            </a:pPr>
            <a:endParaRPr lang="nl-NL" dirty="0">
              <a:latin typeface="Athletics" panose="02000000000000000000" pitchFamily="2" charset="0"/>
            </a:endParaRPr>
          </a:p>
          <a:p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022" y="3741084"/>
            <a:ext cx="1711419" cy="16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Athletics" panose="02000000000000000000" pitchFamily="2" charset="0"/>
                <a:ea typeface="+mn-ea"/>
                <a:cs typeface="+mn-cs"/>
              </a:rPr>
              <a:t>Wat is missie en visie?</a:t>
            </a:r>
            <a:endParaRPr lang="nl-NL" dirty="0">
              <a:latin typeface="Athletics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6951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>
                <a:latin typeface="Athletics" panose="02000000000000000000" pitchFamily="2" charset="0"/>
              </a:rPr>
              <a:t>Visie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33333"/>
                </a:solidFill>
                <a:latin typeface="Athletics" panose="02000000000000000000" pitchFamily="2" charset="0"/>
              </a:rPr>
              <a:t>Een kort en helder antwoord op de vraag: 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33333"/>
                </a:solidFill>
                <a:latin typeface="Athletics" panose="02000000000000000000" pitchFamily="2" charset="0"/>
              </a:rPr>
              <a:t>		</a:t>
            </a:r>
            <a:r>
              <a:rPr lang="nl-NL" i="1" dirty="0">
                <a:solidFill>
                  <a:srgbClr val="333333"/>
                </a:solidFill>
                <a:latin typeface="Athletics" panose="02000000000000000000" pitchFamily="2" charset="0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i="1" dirty="0">
              <a:latin typeface="Athletics" panose="02000000000000000000" pitchFamily="2" charset="0"/>
            </a:endParaRPr>
          </a:p>
          <a:p>
            <a:pPr lvl="3"/>
            <a:r>
              <a:rPr lang="nl-NL" sz="2400" dirty="0">
                <a:solidFill>
                  <a:srgbClr val="0070C0"/>
                </a:solidFill>
                <a:latin typeface="Athletics" panose="02000000000000000000" pitchFamily="2" charset="0"/>
              </a:rPr>
              <a:t>Hoe ziet de omgeving van onze organisatie er in de verre toekomst uit?</a:t>
            </a:r>
          </a:p>
          <a:p>
            <a:pPr lvl="3"/>
            <a:r>
              <a:rPr lang="nl-NL" sz="2400" dirty="0">
                <a:solidFill>
                  <a:srgbClr val="0070C0"/>
                </a:solidFill>
                <a:latin typeface="Athletics" panose="02000000000000000000" pitchFamily="2" charset="0"/>
              </a:rPr>
              <a:t>Wat willen we als organisatie tegen die tijd bereikt hebben?</a:t>
            </a:r>
          </a:p>
          <a:p>
            <a:pPr lvl="3"/>
            <a:r>
              <a:rPr lang="nl-NL" sz="2400" dirty="0">
                <a:solidFill>
                  <a:srgbClr val="0070C0"/>
                </a:solidFill>
                <a:latin typeface="Athletics" panose="02000000000000000000" pitchFamily="2" charset="0"/>
              </a:rPr>
              <a:t>Langs welke weg gaan we die positie bereiken?</a:t>
            </a:r>
          </a:p>
          <a:p>
            <a:pPr marL="1371600" lvl="3" indent="0">
              <a:buNone/>
            </a:pPr>
            <a:endParaRPr lang="nl-NL" sz="1600" dirty="0">
              <a:solidFill>
                <a:srgbClr val="0070C0"/>
              </a:solidFill>
              <a:latin typeface="Athletics" panose="02000000000000000000" pitchFamily="2" charset="0"/>
            </a:endParaRPr>
          </a:p>
          <a:p>
            <a:pPr marL="457200" lvl="1" indent="0">
              <a:buNone/>
            </a:pPr>
            <a:endParaRPr lang="nl-NL" dirty="0">
              <a:latin typeface="Athletics" panose="02000000000000000000" pitchFamily="2" charset="0"/>
            </a:endParaRPr>
          </a:p>
          <a:p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567"/>
            <a:ext cx="2251107" cy="17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Athletics" panose="02000000000000000000" pitchFamily="2" charset="0"/>
                <a:ea typeface="+mn-ea"/>
                <a:cs typeface="+mn-cs"/>
              </a:rPr>
              <a:t>Wat is missie en visie?</a:t>
            </a:r>
            <a:endParaRPr lang="nl-NL" dirty="0">
              <a:latin typeface="Athletics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6951" cy="4351338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nl-NL" dirty="0">
              <a:latin typeface="Athletics" panose="02000000000000000000" pitchFamily="2" charset="0"/>
            </a:endParaRPr>
          </a:p>
          <a:p>
            <a:pPr marL="457200" lvl="1" indent="0">
              <a:buNone/>
            </a:pPr>
            <a:endParaRPr lang="nl-NL" dirty="0">
              <a:latin typeface="Athletics" panose="02000000000000000000" pitchFamily="2" charset="0"/>
            </a:endParaRPr>
          </a:p>
          <a:p>
            <a:endParaRPr lang="nl-NL" dirty="0">
              <a:latin typeface="Athletics" panose="02000000000000000000" pitchFamily="2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413481"/>
              </p:ext>
            </p:extLst>
          </p:nvPr>
        </p:nvGraphicFramePr>
        <p:xfrm>
          <a:off x="1194318" y="1541396"/>
          <a:ext cx="10159482" cy="41875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7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077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Missie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Visie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77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Waarvoor we staan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Waarvoor we gaan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organisatie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omgeving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Wie zijn we?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Hoe gaan we met de wereld om?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Identiteit, waarden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Toekomst, droom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Vanuit een lang verleden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Vanuit de verre toekomst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 principe tijdloos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Kan worden bijgesteld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22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pic>
        <p:nvPicPr>
          <p:cNvPr id="3" name="Onlinemedia 2" title="Tomorrow - Best Day Ever. Nike">
            <a:hlinkClick r:id="" action="ppaction://media"/>
            <a:extLst>
              <a:ext uri="{FF2B5EF4-FFF2-40B4-BE49-F238E27FC236}">
                <a16:creationId xmlns:a16="http://schemas.microsoft.com/office/drawing/2014/main" id="{1199FDAB-2134-98E3-C9EC-6DEB1B88AD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7782" y="1434394"/>
            <a:ext cx="8096435" cy="45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Missie </a:t>
            </a:r>
          </a:p>
          <a:p>
            <a:pPr marL="457200" lvl="1" indent="0">
              <a:buNone/>
            </a:pPr>
            <a:r>
              <a:rPr lang="nl-NL" sz="2800" i="1" dirty="0"/>
              <a:t>Waarden en identiteit. Wie zijn we, wat zijn onze waarden?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“To bring inspiration and innovation to every athlete in the world.”</a:t>
            </a:r>
          </a:p>
          <a:p>
            <a:pPr marL="457200" lvl="1" indent="0">
              <a:buNone/>
            </a:pPr>
            <a:endParaRPr lang="nl-NL" sz="3000" dirty="0"/>
          </a:p>
          <a:p>
            <a:pPr marL="1371600" lvl="3" indent="0" algn="ctr">
              <a:buNone/>
            </a:pPr>
            <a:r>
              <a:rPr lang="nl-NL" dirty="0"/>
              <a:t>“om iedere atleet ter wereld inspiratie en innovatie te bieden.”</a:t>
            </a:r>
          </a:p>
          <a:p>
            <a:pPr marL="1371600" lvl="3" indent="0" algn="ctr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 descr="n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8881" y="3133544"/>
            <a:ext cx="1774238" cy="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34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Visie 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“to remain the most authentic, connected, and distinctive brand.”</a:t>
            </a:r>
          </a:p>
          <a:p>
            <a:pPr marL="457200" lvl="1" indent="0">
              <a:buNone/>
            </a:pPr>
            <a:endParaRPr lang="nl-NL" sz="3000" dirty="0"/>
          </a:p>
          <a:p>
            <a:pPr marL="1371600" lvl="3" indent="0">
              <a:buNone/>
            </a:pPr>
            <a:endParaRPr lang="nl-NL" dirty="0"/>
          </a:p>
          <a:p>
            <a:pPr marL="457200" lvl="1" indent="0" algn="ctr">
              <a:buNone/>
            </a:pPr>
            <a:r>
              <a:rPr lang="nl-NL" dirty="0"/>
              <a:t>“een authentiek, verbonden en onderscheidend merk te blijven”</a:t>
            </a:r>
          </a:p>
          <a:p>
            <a:endParaRPr lang="nl-NL" dirty="0"/>
          </a:p>
        </p:txBody>
      </p:sp>
      <p:pic>
        <p:nvPicPr>
          <p:cNvPr id="5" name="Afbeelding 4" descr="n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8881" y="3133544"/>
            <a:ext cx="1774238" cy="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pic>
        <p:nvPicPr>
          <p:cNvPr id="3" name="4V1V7aToJR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4073" y="1338942"/>
            <a:ext cx="8528180" cy="47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>
            <a:extLst>
              <a:ext uri="{FF2B5EF4-FFF2-40B4-BE49-F238E27FC236}">
                <a16:creationId xmlns:a16="http://schemas.microsoft.com/office/drawing/2014/main" id="{0041CBD8-E123-48FD-88E4-17DB5C1A0279}"/>
              </a:ext>
            </a:extLst>
          </p:cNvPr>
          <p:cNvSpPr txBox="1"/>
          <p:nvPr/>
        </p:nvSpPr>
        <p:spPr>
          <a:xfrm>
            <a:off x="3086099" y="751144"/>
            <a:ext cx="6019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Marketing &amp;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communicatie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thletics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Leerjaar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 1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periode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Introductie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 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F598690-A682-47C3-8634-99AD7B23CC5A}"/>
              </a:ext>
            </a:extLst>
          </p:cNvPr>
          <p:cNvGrpSpPr/>
          <p:nvPr/>
        </p:nvGrpSpPr>
        <p:grpSpPr>
          <a:xfrm>
            <a:off x="4002498" y="2724065"/>
            <a:ext cx="4187001" cy="3392308"/>
            <a:chOff x="4002498" y="2724065"/>
            <a:chExt cx="4187001" cy="3392308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A8FF9EE7-8A4E-4C2C-A03E-3463852FB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0" r="10911" b="6337"/>
            <a:stretch/>
          </p:blipFill>
          <p:spPr>
            <a:xfrm>
              <a:off x="4002498" y="2724065"/>
              <a:ext cx="3681817" cy="33784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C102051-965A-44CD-ADC0-6E1AAD6AF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9" b="6337"/>
            <a:stretch/>
          </p:blipFill>
          <p:spPr>
            <a:xfrm>
              <a:off x="4002498" y="2737879"/>
              <a:ext cx="4187001" cy="33784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Missie </a:t>
            </a:r>
          </a:p>
          <a:p>
            <a:pPr marL="457200" lvl="1" indent="0">
              <a:buNone/>
            </a:pPr>
            <a:r>
              <a:rPr lang="nl-NL" sz="2800" i="1" dirty="0"/>
              <a:t>Waarden en identiteit. Wie zijn we, wat zijn onze waarden?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 algn="ctr">
              <a:buNone/>
            </a:pPr>
            <a:r>
              <a:rPr lang="nl-NL" sz="3200" dirty="0"/>
              <a:t>“Het aanbieden van een breed assortiment functionele en goed vormgegeven woonartikelen tegen zulke lage prijzen dat zoveel mogelijk mensen in staat zijn deze producten te kopen.”</a:t>
            </a:r>
            <a:endParaRPr lang="nl-NL" sz="3000" dirty="0"/>
          </a:p>
          <a:p>
            <a:pPr marL="1371600" lvl="3" indent="0" algn="ctr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02" y="3320202"/>
            <a:ext cx="1315666" cy="7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49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Visie 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nl-NL" sz="3200" i="1" dirty="0"/>
              <a:t>“We willen dat ons bedrijf een positieve impact heeft op de wereld - van de communities waar we onze materialen kopen, tot de manier waarop onze producten, onze klanten helpen om thuis een ​​duurzamer leven te leiden.”</a:t>
            </a: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2A7F97-D08D-4EE6-9AB2-5E76BDE24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02" y="3320202"/>
            <a:ext cx="1315666" cy="7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Opdracht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19450" y="1634571"/>
            <a:ext cx="10934350" cy="4064960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r>
              <a:rPr lang="nl-NL" sz="3300" b="1" dirty="0">
                <a:solidFill>
                  <a:srgbClr val="0070C0"/>
                </a:solidFill>
              </a:rPr>
              <a:t>Jullie gaan een evenement organiseren voor Yuverta mbo Tilburg. Om dit zo goed mogelijk uit te voeren moet je weten wat de missie en visie is van deze organisatie.</a:t>
            </a:r>
          </a:p>
          <a:p>
            <a:pPr marL="457200" lvl="1" indent="0">
              <a:buNone/>
            </a:pPr>
            <a:endParaRPr lang="nl-NL" sz="33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missie</a:t>
            </a:r>
            <a:r>
              <a:rPr lang="nl-NL" sz="3300" dirty="0"/>
              <a:t> van Yuverta?</a:t>
            </a:r>
          </a:p>
          <a:p>
            <a:pPr lvl="3"/>
            <a:r>
              <a:rPr lang="nl-NL" sz="2700" dirty="0"/>
              <a:t>Wie zijn we?</a:t>
            </a:r>
          </a:p>
          <a:p>
            <a:pPr lvl="3"/>
            <a:r>
              <a:rPr lang="nl-NL" sz="2700" dirty="0"/>
              <a:t>Wat doen we?</a:t>
            </a:r>
          </a:p>
          <a:p>
            <a:pPr lvl="3"/>
            <a:r>
              <a:rPr lang="nl-NL" sz="2700" dirty="0"/>
              <a:t>Voor wie doen we dat?</a:t>
            </a:r>
          </a:p>
          <a:p>
            <a:pPr lvl="3"/>
            <a:r>
              <a:rPr lang="nl-NL" sz="2700" dirty="0"/>
              <a:t>Hoe doen we dat?</a:t>
            </a:r>
          </a:p>
          <a:p>
            <a:pPr lvl="3"/>
            <a:endParaRPr lang="nl-NL" sz="27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visie</a:t>
            </a:r>
            <a:r>
              <a:rPr lang="nl-NL" sz="3300" dirty="0"/>
              <a:t> van Yuverta?</a:t>
            </a:r>
          </a:p>
          <a:p>
            <a:pPr lvl="3"/>
            <a:r>
              <a:rPr lang="nl-NL" sz="2700" dirty="0"/>
              <a:t>Hoe ziet de omgeving van onze organisatie er in de verre toekomst uit?</a:t>
            </a:r>
          </a:p>
          <a:p>
            <a:pPr lvl="3"/>
            <a:r>
              <a:rPr lang="nl-NL" sz="2700" dirty="0"/>
              <a:t>Wat willen we als organisatie tegen die tijd bereikt hebben?</a:t>
            </a:r>
          </a:p>
          <a:p>
            <a:pPr lvl="3"/>
            <a:r>
              <a:rPr lang="nl-NL" sz="2700" dirty="0"/>
              <a:t>Langs welke weg gaan we die positie bereiken?</a:t>
            </a:r>
          </a:p>
          <a:p>
            <a:pPr lvl="3"/>
            <a:endParaRPr lang="nl-NL" sz="27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slogan</a:t>
            </a:r>
            <a:r>
              <a:rPr lang="nl-NL" sz="3300" dirty="0"/>
              <a:t> </a:t>
            </a:r>
            <a:r>
              <a:rPr lang="nl-NL" sz="3300"/>
              <a:t>van Yuverta?</a:t>
            </a:r>
            <a:endParaRPr lang="nl-NL" sz="3300" dirty="0"/>
          </a:p>
          <a:p>
            <a:pPr marL="971550" lvl="1" indent="-514350">
              <a:buFont typeface="+mj-lt"/>
              <a:buAutoNum type="arabicParenR"/>
            </a:pPr>
            <a:endParaRPr lang="nl-NL" sz="3300" dirty="0"/>
          </a:p>
          <a:p>
            <a:pPr marL="457200" lvl="1" indent="0">
              <a:buNone/>
            </a:pPr>
            <a:r>
              <a:rPr lang="nl-NL" sz="3300" b="1" dirty="0">
                <a:solidFill>
                  <a:srgbClr val="0070C0"/>
                </a:solidFill>
              </a:rPr>
              <a:t>Extra opdracht</a:t>
            </a:r>
          </a:p>
          <a:p>
            <a:pPr marL="971550" lvl="1" indent="-514350">
              <a:buFont typeface="+mj-lt"/>
              <a:buAutoNum type="arabicParenR" startAt="4"/>
            </a:pPr>
            <a:r>
              <a:rPr lang="nl-NL" sz="3300" i="1" dirty="0">
                <a:solidFill>
                  <a:srgbClr val="000644"/>
                </a:solidFill>
              </a:rPr>
              <a:t>Verwerk bovenstaande opdrachten in het onderdeel ‘</a:t>
            </a:r>
            <a:r>
              <a:rPr lang="nl-NL" sz="3300" b="1" i="1" dirty="0">
                <a:solidFill>
                  <a:srgbClr val="000644"/>
                </a:solidFill>
              </a:rPr>
              <a:t>Achtergronden</a:t>
            </a:r>
            <a:r>
              <a:rPr lang="nl-NL" sz="3300" i="1" dirty="0">
                <a:solidFill>
                  <a:srgbClr val="000644"/>
                </a:solidFill>
              </a:rPr>
              <a:t>’ (beoordelingsformulier Plan van aanpak)*</a:t>
            </a:r>
          </a:p>
          <a:p>
            <a:pPr marL="971550" lvl="1" indent="-514350">
              <a:buFont typeface="+mj-lt"/>
              <a:buAutoNum type="arabicParenR" startAt="4"/>
            </a:pPr>
            <a:endParaRPr lang="nl-NL" sz="3300" dirty="0">
              <a:solidFill>
                <a:srgbClr val="000644"/>
              </a:solidFill>
            </a:endParaRPr>
          </a:p>
          <a:p>
            <a:pPr marL="457200" lvl="1" indent="0">
              <a:buNone/>
            </a:pPr>
            <a:r>
              <a:rPr lang="nl-NL" sz="3300" i="1" dirty="0">
                <a:solidFill>
                  <a:srgbClr val="000644"/>
                </a:solidFill>
              </a:rPr>
              <a:t>* Wordt tijdens projectmanagement verder uitgelegd.</a:t>
            </a:r>
            <a:endParaRPr lang="nl-NL" i="1" dirty="0">
              <a:solidFill>
                <a:srgbClr val="000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4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751666BB-B952-4470-9519-0C53B061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22" y="752850"/>
            <a:ext cx="695955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thletics Black" panose="02000000000000000000" pitchFamily="2" charset="0"/>
              </a:rPr>
              <a:t>Wat is Marketing volgens jullie?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thletics Black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thletics Black" panose="02000000000000000000" pitchFamily="2" charset="0"/>
            </a:endParaRPr>
          </a:p>
        </p:txBody>
      </p:sp>
      <p:pic>
        <p:nvPicPr>
          <p:cNvPr id="2" name="Picture 2" descr="Afbeeldingsresultaat voor de markt">
            <a:extLst>
              <a:ext uri="{FF2B5EF4-FFF2-40B4-BE49-F238E27FC236}">
                <a16:creationId xmlns:a16="http://schemas.microsoft.com/office/drawing/2014/main" id="{2883EED5-3F3F-4C7B-9BA7-F1AC66DC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09" y="1754375"/>
            <a:ext cx="7109582" cy="3927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029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rgbClr val="44546A">
                    <a:lumMod val="75000"/>
                  </a:srgbClr>
                </a:solidFill>
                <a:latin typeface="Athletics Black" panose="02000000000000000000" pitchFamily="2" charset="0"/>
              </a:rPr>
              <a:t>Marketing &amp; communicatie is: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F94BD0-FF76-43F0-86C3-355FEF3AB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78" y="2670515"/>
            <a:ext cx="4267844" cy="3198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44546A">
                    <a:lumMod val="75000"/>
                  </a:srgbClr>
                </a:solidFill>
                <a:latin typeface="Athletics" panose="02000000000000000000" pitchFamily="2" charset="0"/>
              </a:rPr>
              <a:t>Economie</a:t>
            </a:r>
          </a:p>
        </p:txBody>
      </p:sp>
    </p:spTree>
    <p:extLst>
      <p:ext uri="{BB962C8B-B14F-4D97-AF65-F5344CB8AC3E}">
        <p14:creationId xmlns:p14="http://schemas.microsoft.com/office/powerpoint/2010/main" val="418337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rgbClr val="44546A">
                    <a:lumMod val="75000"/>
                  </a:srgbClr>
                </a:solidFill>
                <a:latin typeface="Athletics Black" panose="02000000000000000000" pitchFamily="2" charset="0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44546A">
                    <a:lumMod val="75000"/>
                  </a:srgbClr>
                </a:solidFill>
                <a:latin typeface="Athletics" panose="02000000000000000000" pitchFamily="2" charset="0"/>
              </a:rPr>
              <a:t>Psychologie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3D1A15F-175A-4CCE-A343-4D9199624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70515"/>
            <a:ext cx="5943600" cy="2745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506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rgbClr val="44546A">
                    <a:lumMod val="75000"/>
                  </a:srgbClr>
                </a:solidFill>
                <a:latin typeface="Athletics Black" panose="02000000000000000000" pitchFamily="2" charset="0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44546A">
                    <a:lumMod val="75000"/>
                  </a:srgbClr>
                </a:solidFill>
                <a:latin typeface="Athletics" panose="02000000000000000000" pitchFamily="2" charset="0"/>
              </a:rPr>
              <a:t>Sociologie</a:t>
            </a:r>
          </a:p>
        </p:txBody>
      </p:sp>
      <p:pic>
        <p:nvPicPr>
          <p:cNvPr id="1026" name="Picture 2" descr="We moeten meer luisteren naar de maatschappij&amp;#39; - WUR">
            <a:extLst>
              <a:ext uri="{FF2B5EF4-FFF2-40B4-BE49-F238E27FC236}">
                <a16:creationId xmlns:a16="http://schemas.microsoft.com/office/drawing/2014/main" id="{72D41B03-879F-41A5-8E65-1436BB31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501238"/>
            <a:ext cx="71437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399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rgbClr val="44546A">
                    <a:lumMod val="75000"/>
                  </a:srgbClr>
                </a:solidFill>
                <a:latin typeface="Athletics Black" panose="02000000000000000000" pitchFamily="2" charset="0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thletics" panose="02000000000000000000" pitchFamily="2" charset="0"/>
              </a:rPr>
              <a:t>Creativiteit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thletics" panose="02000000000000000000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8EA4A43-290C-4187-972E-2DB488D5D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7" y="2670515"/>
            <a:ext cx="2491005" cy="3392658"/>
          </a:xfrm>
          <a:prstGeom prst="rect">
            <a:avLst/>
          </a:prstGeom>
        </p:spPr>
      </p:pic>
      <p:pic>
        <p:nvPicPr>
          <p:cNvPr id="2050" name="Picture 2" descr="15 Clever LEGO Ads that Demonstrate the Power of Imagination » TwistedSifter">
            <a:extLst>
              <a:ext uri="{FF2B5EF4-FFF2-40B4-BE49-F238E27FC236}">
                <a16:creationId xmlns:a16="http://schemas.microsoft.com/office/drawing/2014/main" id="{A3E30421-6920-4068-A579-C4A80CC9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55" y="2670515"/>
            <a:ext cx="2495802" cy="33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go Ad Campaign | Bovil DDBlog">
            <a:extLst>
              <a:ext uri="{FF2B5EF4-FFF2-40B4-BE49-F238E27FC236}">
                <a16:creationId xmlns:a16="http://schemas.microsoft.com/office/drawing/2014/main" id="{C1D5354A-4BF3-41A6-92F3-3E1637BB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1" y="2670515"/>
            <a:ext cx="2435393" cy="33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3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rgbClr val="44546A">
                    <a:lumMod val="75000"/>
                  </a:srgbClr>
                </a:solidFill>
                <a:latin typeface="Athletics Black" panose="02000000000000000000" pitchFamily="2" charset="0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thletics" panose="02000000000000000000" pitchFamily="2" charset="0"/>
              </a:rPr>
              <a:t>Creativiteit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thletics" panose="02000000000000000000" pitchFamily="2" charset="0"/>
            </a:endParaRPr>
          </a:p>
        </p:txBody>
      </p:sp>
      <p:pic>
        <p:nvPicPr>
          <p:cNvPr id="3074" name="Picture 2" descr="Imagine - Lego Ads by Jung Von Matt - Gessato">
            <a:extLst>
              <a:ext uri="{FF2B5EF4-FFF2-40B4-BE49-F238E27FC236}">
                <a16:creationId xmlns:a16="http://schemas.microsoft.com/office/drawing/2014/main" id="{3189659C-67FE-4D9C-909F-A583D9975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84" y="2670515"/>
            <a:ext cx="4143837" cy="29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5 Clever LEGO Ads that Demonstrate the Power of Imagination » TwistedSifter">
            <a:extLst>
              <a:ext uri="{FF2B5EF4-FFF2-40B4-BE49-F238E27FC236}">
                <a16:creationId xmlns:a16="http://schemas.microsoft.com/office/drawing/2014/main" id="{13C9EEEF-1A92-4140-A3A3-7F040E7B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12" y="2670515"/>
            <a:ext cx="4143836" cy="2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7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SNEAKERS IN A BOTTLE – VEJA">
            <a:hlinkClick r:id="" action="ppaction://media"/>
            <a:extLst>
              <a:ext uri="{FF2B5EF4-FFF2-40B4-BE49-F238E27FC236}">
                <a16:creationId xmlns:a16="http://schemas.microsoft.com/office/drawing/2014/main" id="{95F2996F-6BFA-AD16-EFA3-3AF9E70199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2671" y="773585"/>
            <a:ext cx="9223900" cy="52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00C5DD5E-032B-461C-966C-C4FD7180C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699</Words>
  <Application>Microsoft Office PowerPoint</Application>
  <PresentationFormat>Breedbeeld</PresentationFormat>
  <Paragraphs>138</Paragraphs>
  <Slides>22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Athletics</vt:lpstr>
      <vt:lpstr>Athletics Black</vt:lpstr>
      <vt:lpstr>Calibri</vt:lpstr>
      <vt:lpstr>Calibri Light</vt:lpstr>
      <vt:lpstr>RijksOverheidSans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Missie - Visie </vt:lpstr>
      <vt:lpstr>Vandaag</vt:lpstr>
      <vt:lpstr>Wat is missie en visie?</vt:lpstr>
      <vt:lpstr>Wat is missie en visie?</vt:lpstr>
      <vt:lpstr>Wat is missie en visie?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12</cp:revision>
  <dcterms:created xsi:type="dcterms:W3CDTF">2021-07-07T07:37:45Z</dcterms:created>
  <dcterms:modified xsi:type="dcterms:W3CDTF">2023-09-06T10:48:24Z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0x0101002F9727D3906D7945984BB753BA79C6C7</vt:lpwstr>
  </property>
</Properties>
</file>