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C02-DA5A-474A-AE2E-C6DD3322196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AB7B-5873-4043-9927-40BD6EE93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466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C02-DA5A-474A-AE2E-C6DD3322196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AB7B-5873-4043-9927-40BD6EE93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800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C02-DA5A-474A-AE2E-C6DD3322196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AB7B-5873-4043-9927-40BD6EE93BE5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0799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C02-DA5A-474A-AE2E-C6DD3322196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AB7B-5873-4043-9927-40BD6EE93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8750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C02-DA5A-474A-AE2E-C6DD3322196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AB7B-5873-4043-9927-40BD6EE93BE5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1148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C02-DA5A-474A-AE2E-C6DD3322196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AB7B-5873-4043-9927-40BD6EE93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2508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C02-DA5A-474A-AE2E-C6DD3322196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AB7B-5873-4043-9927-40BD6EE93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0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C02-DA5A-474A-AE2E-C6DD3322196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AB7B-5873-4043-9927-40BD6EE93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171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C02-DA5A-474A-AE2E-C6DD3322196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AB7B-5873-4043-9927-40BD6EE93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3901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C02-DA5A-474A-AE2E-C6DD3322196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AB7B-5873-4043-9927-40BD6EE93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5174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C02-DA5A-474A-AE2E-C6DD3322196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AB7B-5873-4043-9927-40BD6EE93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2055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C02-DA5A-474A-AE2E-C6DD3322196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AB7B-5873-4043-9927-40BD6EE93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7130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C02-DA5A-474A-AE2E-C6DD3322196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AB7B-5873-4043-9927-40BD6EE93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2516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C02-DA5A-474A-AE2E-C6DD3322196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AB7B-5873-4043-9927-40BD6EE93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4974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C02-DA5A-474A-AE2E-C6DD3322196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AB7B-5873-4043-9927-40BD6EE93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055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0C02-DA5A-474A-AE2E-C6DD3322196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AB7B-5873-4043-9927-40BD6EE93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407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20C02-DA5A-474A-AE2E-C6DD3322196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9EDAB7B-5873-4043-9927-40BD6EE93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862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Voorbehouden Handelingen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Opleiding: Helpende plus</a:t>
            </a:r>
            <a:br>
              <a:rPr lang="nl-NL" dirty="0"/>
            </a:br>
            <a:r>
              <a:rPr lang="nl-NL" dirty="0"/>
              <a:t>Les 1</a:t>
            </a:r>
          </a:p>
          <a:p>
            <a:r>
              <a:rPr lang="nl-NL" dirty="0"/>
              <a:t>2018/2019</a:t>
            </a:r>
          </a:p>
        </p:txBody>
      </p:sp>
    </p:spTree>
    <p:extLst>
      <p:ext uri="{BB962C8B-B14F-4D97-AF65-F5344CB8AC3E}">
        <p14:creationId xmlns:p14="http://schemas.microsoft.com/office/powerpoint/2010/main" val="774023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Doelen: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De student heeft basiskennis van wet- en regelgeving m.b.t. risicovolle handelingen </a:t>
            </a:r>
          </a:p>
          <a:p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endParaRPr lang="nl-NL" sz="2400" dirty="0"/>
          </a:p>
          <a:p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AutoShape 2" descr="Afbeeldingsresultaat voor wet big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AutoShape 4" descr="Afbeeldingsresultaat voor risicovolle handelingen"/>
          <p:cNvSpPr>
            <a:spLocks noChangeAspect="1" noChangeArrowheads="1"/>
          </p:cNvSpPr>
          <p:nvPr/>
        </p:nvSpPr>
        <p:spPr bwMode="auto">
          <a:xfrm>
            <a:off x="12065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0037" y="3559219"/>
            <a:ext cx="2996157" cy="2482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693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Voorbehouden handelingen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De gezondheidszorg valt onder de verantwoordelijkheid van het ministerie van volksgezondheid, Welzijn en Sport.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   Door middel van wetgeving probeert ministerie op peil te houden</a:t>
            </a:r>
          </a:p>
          <a:p>
            <a:pPr>
              <a:buFontTx/>
              <a:buChar char="-"/>
            </a:pPr>
            <a:r>
              <a:rPr lang="nl-NL" dirty="0"/>
              <a:t>De WGBO: wet op de Geneeskundige Behandelovereenkomst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Kwaliteitswet zorginstellingen: op welke manier instellingen kwaliteit van zorg moeten geven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Wet BIG (beroepsuitoefening Individuele Gezondheidszorg): invloed op kwaliteit van zorg</a:t>
            </a:r>
          </a:p>
        </p:txBody>
      </p:sp>
    </p:spTree>
    <p:extLst>
      <p:ext uri="{BB962C8B-B14F-4D97-AF65-F5344CB8AC3E}">
        <p14:creationId xmlns:p14="http://schemas.microsoft.com/office/powerpoint/2010/main" val="3013246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Wet BIG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Stelt algemene relegels aan de kwaliteit van de zorgverleners</a:t>
            </a:r>
          </a:p>
          <a:p>
            <a:r>
              <a:rPr lang="nl-NL" dirty="0">
                <a:solidFill>
                  <a:schemeClr val="tx1"/>
                </a:solidFill>
              </a:rPr>
              <a:t>Bevat regels </a:t>
            </a:r>
            <a:r>
              <a:rPr lang="nl-NL" dirty="0"/>
              <a:t>voor het uitvoeren van bepaalde risicovolle handelingen:   voorbehouden handelingen</a:t>
            </a:r>
          </a:p>
          <a:p>
            <a:r>
              <a:rPr lang="nl-NL" dirty="0"/>
              <a:t>Beschermt een aantal beroepen door middel van titelbescherming en registratie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7273" y="4300946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386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Voorbehouden handelingen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De voorbehouden handelingen zijn die handelingen die een verhoogd risico met zich meebrengen</a:t>
            </a:r>
          </a:p>
          <a:p>
            <a:r>
              <a:rPr lang="nl-NL" dirty="0"/>
              <a:t>In de Wet BIG worden 14 risicovolle handelingen aangemerkt als voorbehouden handelingen</a:t>
            </a:r>
          </a:p>
          <a:p>
            <a:r>
              <a:rPr lang="nl-NL" dirty="0"/>
              <a:t>Voor het uitvoeren van risicovolle handelingen is net als bij voorbehouden handelingen scholing en een bekwaamheidverklaring verplicht.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Voorbeelden voorbehouden handelingen:</a:t>
            </a:r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dirty="0"/>
              <a:t>-    Subcutaan injecteren</a:t>
            </a:r>
          </a:p>
          <a:p>
            <a:pPr>
              <a:buFontTx/>
              <a:buChar char="-"/>
            </a:pPr>
            <a:r>
              <a:rPr lang="nl-NL" dirty="0"/>
              <a:t>Intramusculair injecteren</a:t>
            </a:r>
          </a:p>
          <a:p>
            <a:pPr>
              <a:buFontTx/>
              <a:buChar char="-"/>
            </a:pPr>
            <a:r>
              <a:rPr lang="nl-NL" dirty="0"/>
              <a:t>Een maagsonde inbrengen</a:t>
            </a:r>
          </a:p>
          <a:p>
            <a:pPr>
              <a:buFontTx/>
              <a:buChar char="-"/>
            </a:pPr>
            <a:r>
              <a:rPr lang="nl-NL" dirty="0"/>
              <a:t>Katheteriseren van de blaas bij vrouwen/mannen</a:t>
            </a:r>
          </a:p>
          <a:p>
            <a:pPr>
              <a:buFontTx/>
              <a:buChar char="-"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5121" y="3728376"/>
            <a:ext cx="2598882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743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Bevoegd en Bekwaam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Wet BIG geeft duidelijk aan wie er zelfstandig bevoegd is om voorbehouden handelingen te verrichten.</a:t>
            </a:r>
          </a:p>
          <a:p>
            <a:r>
              <a:rPr lang="nl-NL" dirty="0"/>
              <a:t>De wet geeft ruimte om een opdracht van een bevoegde zelfstandige door een opdrachtnemer te laten uitvoeren, bijvoorbeeld een verzorgende</a:t>
            </a:r>
          </a:p>
          <a:p>
            <a:r>
              <a:rPr lang="nl-NL" dirty="0"/>
              <a:t>Je bent bevoegd voor een voorbehouden handeling als je daarvoor de vereiste diploma's of certificaten hebt behaald.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Voorwaarden:</a:t>
            </a:r>
            <a:br>
              <a:rPr lang="nl-NL" dirty="0"/>
            </a:br>
            <a:r>
              <a:rPr lang="nl-NL" dirty="0"/>
              <a:t>-    De verzorgende/Verpleegkundige is bekwaam</a:t>
            </a:r>
          </a:p>
          <a:p>
            <a:pPr>
              <a:buFontTx/>
              <a:buChar char="-"/>
            </a:pPr>
            <a:r>
              <a:rPr lang="nl-NL" dirty="0"/>
              <a:t>Arts geeft aanwijzingen als het nodig is</a:t>
            </a:r>
          </a:p>
          <a:p>
            <a:pPr>
              <a:buFontTx/>
              <a:buChar char="-"/>
            </a:pPr>
            <a:r>
              <a:rPr lang="nl-NL" dirty="0"/>
              <a:t>Toezicht door arts als dat nodig is</a:t>
            </a:r>
          </a:p>
        </p:txBody>
      </p:sp>
    </p:spTree>
    <p:extLst>
      <p:ext uri="{BB962C8B-B14F-4D97-AF65-F5344CB8AC3E}">
        <p14:creationId xmlns:p14="http://schemas.microsoft.com/office/powerpoint/2010/main" val="1437620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Bekwaamheidsverklaring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1600" dirty="0"/>
              <a:t>Als je bekwaam bent voor een bepaalde handeling betekent dit dat je de hiervoor vereiste papieren hebt én </a:t>
            </a:r>
            <a:r>
              <a:rPr lang="nl-NL" sz="1600" i="1" dirty="0"/>
              <a:t>dat je de handeling beheerst</a:t>
            </a:r>
          </a:p>
          <a:p>
            <a:r>
              <a:rPr lang="nl-NL" sz="1600" dirty="0"/>
              <a:t>Heb je langer dan 5 jaar een handeling niet meer verricht dan ben je niet meer bekwaam</a:t>
            </a:r>
          </a:p>
          <a:p>
            <a:r>
              <a:rPr lang="nl-NL" sz="1600" dirty="0"/>
              <a:t>Instellingen hebben regelingen voor het vastleggen van de bekwaamheid</a:t>
            </a:r>
          </a:p>
          <a:p>
            <a:r>
              <a:rPr lang="nl-NL" sz="1600" dirty="0"/>
              <a:t>Bekwaamheidsverklaring</a:t>
            </a:r>
          </a:p>
          <a:p>
            <a:r>
              <a:rPr lang="nl-NL" sz="1600" dirty="0"/>
              <a:t>Procedures om bekwaamheid actueel te houden</a:t>
            </a:r>
          </a:p>
        </p:txBody>
      </p:sp>
    </p:spTree>
    <p:extLst>
      <p:ext uri="{BB962C8B-B14F-4D97-AF65-F5344CB8AC3E}">
        <p14:creationId xmlns:p14="http://schemas.microsoft.com/office/powerpoint/2010/main" val="805547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Je hebt 15 minuten de tijd om met werkingsopdrachten aan de gang te gaan.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7257" y="3324687"/>
            <a:ext cx="5185954" cy="227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023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Afronding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Schrijf op een briefje wat je makkelijk vond? </a:t>
            </a:r>
          </a:p>
          <a:p>
            <a:r>
              <a:rPr lang="nl-NL" dirty="0"/>
              <a:t>Schrijf op een briefje wat je moeilijk vond?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7075" y="3692978"/>
            <a:ext cx="3812994" cy="197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4500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787D772952241B80A0987E0DB8C97" ma:contentTypeVersion="6" ma:contentTypeDescription="Een nieuw document maken." ma:contentTypeScope="" ma:versionID="caf2b65c0eb9eb02d3208b495a991543">
  <xsd:schema xmlns:xsd="http://www.w3.org/2001/XMLSchema" xmlns:xs="http://www.w3.org/2001/XMLSchema" xmlns:p="http://schemas.microsoft.com/office/2006/metadata/properties" xmlns:ns2="c5ec088f-14fe-4aaf-aea7-9313a4d643aa" xmlns:ns3="cb8fc49e-25b0-4af0-a73b-89bb7ffb62a0" targetNamespace="http://schemas.microsoft.com/office/2006/metadata/properties" ma:root="true" ma:fieldsID="d8ae6d46a3774f4974ba2428b0ddf679" ns2:_="" ns3:_="">
    <xsd:import namespace="c5ec088f-14fe-4aaf-aea7-9313a4d643aa"/>
    <xsd:import namespace="cb8fc49e-25b0-4af0-a73b-89bb7ffb62a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Time" minOccurs="0"/>
                <xsd:element ref="ns2:LastSharedByUser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ec088f-14fe-4aaf-aea7-9313a4d643a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Time" ma:index="10" nillable="true" ma:displayName="Laatst gedeeld, per tijdstip" ma:description="" ma:internalName="LastSharedByTime" ma:readOnly="true">
      <xsd:simpleType>
        <xsd:restriction base="dms:DateTime"/>
      </xsd:simpleType>
    </xsd:element>
    <xsd:element name="LastSharedByUser" ma:index="11" nillable="true" ma:displayName="Laatst gedeeld, per gebruiker" ma:description="" ma:internalName="LastSharedByUse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8fc49e-25b0-4af0-a73b-89bb7ffb62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stSharedByUser xmlns="c5ec088f-14fe-4aaf-aea7-9313a4d643aa" xsi:nil="true"/>
    <SharedWithUsers xmlns="c5ec088f-14fe-4aaf-aea7-9313a4d643aa">
      <UserInfo>
        <DisplayName/>
        <AccountId xsi:nil="true"/>
        <AccountType/>
      </UserInfo>
    </SharedWithUsers>
    <LastSharedByTime xmlns="c5ec088f-14fe-4aaf-aea7-9313a4d643aa" xsi:nil="true"/>
  </documentManagement>
</p:properties>
</file>

<file path=customXml/itemProps1.xml><?xml version="1.0" encoding="utf-8"?>
<ds:datastoreItem xmlns:ds="http://schemas.openxmlformats.org/officeDocument/2006/customXml" ds:itemID="{5B80F138-789C-42B1-B6CE-FCF5931A58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A5B181-6299-4BE1-A6B3-BACDF76DA9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ec088f-14fe-4aaf-aea7-9313a4d643aa"/>
    <ds:schemaRef ds:uri="cb8fc49e-25b0-4af0-a73b-89bb7ffb62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2978C5-34ED-4FF0-8491-42BA2E9D89A1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cb8fc49e-25b0-4af0-a73b-89bb7ffb62a0"/>
    <ds:schemaRef ds:uri="http://schemas.openxmlformats.org/package/2006/metadata/core-properties"/>
    <ds:schemaRef ds:uri="http://purl.org/dc/elements/1.1/"/>
    <ds:schemaRef ds:uri="c5ec088f-14fe-4aaf-aea7-9313a4d643a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311</Words>
  <Application>Microsoft Office PowerPoint</Application>
  <PresentationFormat>Breedbeeld</PresentationFormat>
  <Paragraphs>51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Voorbehouden Handelingen</vt:lpstr>
      <vt:lpstr>Doelen:</vt:lpstr>
      <vt:lpstr>Voorbehouden handelingen</vt:lpstr>
      <vt:lpstr>Wet BIG</vt:lpstr>
      <vt:lpstr>Voorbehouden handelingen</vt:lpstr>
      <vt:lpstr>Bevoegd en Bekwaam</vt:lpstr>
      <vt:lpstr>Bekwaamheidsverklaring</vt:lpstr>
      <vt:lpstr>Opdracht:</vt:lpstr>
      <vt:lpstr>Afronding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Voorbehouden Handelingen</dc:title>
  <dc:creator>Gjyljeta Hoxhaj</dc:creator>
  <cp:lastModifiedBy>Jente van der Mei</cp:lastModifiedBy>
  <cp:revision>8</cp:revision>
  <dcterms:created xsi:type="dcterms:W3CDTF">2018-05-03T10:56:36Z</dcterms:created>
  <dcterms:modified xsi:type="dcterms:W3CDTF">2019-01-23T19:50:52Z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0x0101006D5787D772952241B80A0987E0DB8C97</vt:lpwstr>
  </property>
  <property fmtid="{D5CDD505-2E9C-101B-9397-08002B2CF9AE}" pid="3" name="Order">
    <vt:r8>30100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emplateUrl">
    <vt:lpwstr/>
  </property>
  <property fmtid="{D5CDD505-2E9C-101B-9397-08002B2CF9AE}" pid="7" name="ComplianceAssetId">
    <vt:lpwstr/>
  </property>
</Properties>
</file>