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l/url?sa=i&amp;rct=j&amp;q=&amp;esrc=s&amp;source=images&amp;cd=&amp;cad=rja&amp;uact=8&amp;ved=0ahUKEwjPhcihy_DXAhWODBoKHdF4C2UQjRwIBw&amp;url=http://blog.stabilo.nl/index.php/2016/07/15/rood-geel-en-blauw-deze-kleuren-kun-je-er-allemaal-mee-maken/&amp;psig=AOvVaw0JT3bsRZbjB-KVsrNk55fp&amp;ust=151248484587340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nl/url?sa=i&amp;rct=j&amp;q=&amp;esrc=s&amp;source=images&amp;cd=&amp;cad=rja&amp;uact=8&amp;ved=0ahUKEwjL18XBy_DXAhUM2hoKHZfRAZIQjRwIBw&amp;url=https://nl.wikibooks.org/wiki/Schilderen/Complementair_contrast&amp;psig=AOvVaw01rO6ZJBnrSvvywD_EdJZ6&amp;ust=15124849042180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nl/url?sa=i&amp;rct=j&amp;q=&amp;esrc=s&amp;source=images&amp;cd=&amp;cad=rja&amp;uact=8&amp;ved=0ahUKEwiO6LeDzfDXAhXBWhoKHUwjBzgQjRwIBw&amp;url=http://www.jufsanne.com/thema/vormen/vormen-kringactiviteiten/&amp;psig=AOvVaw2sO5L8jShlHlvbjTpG_q2J&amp;ust=151248530296837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Etaleren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69680" y="5656217"/>
            <a:ext cx="2730137" cy="613954"/>
          </a:xfrm>
        </p:spPr>
        <p:txBody>
          <a:bodyPr/>
          <a:lstStyle/>
          <a:p>
            <a:r>
              <a:rPr lang="nl-NL" dirty="0" smtClean="0"/>
              <a:t>Aksana Dubinets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9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 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/>
              <a:t>a-symmetrische</a:t>
            </a:r>
            <a:r>
              <a:rPr lang="nl-NL" b="1" dirty="0" smtClean="0"/>
              <a:t> </a:t>
            </a:r>
            <a:r>
              <a:rPr lang="nl-NL" b="1" dirty="0"/>
              <a:t>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Een </a:t>
            </a:r>
            <a:r>
              <a:rPr lang="nl-NL" b="1" dirty="0" err="1">
                <a:solidFill>
                  <a:srgbClr val="C00000"/>
                </a:solidFill>
              </a:rPr>
              <a:t>a-symmetrische</a:t>
            </a:r>
            <a:r>
              <a:rPr lang="nl-NL" b="1" dirty="0">
                <a:solidFill>
                  <a:srgbClr val="C00000"/>
                </a:solidFill>
              </a:rPr>
              <a:t> </a:t>
            </a:r>
            <a:r>
              <a:rPr lang="nl-NL" b="1" dirty="0" smtClean="0">
                <a:solidFill>
                  <a:srgbClr val="C00000"/>
                </a:solidFill>
              </a:rPr>
              <a:t>compositie:</a:t>
            </a:r>
          </a:p>
          <a:p>
            <a:endParaRPr lang="nl-NL" b="1" dirty="0">
              <a:solidFill>
                <a:srgbClr val="C00000"/>
              </a:solidFill>
            </a:endParaRPr>
          </a:p>
          <a:p>
            <a:r>
              <a:rPr lang="nl-NL" b="1" dirty="0"/>
              <a:t>De verschillende onderdelen zijn zo bij elkaar gevoegd dat de     rechterkant en de linkerkant van de etalage niet elkaars spiegelbeeld  zijn.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r>
              <a:rPr lang="nl-NL" b="1" dirty="0"/>
              <a:t>De voordelen van een </a:t>
            </a:r>
            <a:r>
              <a:rPr lang="nl-NL" b="1" dirty="0" err="1"/>
              <a:t>a-symmetrische</a:t>
            </a:r>
            <a:r>
              <a:rPr lang="nl-NL" b="1" dirty="0"/>
              <a:t> compositie: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 </a:t>
            </a:r>
            <a:endParaRPr lang="nl-NL" dirty="0"/>
          </a:p>
          <a:p>
            <a:pPr lvl="0" fontAlgn="base"/>
            <a:r>
              <a:rPr lang="nl-NL" dirty="0"/>
              <a:t>Het ziet er speelser en minder strak uit.</a:t>
            </a:r>
          </a:p>
          <a:p>
            <a:pPr lvl="0" fontAlgn="base"/>
            <a:r>
              <a:rPr lang="nl-NL" dirty="0"/>
              <a:t>Je trekt eerder de aandacht. </a:t>
            </a:r>
          </a:p>
        </p:txBody>
      </p:sp>
    </p:spTree>
    <p:extLst>
      <p:ext uri="{BB962C8B-B14F-4D97-AF65-F5344CB8AC3E}">
        <p14:creationId xmlns:p14="http://schemas.microsoft.com/office/powerpoint/2010/main" val="411088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3100" b="1" dirty="0"/>
              <a:t>Deze etalage is </a:t>
            </a:r>
            <a:r>
              <a:rPr lang="nl-NL" sz="3100" b="1" dirty="0" err="1"/>
              <a:t>a-symmetrisch</a:t>
            </a:r>
            <a:r>
              <a:rPr lang="nl-NL" sz="3100" b="1" dirty="0"/>
              <a:t> ingedeeld:</a:t>
            </a:r>
            <a:r>
              <a:rPr lang="nl-NL" sz="3100" dirty="0"/>
              <a:t/>
            </a:r>
            <a:br>
              <a:rPr lang="nl-NL" sz="3100" dirty="0"/>
            </a:br>
            <a:endParaRPr lang="nl-NL" sz="3100" dirty="0"/>
          </a:p>
        </p:txBody>
      </p:sp>
      <p:pic>
        <p:nvPicPr>
          <p:cNvPr id="4" name="Picture 12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50" y="1580606"/>
            <a:ext cx="4542608" cy="479608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42262" y="2721627"/>
            <a:ext cx="4101737" cy="169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marR="319405" indent="-5080">
              <a:lnSpc>
                <a:spcPct val="102000"/>
              </a:lnSpc>
              <a:spcAft>
                <a:spcPts val="1410"/>
              </a:spcAft>
            </a:pPr>
            <a:r>
              <a:rPr lang="nl-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 richting van de vormen is</a:t>
            </a:r>
            <a:r>
              <a:rPr lang="nl-NL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verticaal. </a:t>
            </a:r>
            <a:endParaRPr lang="nl-NL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03225" marR="66040" indent="-5080">
              <a:lnSpc>
                <a:spcPct val="102000"/>
              </a:lnSpc>
              <a:spcAft>
                <a:spcPts val="70"/>
              </a:spcAft>
            </a:pPr>
            <a:r>
              <a:rPr lang="nl-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Je kunt om de hele  opstelling een </a:t>
            </a:r>
            <a:r>
              <a:rPr lang="nl-NL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rechthoek</a:t>
            </a:r>
            <a:r>
              <a:rPr lang="nl-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tekenen. </a:t>
            </a:r>
          </a:p>
          <a:p>
            <a:pPr marL="403225" marR="319405" indent="-5080">
              <a:lnSpc>
                <a:spcPct val="102000"/>
              </a:lnSpc>
              <a:spcAft>
                <a:spcPts val="1410"/>
              </a:spcAft>
            </a:pPr>
            <a:r>
              <a:rPr lang="nl-NL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63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ritmische 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Verder kun je ook nog kiezen voor een </a:t>
            </a:r>
            <a:r>
              <a:rPr lang="nl-NL" b="1" dirty="0">
                <a:solidFill>
                  <a:srgbClr val="C00000"/>
                </a:solidFill>
              </a:rPr>
              <a:t>ritmische compositie</a:t>
            </a:r>
            <a:r>
              <a:rPr lang="nl-NL" dirty="0"/>
              <a:t>.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</a:t>
            </a:r>
            <a:r>
              <a:rPr lang="nl-NL" dirty="0"/>
              <a:t>Bij een ritmische compositie worden bepaalde vormen in een opstelling  steeds herhaald. Zorg voor groepjes in oneven aantallen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3765731"/>
            <a:ext cx="4638403" cy="30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5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nl-NL" b="1" dirty="0" smtClean="0"/>
              <a:t>Kleuren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Tegenover liggende kleuren uit de </a:t>
            </a:r>
            <a:r>
              <a:rPr lang="nl-NL" b="1" dirty="0">
                <a:solidFill>
                  <a:srgbClr val="C00000"/>
                </a:solidFill>
              </a:rPr>
              <a:t>kleurencirkel </a:t>
            </a:r>
            <a:r>
              <a:rPr lang="nl-NL" dirty="0"/>
              <a:t>versterken elkaar,  en is daar een goed voorbeeld van. 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irc_mi" descr="Afbeeldingsresultaat voor kleurencirkel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98" y="2495006"/>
            <a:ext cx="3704681" cy="37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16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kleurcontrasten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l-NL" b="1" dirty="0"/>
              <a:t>Maak gebruik van </a:t>
            </a:r>
            <a:r>
              <a:rPr lang="nl-NL" b="1" dirty="0">
                <a:solidFill>
                  <a:srgbClr val="C00000"/>
                </a:solidFill>
              </a:rPr>
              <a:t>kleurcontrasten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 Kleuren die sterk van elkaar verschillen </a:t>
            </a:r>
            <a:r>
              <a:rPr lang="nl-NL" dirty="0" smtClean="0"/>
              <a:t>( </a:t>
            </a:r>
            <a:r>
              <a:rPr lang="nl-NL" b="1" dirty="0"/>
              <a:t>contrasterende kleuren</a:t>
            </a:r>
            <a:r>
              <a:rPr lang="nl-NL" dirty="0"/>
              <a:t>) </a:t>
            </a:r>
            <a:r>
              <a:rPr lang="nl-NL" dirty="0" smtClean="0"/>
              <a:t>zorgen </a:t>
            </a:r>
            <a:r>
              <a:rPr lang="nl-NL" dirty="0"/>
              <a:t>ervoor dat het de aandacht van de kijker </a:t>
            </a:r>
            <a:r>
              <a:rPr lang="nl-NL" dirty="0" smtClean="0"/>
              <a:t>trekt</a:t>
            </a:r>
          </a:p>
          <a:p>
            <a:endParaRPr lang="nl-NL" dirty="0"/>
          </a:p>
        </p:txBody>
      </p:sp>
      <p:pic>
        <p:nvPicPr>
          <p:cNvPr id="4" name="irc_mi" descr="Afbeeldingsresultaat voor contrasterende kleure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8185" y="2595265"/>
            <a:ext cx="3037878" cy="4666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91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776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54926"/>
            <a:ext cx="10820400" cy="4363760"/>
          </a:xfrm>
        </p:spPr>
        <p:txBody>
          <a:bodyPr/>
          <a:lstStyle/>
          <a:p>
            <a:pPr lvl="0" fontAlgn="base"/>
            <a:r>
              <a:rPr lang="nl-NL" b="1" dirty="0"/>
              <a:t>Beperk de kleuren die je gebruikt tot</a:t>
            </a:r>
            <a:r>
              <a:rPr lang="nl-NL" dirty="0"/>
              <a:t> </a:t>
            </a:r>
            <a:r>
              <a:rPr lang="nl-NL" b="1" dirty="0"/>
              <a:t>5 hooguit 8 kleuren. </a:t>
            </a:r>
            <a:r>
              <a:rPr lang="nl-NL" dirty="0"/>
              <a:t>Anders wordt het te druk en onoverzichtelijk. Dat geeft een onrustig beeld. </a:t>
            </a:r>
            <a:endParaRPr lang="nl-NL" dirty="0" smtClean="0"/>
          </a:p>
          <a:p>
            <a:pPr lvl="0" fontAlgn="base"/>
            <a:endParaRPr lang="nl-NL" dirty="0"/>
          </a:p>
          <a:p>
            <a:pPr lvl="0" fontAlgn="base"/>
            <a:r>
              <a:rPr lang="nl-NL" b="1" dirty="0"/>
              <a:t>Laat de kleuren die je kiest op verschillende </a:t>
            </a:r>
            <a:r>
              <a:rPr lang="nl-NL" b="1" dirty="0" smtClean="0"/>
              <a:t>plaatsen</a:t>
            </a:r>
            <a:r>
              <a:rPr lang="nl-NL" dirty="0"/>
              <a:t> </a:t>
            </a:r>
            <a:r>
              <a:rPr lang="nl-NL" dirty="0" smtClean="0"/>
              <a:t>t</a:t>
            </a:r>
            <a:r>
              <a:rPr lang="nl-NL" b="1" dirty="0" smtClean="0"/>
              <a:t>erugkomen</a:t>
            </a:r>
            <a:r>
              <a:rPr lang="nl-NL" dirty="0"/>
              <a:t>.</a:t>
            </a:r>
          </a:p>
          <a:p>
            <a:r>
              <a:rPr lang="nl-NL" dirty="0"/>
              <a:t>Dat zorgt voor rust en evenwicht.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lvl="0" fontAlgn="base"/>
            <a:r>
              <a:rPr lang="nl-NL" b="1" dirty="0"/>
              <a:t>Maak gebruik van</a:t>
            </a:r>
            <a:r>
              <a:rPr lang="nl-NL" dirty="0"/>
              <a:t> </a:t>
            </a:r>
            <a:r>
              <a:rPr lang="nl-NL" b="1" dirty="0"/>
              <a:t>de gevoelens die bepaalde kleuren oproepen</a:t>
            </a:r>
            <a:r>
              <a:rPr lang="nl-NL" dirty="0"/>
              <a:t>. Gebruik voor een sfeervolle etalage niet teveel schreeuwende, opvallende kleuren, maar doe dit bij een uitverkoop wel.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614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100" dirty="0"/>
              <a:t> </a:t>
            </a:r>
            <a:br>
              <a:rPr lang="nl-NL" sz="3100" dirty="0"/>
            </a:br>
            <a:r>
              <a:rPr lang="nl-NL" sz="3100" b="1" dirty="0"/>
              <a:t>Bij deze etalage is voor een licht-donker contrast gekozen: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 </a:t>
            </a:r>
            <a:r>
              <a:rPr lang="nl-NL" dirty="0"/>
              <a:t> </a:t>
            </a:r>
            <a:r>
              <a:rPr lang="nl-NL" dirty="0" smtClean="0"/>
              <a:t> Er </a:t>
            </a:r>
            <a:r>
              <a:rPr lang="nl-NL" dirty="0"/>
              <a:t>is een beperkt aantal </a:t>
            </a:r>
            <a:r>
              <a:rPr lang="nl-NL" b="1" dirty="0"/>
              <a:t>kleuren</a:t>
            </a:r>
            <a:r>
              <a:rPr lang="nl-NL" dirty="0"/>
              <a:t> gebruikt</a:t>
            </a:r>
            <a:r>
              <a:rPr lang="nl-NL" b="1" dirty="0"/>
              <a:t>(3). </a:t>
            </a:r>
          </a:p>
          <a:p>
            <a:r>
              <a:rPr lang="nl-NL" dirty="0"/>
              <a:t>Het </a:t>
            </a:r>
            <a:r>
              <a:rPr lang="nl-NL" b="1" dirty="0"/>
              <a:t>zwart </a:t>
            </a:r>
            <a:r>
              <a:rPr lang="nl-NL" dirty="0"/>
              <a:t>en het </a:t>
            </a:r>
            <a:r>
              <a:rPr lang="nl-NL" b="1" dirty="0"/>
              <a:t>wit</a:t>
            </a:r>
            <a:r>
              <a:rPr lang="nl-NL" dirty="0"/>
              <a:t> komt op meerdere  plekken terug. </a:t>
            </a:r>
          </a:p>
          <a:p>
            <a:r>
              <a:rPr lang="nl-NL" b="1" dirty="0"/>
              <a:t>Wit </a:t>
            </a:r>
            <a:r>
              <a:rPr lang="nl-NL" dirty="0"/>
              <a:t>en </a:t>
            </a:r>
            <a:r>
              <a:rPr lang="nl-NL" b="1" dirty="0"/>
              <a:t>blauw</a:t>
            </a:r>
            <a:r>
              <a:rPr lang="nl-NL" dirty="0"/>
              <a:t> roepen  </a:t>
            </a:r>
            <a:r>
              <a:rPr lang="nl-NL" dirty="0" smtClean="0"/>
              <a:t>een </a:t>
            </a:r>
            <a:r>
              <a:rPr lang="nl-NL" dirty="0"/>
              <a:t>gevoel van </a:t>
            </a:r>
            <a:r>
              <a:rPr lang="nl-NL" b="1" dirty="0"/>
              <a:t>kou</a:t>
            </a:r>
            <a:r>
              <a:rPr lang="nl-NL" dirty="0"/>
              <a:t> op. </a:t>
            </a:r>
          </a:p>
          <a:p>
            <a:endParaRPr lang="nl-NL" dirty="0"/>
          </a:p>
        </p:txBody>
      </p:sp>
      <p:pic>
        <p:nvPicPr>
          <p:cNvPr id="4" name="Picture 168"/>
          <p:cNvPicPr/>
          <p:nvPr/>
        </p:nvPicPr>
        <p:blipFill>
          <a:blip r:embed="rId2"/>
          <a:stretch>
            <a:fillRect/>
          </a:stretch>
        </p:blipFill>
        <p:spPr>
          <a:xfrm>
            <a:off x="6781800" y="3427504"/>
            <a:ext cx="4724400" cy="35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2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>
                <a:solidFill>
                  <a:srgbClr val="C00000"/>
                </a:solidFill>
              </a:rPr>
              <a:t>                                </a:t>
            </a:r>
            <a:r>
              <a:rPr lang="nl-NL" b="1" dirty="0" smtClean="0"/>
              <a:t>Vormen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irc_mi" descr="Afbeeldingsresultaat voor vormen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3" y="1841863"/>
            <a:ext cx="7267303" cy="4865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446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Vormen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lvl="0" fontAlgn="base"/>
            <a:r>
              <a:rPr lang="nl-NL" dirty="0"/>
              <a:t>Gebruik niet al teveel verschillende vormen.</a:t>
            </a:r>
          </a:p>
          <a:p>
            <a:pPr lvl="0" fontAlgn="base"/>
            <a:r>
              <a:rPr lang="nl-NL" dirty="0"/>
              <a:t>Beperk je tot 1 en maximaal 3 verschillende vormen.</a:t>
            </a:r>
          </a:p>
          <a:p>
            <a:pPr lvl="0" fontAlgn="base"/>
            <a:r>
              <a:rPr lang="nl-NL" dirty="0"/>
              <a:t>Kies vormen, die bij elkaar passen.</a:t>
            </a:r>
          </a:p>
          <a:p>
            <a:pPr lvl="0" fontAlgn="base"/>
            <a:r>
              <a:rPr lang="nl-NL" dirty="0"/>
              <a:t>Kies voor 1 of meerdere afwijkende vormen, wanneer je wilt dat daar de aandacht op moet vallen.</a:t>
            </a:r>
          </a:p>
          <a:p>
            <a:pPr lvl="0" fontAlgn="base"/>
            <a:r>
              <a:rPr lang="nl-NL" dirty="0"/>
              <a:t>Grote voorwerpen achteraan, de kleine vooraan.</a:t>
            </a:r>
          </a:p>
          <a:p>
            <a:pPr lvl="0" fontAlgn="base"/>
            <a:r>
              <a:rPr lang="nl-NL" dirty="0"/>
              <a:t>Laat vormen elkaar overlappen, dat zorgt voor dieptewerking.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09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b="1" dirty="0"/>
              <a:t>Bij deze opstelling is  gekozen voor recht- hoekige vormen. Als contrast zijn ronde vormen gebruikt</a:t>
            </a:r>
          </a:p>
        </p:txBody>
      </p:sp>
      <p:pic>
        <p:nvPicPr>
          <p:cNvPr id="4" name="Picture 22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912" y="2057401"/>
            <a:ext cx="6016671" cy="45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                             </a:t>
            </a:r>
            <a:r>
              <a:rPr lang="nl-NL" b="1" dirty="0" smtClean="0"/>
              <a:t>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een etalage op te bouwen , zou je eerst de </a:t>
            </a:r>
            <a:r>
              <a:rPr lang="nl-NL" b="1" dirty="0"/>
              <a:t>composities</a:t>
            </a:r>
            <a:r>
              <a:rPr lang="nl-NL" dirty="0"/>
              <a:t> moeten kennen. </a:t>
            </a:r>
            <a:endParaRPr lang="nl-NL" dirty="0" smtClean="0"/>
          </a:p>
          <a:p>
            <a:r>
              <a:rPr lang="nl-NL" dirty="0" smtClean="0"/>
              <a:t>Een </a:t>
            </a:r>
            <a:r>
              <a:rPr lang="nl-NL" b="1" dirty="0"/>
              <a:t>compositie</a:t>
            </a:r>
            <a:r>
              <a:rPr lang="nl-NL" dirty="0"/>
              <a:t> is om artikelen ordelijk op een aantrekkelijke manier in een bepaalde ruimte te </a:t>
            </a:r>
            <a:r>
              <a:rPr lang="nl-NL" dirty="0" smtClean="0"/>
              <a:t>plaatsen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b="1" dirty="0"/>
              <a:t>Een compositie bestaat uit 2 dimensies :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3357590"/>
            <a:ext cx="3232512" cy="25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Andere tips: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l-NL" dirty="0"/>
              <a:t>Maak goed gebruik van alle ruimte</a:t>
            </a:r>
            <a:r>
              <a:rPr lang="nl-NL" dirty="0" smtClean="0"/>
              <a:t>.</a:t>
            </a:r>
          </a:p>
          <a:p>
            <a:pPr lvl="0" fontAlgn="base"/>
            <a:endParaRPr lang="nl-NL" dirty="0"/>
          </a:p>
          <a:p>
            <a:pPr lvl="0" fontAlgn="base"/>
            <a:r>
              <a:rPr lang="nl-NL" b="1" dirty="0"/>
              <a:t>Gouden regel: </a:t>
            </a:r>
            <a:r>
              <a:rPr lang="nl-NL" dirty="0"/>
              <a:t>eerst de opbouwstukken, dan de producten en pas dan de decoraties.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72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2 dimensioneel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2 dimensioneel</a:t>
            </a:r>
            <a:r>
              <a:rPr lang="nl-NL" dirty="0"/>
              <a:t> : een lengte en een breedte , </a:t>
            </a:r>
            <a:r>
              <a:rPr lang="nl-NL" dirty="0" smtClean="0"/>
              <a:t>toepassen op een plat vlak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0"/>
            <a:r>
              <a:rPr lang="nl-NL" dirty="0"/>
              <a:t>In de winkel : tegen de muur , …</a:t>
            </a:r>
          </a:p>
          <a:p>
            <a:pPr lvl="0"/>
            <a:r>
              <a:rPr lang="nl-NL" dirty="0"/>
              <a:t>In de etalage : tegen zij- en achterwanden</a:t>
            </a:r>
          </a:p>
          <a:p>
            <a:r>
              <a:rPr lang="nl-NL" dirty="0"/>
              <a:t>Meetkundige vorm : een cirkel is 2 </a:t>
            </a:r>
            <a:r>
              <a:rPr lang="nl-NL" dirty="0" smtClean="0"/>
              <a:t>dimensioneel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72" y="2889341"/>
            <a:ext cx="2381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3 dimensioneel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3 dimensioneel</a:t>
            </a:r>
            <a:r>
              <a:rPr lang="nl-NL" dirty="0"/>
              <a:t> : lengte , breedte en de diepte , toepassen in de ruimte</a:t>
            </a:r>
          </a:p>
          <a:p>
            <a:pPr lvl="0"/>
            <a:r>
              <a:rPr lang="nl-NL" dirty="0"/>
              <a:t>In de winkel : op podia , winkelvakken , tafels , …</a:t>
            </a:r>
          </a:p>
          <a:p>
            <a:pPr lvl="0"/>
            <a:r>
              <a:rPr lang="nl-NL" dirty="0"/>
              <a:t>In de etalage : op opbouwmateriaal en met gebruik van nylondraad</a:t>
            </a:r>
          </a:p>
          <a:p>
            <a:r>
              <a:rPr lang="nl-NL" b="1" dirty="0"/>
              <a:t>Meetkundige vorm</a:t>
            </a:r>
            <a:r>
              <a:rPr lang="nl-NL" dirty="0"/>
              <a:t> : een cilinder is 3 dimensioneel</a:t>
            </a:r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3" y="4206622"/>
            <a:ext cx="3170555" cy="23779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07" y="3995517"/>
            <a:ext cx="3715293" cy="25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1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</a:rPr>
              <a:t>            </a:t>
            </a:r>
            <a:r>
              <a:rPr lang="nl-NL" b="1" dirty="0" smtClean="0"/>
              <a:t>Richtingen/vormen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nl-NL" dirty="0" smtClean="0"/>
              <a:t> Voeg </a:t>
            </a:r>
            <a:r>
              <a:rPr lang="nl-NL" dirty="0"/>
              <a:t>de verschillende onderdelen bij elkaar, kies daarbij voor</a:t>
            </a:r>
          </a:p>
          <a:p>
            <a:pPr marL="0" lvl="0" indent="0" fontAlgn="base">
              <a:buNone/>
            </a:pPr>
            <a:r>
              <a:rPr lang="nl-NL" dirty="0"/>
              <a:t> </a:t>
            </a:r>
            <a:r>
              <a:rPr lang="nl-NL" b="1" dirty="0" smtClean="0"/>
              <a:t>1 </a:t>
            </a:r>
            <a:r>
              <a:rPr lang="nl-NL" b="1" dirty="0"/>
              <a:t>richting of combineer 2 a 3 richtingen.</a:t>
            </a:r>
            <a:r>
              <a:rPr lang="nl-NL" dirty="0"/>
              <a:t> : </a:t>
            </a:r>
          </a:p>
          <a:p>
            <a:pPr marL="0" indent="0">
              <a:buNone/>
            </a:pPr>
            <a:r>
              <a:rPr lang="nl-NL" dirty="0" smtClean="0"/>
              <a:t>        • </a:t>
            </a:r>
            <a:r>
              <a:rPr lang="nl-NL" b="1" dirty="0"/>
              <a:t>horizontaa</a:t>
            </a:r>
            <a:r>
              <a:rPr lang="nl-NL" dirty="0"/>
              <a:t>l </a:t>
            </a:r>
          </a:p>
          <a:p>
            <a:pPr marL="0" indent="0">
              <a:buNone/>
            </a:pPr>
            <a:r>
              <a:rPr lang="nl-NL" b="1" dirty="0" smtClean="0"/>
              <a:t>        </a:t>
            </a:r>
            <a:r>
              <a:rPr lang="nl-NL" dirty="0"/>
              <a:t>•</a:t>
            </a:r>
            <a:r>
              <a:rPr lang="nl-NL" b="1" dirty="0"/>
              <a:t> verticaal 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        </a:t>
            </a:r>
            <a:r>
              <a:rPr lang="nl-NL" dirty="0" smtClean="0"/>
              <a:t>• </a:t>
            </a:r>
            <a:r>
              <a:rPr lang="nl-NL" b="1" dirty="0"/>
              <a:t>diagonaa</a:t>
            </a:r>
            <a:r>
              <a:rPr lang="nl-NL" dirty="0"/>
              <a:t>l </a:t>
            </a:r>
          </a:p>
          <a:p>
            <a:r>
              <a:rPr lang="nl-NL" dirty="0"/>
              <a:t>De samengevoegde onderdelen vormen samen 1 vorm: </a:t>
            </a:r>
          </a:p>
          <a:p>
            <a:pPr marL="0" indent="0">
              <a:buNone/>
            </a:pPr>
            <a:r>
              <a:rPr lang="nl-NL" dirty="0" smtClean="0"/>
              <a:t>         •</a:t>
            </a:r>
            <a:r>
              <a:rPr lang="nl-NL" b="1" dirty="0"/>
              <a:t>driehoek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       • </a:t>
            </a:r>
            <a:r>
              <a:rPr lang="nl-NL" b="1" dirty="0"/>
              <a:t>cirkel,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smtClean="0"/>
              <a:t>         • </a:t>
            </a:r>
            <a:r>
              <a:rPr lang="nl-NL" b="1" dirty="0"/>
              <a:t>vierkant/rechthoek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24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8228" y="287383"/>
            <a:ext cx="7717971" cy="1770018"/>
          </a:xfrm>
        </p:spPr>
        <p:txBody>
          <a:bodyPr>
            <a:normAutofit/>
          </a:bodyPr>
          <a:lstStyle/>
          <a:p>
            <a:r>
              <a:rPr lang="nl-NL" sz="1800" b="1" dirty="0"/>
              <a:t>Een voorbeeld van een etalage,  waarbij de producten zijn opgesteld </a:t>
            </a:r>
            <a:br>
              <a:rPr lang="nl-NL" sz="1800" b="1" dirty="0"/>
            </a:br>
            <a:r>
              <a:rPr lang="nl-NL" sz="1800" b="1" dirty="0"/>
              <a:t> in een</a:t>
            </a:r>
            <a:r>
              <a:rPr lang="nl-NL" sz="1800" b="1" dirty="0">
                <a:solidFill>
                  <a:srgbClr val="C00000"/>
                </a:solidFill>
              </a:rPr>
              <a:t> </a:t>
            </a:r>
            <a:r>
              <a:rPr lang="nl-NL" sz="1800" b="1" u="sng" dirty="0">
                <a:solidFill>
                  <a:srgbClr val="C00000"/>
                </a:solidFill>
              </a:rPr>
              <a:t>diagonale</a:t>
            </a:r>
            <a:r>
              <a:rPr lang="nl-NL" sz="1800" b="1" dirty="0">
                <a:solidFill>
                  <a:srgbClr val="C00000"/>
                </a:solidFill>
              </a:rPr>
              <a:t> </a:t>
            </a:r>
            <a:r>
              <a:rPr lang="nl-NL" sz="1800" b="1" dirty="0"/>
              <a:t>lijn. </a:t>
            </a:r>
            <a:br>
              <a:rPr lang="nl-NL" sz="1800" b="1" dirty="0"/>
            </a:br>
            <a:endParaRPr lang="nl-NL" sz="1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32858"/>
            <a:ext cx="10820400" cy="4585828"/>
          </a:xfrm>
        </p:spPr>
        <p:txBody>
          <a:bodyPr/>
          <a:lstStyle/>
          <a:p>
            <a:r>
              <a:rPr lang="nl-NL" dirty="0"/>
              <a:t> Verder kun je om deze   compositie(opstellingen)  een </a:t>
            </a:r>
            <a:r>
              <a:rPr lang="nl-NL" b="1" dirty="0"/>
              <a:t>driehoek</a:t>
            </a:r>
            <a:r>
              <a:rPr lang="nl-NL" dirty="0"/>
              <a:t> zetten. </a:t>
            </a:r>
          </a:p>
          <a:p>
            <a:endParaRPr lang="nl-NL" dirty="0"/>
          </a:p>
        </p:txBody>
      </p:sp>
      <p:pic>
        <p:nvPicPr>
          <p:cNvPr id="4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13412" y="2057401"/>
            <a:ext cx="4015741" cy="44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274321"/>
            <a:ext cx="8610600" cy="1619794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/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b="1" dirty="0" smtClean="0"/>
              <a:t>Indeling </a:t>
            </a:r>
            <a:r>
              <a:rPr lang="nl-NL" b="1" dirty="0"/>
              <a:t>van de etalageruimte   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Symmetrie/</a:t>
            </a:r>
            <a:r>
              <a:rPr lang="nl-NL" sz="2800" b="1" dirty="0" err="1"/>
              <a:t>A-symmetrie</a:t>
            </a:r>
            <a:r>
              <a:rPr lang="nl-NL" sz="2800" b="1" dirty="0"/>
              <a:t>. </a:t>
            </a:r>
            <a:endParaRPr lang="nl-NL" sz="2800" dirty="0"/>
          </a:p>
          <a:p>
            <a:pPr lvl="0" fontAlgn="base"/>
            <a:r>
              <a:rPr lang="nl-NL" sz="2800" dirty="0"/>
              <a:t>Voeg de verschillende onderdelen bij elkaar, </a:t>
            </a:r>
          </a:p>
          <a:p>
            <a:pPr lvl="0" fontAlgn="base"/>
            <a:r>
              <a:rPr lang="nl-NL" sz="2800" dirty="0"/>
              <a:t>maak daarbij een keuze voor :</a:t>
            </a:r>
          </a:p>
          <a:p>
            <a:r>
              <a:rPr lang="nl-NL" sz="2800" dirty="0"/>
              <a:t> </a:t>
            </a:r>
          </a:p>
          <a:p>
            <a:r>
              <a:rPr lang="nl-NL" sz="2800" dirty="0"/>
              <a:t>Een </a:t>
            </a:r>
            <a:r>
              <a:rPr lang="nl-NL" sz="2800" b="1" dirty="0"/>
              <a:t>symmetrische</a:t>
            </a:r>
            <a:r>
              <a:rPr lang="nl-NL" sz="2800" dirty="0"/>
              <a:t> of een </a:t>
            </a:r>
            <a:r>
              <a:rPr lang="nl-NL" sz="2800" b="1" dirty="0" err="1"/>
              <a:t>a-symmetrische</a:t>
            </a:r>
            <a:r>
              <a:rPr lang="nl-NL" sz="2800" b="1" dirty="0"/>
              <a:t> compositie.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32837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b="1" dirty="0"/>
              <a:t>symmetrische compositie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rgbClr val="C00000"/>
                </a:solidFill>
              </a:rPr>
              <a:t>  Een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b="1" dirty="0">
                <a:solidFill>
                  <a:srgbClr val="C00000"/>
                </a:solidFill>
              </a:rPr>
              <a:t>symmetrische compositie</a:t>
            </a:r>
            <a:r>
              <a:rPr lang="nl-NL" dirty="0" smtClean="0">
                <a:solidFill>
                  <a:srgbClr val="C00000"/>
                </a:solidFill>
              </a:rPr>
              <a:t>:</a:t>
            </a:r>
            <a:endParaRPr lang="nl-NL" dirty="0">
              <a:solidFill>
                <a:srgbClr val="C00000"/>
              </a:solidFill>
            </a:endParaRPr>
          </a:p>
          <a:p>
            <a:r>
              <a:rPr lang="nl-NL" dirty="0"/>
              <a:t>De  verschillende onderdelen in de etalage zijn vanuit het midden samengevoegd.</a:t>
            </a:r>
          </a:p>
          <a:p>
            <a:r>
              <a:rPr lang="nl-NL" dirty="0"/>
              <a:t>De rechterkant van de etalage is het spiegelbeeld van de linkerkant van de etalage. 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>
                <a:solidFill>
                  <a:srgbClr val="C00000"/>
                </a:solidFill>
              </a:rPr>
              <a:t> De </a:t>
            </a:r>
            <a:r>
              <a:rPr lang="nl-NL" b="1" dirty="0">
                <a:solidFill>
                  <a:srgbClr val="C00000"/>
                </a:solidFill>
              </a:rPr>
              <a:t>voordelen van een symmetrische compositie: </a:t>
            </a:r>
            <a:endParaRPr lang="nl-NL" dirty="0">
              <a:solidFill>
                <a:srgbClr val="C00000"/>
              </a:solidFill>
            </a:endParaRPr>
          </a:p>
          <a:p>
            <a:pPr lvl="0" fontAlgn="base"/>
            <a:r>
              <a:rPr lang="nl-NL" dirty="0"/>
              <a:t>De aandacht van de kijker wordt naar het midden getrokken.</a:t>
            </a:r>
          </a:p>
          <a:p>
            <a:pPr lvl="0" fontAlgn="base"/>
            <a:r>
              <a:rPr lang="nl-NL" dirty="0"/>
              <a:t>Deze compositie zorgt voor rust en ziet er overzichtelijk(duidelijk) uit.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44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/>
              <a:t>Deze etalage is symmetrisch ingedeeld: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93670"/>
            <a:ext cx="10820400" cy="4625016"/>
          </a:xfrm>
        </p:spPr>
        <p:txBody>
          <a:bodyPr/>
          <a:lstStyle/>
          <a:p>
            <a:r>
              <a:rPr lang="nl-NL" dirty="0"/>
              <a:t>De richting van de vormen is gedeeltelijk verticaal en diagonaal.  Je kunt als het ware een rechthoek om de om de hele      opstelling(compositie) tekenen.  </a:t>
            </a:r>
          </a:p>
          <a:p>
            <a:r>
              <a:rPr lang="nl-NL" dirty="0"/>
              <a:t> De 7 opgestapelde doosjes zie je steeds weer terugkomen, deze manier van opstellen noemt men ritmisch.  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  <p:pic>
        <p:nvPicPr>
          <p:cNvPr id="5" name="Picture 75"/>
          <p:cNvPicPr/>
          <p:nvPr/>
        </p:nvPicPr>
        <p:blipFill>
          <a:blip r:embed="rId2"/>
          <a:stretch>
            <a:fillRect/>
          </a:stretch>
        </p:blipFill>
        <p:spPr>
          <a:xfrm>
            <a:off x="5907950" y="3049633"/>
            <a:ext cx="4895850" cy="37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323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10458</TotalTime>
  <Words>632</Words>
  <Application>Microsoft Office PowerPoint</Application>
  <PresentationFormat>Breedbeeld</PresentationFormat>
  <Paragraphs>99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Tahoma</vt:lpstr>
      <vt:lpstr>Condensspoor</vt:lpstr>
      <vt:lpstr>Etaleren  </vt:lpstr>
      <vt:lpstr>                             compositie</vt:lpstr>
      <vt:lpstr>2 dimensioneel </vt:lpstr>
      <vt:lpstr>3 dimensioneel</vt:lpstr>
      <vt:lpstr>            Richtingen/vormen </vt:lpstr>
      <vt:lpstr>Een voorbeeld van een etalage,  waarbij de producten zijn opgesteld   in een diagonale lijn.  </vt:lpstr>
      <vt:lpstr> Indeling van de etalageruimte     </vt:lpstr>
      <vt:lpstr> symmetrische compositie</vt:lpstr>
      <vt:lpstr>Deze etalage is symmetrisch ingedeeld: </vt:lpstr>
      <vt:lpstr>   a-symmetrische compositie</vt:lpstr>
      <vt:lpstr> Deze etalage is a-symmetrisch ingedeeld: </vt:lpstr>
      <vt:lpstr>ritmische compositie</vt:lpstr>
      <vt:lpstr>                                    Kleuren  </vt:lpstr>
      <vt:lpstr>kleurcontrasten</vt:lpstr>
      <vt:lpstr>PowerPoint-presentatie</vt:lpstr>
      <vt:lpstr>  Bij deze etalage is voor een licht-donker contrast gekozen:  </vt:lpstr>
      <vt:lpstr>                                Vormen </vt:lpstr>
      <vt:lpstr>Vormen </vt:lpstr>
      <vt:lpstr>Bij deze opstelling is  gekozen voor recht- hoekige vormen. Als contrast zijn ronde vormen gebruikt</vt:lpstr>
      <vt:lpstr>Andere tips: 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Aksana Dubinets</dc:creator>
  <cp:lastModifiedBy>Jente van der Mei</cp:lastModifiedBy>
  <cp:revision>21</cp:revision>
  <dcterms:created xsi:type="dcterms:W3CDTF">2017-12-05T22:13:19Z</dcterms:created>
  <dcterms:modified xsi:type="dcterms:W3CDTF">2018-03-26T12:26:12Z</dcterms:modified>
</cp:coreProperties>
</file>