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73" r:id="rId5"/>
    <p:sldId id="272" r:id="rId6"/>
    <p:sldId id="258" r:id="rId7"/>
    <p:sldId id="260" r:id="rId8"/>
    <p:sldId id="262" r:id="rId9"/>
    <p:sldId id="276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CEDC1-1C17-4458-B532-8185B3047078}" v="4" dt="2021-01-05T10:35:18.0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Iedema" userId="bb1b84f8-b2cf-4897-8df0-6fadffdd11a5" providerId="ADAL" clId="{603CEDC1-1C17-4458-B532-8185B3047078}"/>
    <pc:docChg chg="undo custSel addSld delSld modSld">
      <pc:chgData name="Judith Iedema" userId="bb1b84f8-b2cf-4897-8df0-6fadffdd11a5" providerId="ADAL" clId="{603CEDC1-1C17-4458-B532-8185B3047078}" dt="2021-01-05T10:37:10.605" v="515" actId="20577"/>
      <pc:docMkLst>
        <pc:docMk/>
      </pc:docMkLst>
      <pc:sldChg chg="modSp">
        <pc:chgData name="Judith Iedema" userId="bb1b84f8-b2cf-4897-8df0-6fadffdd11a5" providerId="ADAL" clId="{603CEDC1-1C17-4458-B532-8185B3047078}" dt="2021-01-05T10:32:14.063" v="51" actId="20577"/>
        <pc:sldMkLst>
          <pc:docMk/>
          <pc:sldMk cId="3179935814" sldId="274"/>
        </pc:sldMkLst>
        <pc:spChg chg="mod">
          <ac:chgData name="Judith Iedema" userId="bb1b84f8-b2cf-4897-8df0-6fadffdd11a5" providerId="ADAL" clId="{603CEDC1-1C17-4458-B532-8185B3047078}" dt="2021-01-05T10:32:14.063" v="51" actId="20577"/>
          <ac:spMkLst>
            <pc:docMk/>
            <pc:sldMk cId="3179935814" sldId="274"/>
            <ac:spMk id="3" creationId="{D5732196-0FB1-4507-A0BD-1530EF824087}"/>
          </ac:spMkLst>
        </pc:spChg>
      </pc:sldChg>
      <pc:sldChg chg="addSp delSp modSp add del">
        <pc:chgData name="Judith Iedema" userId="bb1b84f8-b2cf-4897-8df0-6fadffdd11a5" providerId="ADAL" clId="{603CEDC1-1C17-4458-B532-8185B3047078}" dt="2021-01-05T10:35:12.087" v="224" actId="2696"/>
        <pc:sldMkLst>
          <pc:docMk/>
          <pc:sldMk cId="852289300" sldId="276"/>
        </pc:sldMkLst>
        <pc:spChg chg="mod">
          <ac:chgData name="Judith Iedema" userId="bb1b84f8-b2cf-4897-8df0-6fadffdd11a5" providerId="ADAL" clId="{603CEDC1-1C17-4458-B532-8185B3047078}" dt="2021-01-05T10:32:33.694" v="95" actId="20577"/>
          <ac:spMkLst>
            <pc:docMk/>
            <pc:sldMk cId="852289300" sldId="276"/>
            <ac:spMk id="2" creationId="{7EFC42A7-346A-42A9-9423-7143F26865F7}"/>
          </ac:spMkLst>
        </pc:spChg>
        <pc:spChg chg="mod">
          <ac:chgData name="Judith Iedema" userId="bb1b84f8-b2cf-4897-8df0-6fadffdd11a5" providerId="ADAL" clId="{603CEDC1-1C17-4458-B532-8185B3047078}" dt="2021-01-05T10:35:02.190" v="220" actId="20577"/>
          <ac:spMkLst>
            <pc:docMk/>
            <pc:sldMk cId="852289300" sldId="276"/>
            <ac:spMk id="3" creationId="{B41DC09B-488D-4C1D-BEBB-CBBF7C464541}"/>
          </ac:spMkLst>
        </pc:spChg>
        <pc:graphicFrameChg chg="add del">
          <ac:chgData name="Judith Iedema" userId="bb1b84f8-b2cf-4897-8df0-6fadffdd11a5" providerId="ADAL" clId="{603CEDC1-1C17-4458-B532-8185B3047078}" dt="2021-01-05T10:35:07.006" v="223" actId="3680"/>
          <ac:graphicFrameMkLst>
            <pc:docMk/>
            <pc:sldMk cId="852289300" sldId="276"/>
            <ac:graphicFrameMk id="4" creationId="{8C536DF3-5887-4DDE-BD5B-8BD68A997F61}"/>
          </ac:graphicFrameMkLst>
        </pc:graphicFrameChg>
      </pc:sldChg>
      <pc:sldChg chg="modSp add">
        <pc:chgData name="Judith Iedema" userId="bb1b84f8-b2cf-4897-8df0-6fadffdd11a5" providerId="ADAL" clId="{603CEDC1-1C17-4458-B532-8185B3047078}" dt="2021-01-05T10:37:10.605" v="515" actId="20577"/>
        <pc:sldMkLst>
          <pc:docMk/>
          <pc:sldMk cId="1431551533" sldId="276"/>
        </pc:sldMkLst>
        <pc:spChg chg="mod">
          <ac:chgData name="Judith Iedema" userId="bb1b84f8-b2cf-4897-8df0-6fadffdd11a5" providerId="ADAL" clId="{603CEDC1-1C17-4458-B532-8185B3047078}" dt="2021-01-05T10:37:10.605" v="515" actId="20577"/>
          <ac:spMkLst>
            <pc:docMk/>
            <pc:sldMk cId="1431551533" sldId="276"/>
            <ac:spMk id="2" creationId="{2EF31119-E8A1-4747-916B-1B08E1886426}"/>
          </ac:spMkLst>
        </pc:spChg>
        <pc:spChg chg="mod">
          <ac:chgData name="Judith Iedema" userId="bb1b84f8-b2cf-4897-8df0-6fadffdd11a5" providerId="ADAL" clId="{603CEDC1-1C17-4458-B532-8185B3047078}" dt="2021-01-05T10:36:58.309" v="486" actId="20577"/>
          <ac:spMkLst>
            <pc:docMk/>
            <pc:sldMk cId="1431551533" sldId="276"/>
            <ac:spMk id="3" creationId="{6722D28F-6338-480E-929E-81D1DDB43D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388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7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26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78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85396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662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876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9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51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784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88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10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00DC3-6D00-4492-BBE7-8667BAD3F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VPK-REK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9FDDEE-8A2A-4CE9-9189-35B0F5A5C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Verdunningen</a:t>
            </a:r>
          </a:p>
        </p:txBody>
      </p:sp>
    </p:spTree>
    <p:extLst>
      <p:ext uri="{BB962C8B-B14F-4D97-AF65-F5344CB8AC3E}">
        <p14:creationId xmlns:p14="http://schemas.microsoft.com/office/powerpoint/2010/main" val="193525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328C5-7B4F-4897-B19B-E455CACE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verdunningen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59820-8D3E-453C-8CEE-15019BC0B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2492896"/>
            <a:ext cx="4429005" cy="3600400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D95530A3-F1BF-440D-9B85-7F7DE6C1869A}"/>
              </a:ext>
            </a:extLst>
          </p:cNvPr>
          <p:cNvSpPr/>
          <p:nvPr/>
        </p:nvSpPr>
        <p:spPr>
          <a:xfrm>
            <a:off x="1251678" y="6105388"/>
            <a:ext cx="7385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Je </a:t>
            </a:r>
            <a:r>
              <a:rPr lang="en-US" dirty="0" err="1"/>
              <a:t>beschikt</a:t>
            </a:r>
            <a:r>
              <a:rPr lang="en-US" dirty="0"/>
              <a:t> over medicatie10%.  Je </a:t>
            </a:r>
            <a:r>
              <a:rPr lang="en-US" dirty="0" err="1"/>
              <a:t>moet</a:t>
            </a:r>
            <a:r>
              <a:rPr lang="en-US" dirty="0"/>
              <a:t> 0,5% </a:t>
            </a:r>
            <a:r>
              <a:rPr lang="en-US" dirty="0" err="1"/>
              <a:t>maken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Je </a:t>
            </a:r>
            <a:r>
              <a:rPr lang="en-US" dirty="0" err="1"/>
              <a:t>moet</a:t>
            </a:r>
            <a:r>
              <a:rPr lang="en-US" dirty="0"/>
              <a:t> het % </a:t>
            </a:r>
            <a:r>
              <a:rPr lang="en-US" dirty="0" err="1"/>
              <a:t>verdunnen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73B288BA-C571-4DCC-BAAC-E997E629F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95073"/>
              </p:ext>
            </p:extLst>
          </p:nvPr>
        </p:nvGraphicFramePr>
        <p:xfrm>
          <a:off x="1251678" y="1128451"/>
          <a:ext cx="763374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742">
                  <a:extLst>
                    <a:ext uri="{9D8B030D-6E8A-4147-A177-3AD203B41FA5}">
                      <a16:colId xmlns:a16="http://schemas.microsoft.com/office/drawing/2014/main" val="1917952494"/>
                    </a:ext>
                  </a:extLst>
                </a:gridCol>
              </a:tblGrid>
              <a:tr h="1421907">
                <a:tc>
                  <a:txBody>
                    <a:bodyPr/>
                    <a:lstStyle/>
                    <a:p>
                      <a:r>
                        <a:rPr lang="nl-NL" sz="1800" dirty="0"/>
                        <a:t>Je moet van een bestaande oplossing, een zwakkere medicatie maken. </a:t>
                      </a:r>
                      <a:br>
                        <a:rPr lang="nl-NL" sz="1800" dirty="0"/>
                      </a:br>
                      <a:br>
                        <a:rPr lang="nl-NL" sz="1800" dirty="0"/>
                      </a:br>
                      <a:r>
                        <a:rPr lang="nl-NL" sz="1800" dirty="0"/>
                        <a:t>Je moet twee dingen uitrekenen: </a:t>
                      </a:r>
                      <a:br>
                        <a:rPr lang="nl-NL" sz="1800" dirty="0"/>
                      </a:br>
                      <a:r>
                        <a:rPr lang="nl-NL" sz="1800" dirty="0"/>
                        <a:t>1) hoeveel heb ik nodig uit de voorraad die er al is?</a:t>
                      </a:r>
                      <a:br>
                        <a:rPr lang="nl-NL" sz="1800" dirty="0"/>
                      </a:br>
                      <a:r>
                        <a:rPr lang="nl-NL" sz="1800" dirty="0"/>
                        <a:t>2) hoeveel water moet je er nog bijdoen om te verdunnen tot de gewenste sterkte.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16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41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550707" y="1076475"/>
            <a:ext cx="7632848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3600" b="1" i="0" u="none" strike="noStrike" kern="1200" cap="all" spc="0" normalizeH="0" baseline="0" noProof="0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Verdunningen</a:t>
            </a:r>
            <a:endParaRPr kumimoji="0" lang="nl-NL" sz="2800" i="0" u="none" strike="noStrike" kern="1200" cap="all" spc="0" normalizeH="0" baseline="0" noProof="0" dirty="0">
              <a:ln w="9000" cmpd="sng">
                <a:solidFill>
                  <a:srgbClr val="C00000"/>
                </a:solidFill>
                <a:prstDash val="solid"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1:  Bereken de verdunningsfactor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beginconcentratie : eindconcentratie = verdunningsfactor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10%	:	2%	=	5x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2:  Bereken hoeveel mL beginoplossing in de eindoplossing komt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mL eindoplossing : verdunningsfactor = mL beginoplossing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100 mL	:	5x	= 	20 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3:  Bereken hoeveel mL water in de eindoplossing komt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mL eindoplossing – mL beginoplossing = mL water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100 mL 	–	20 mL	=	80 mL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9056236" y="3905250"/>
            <a:ext cx="1276355" cy="1232995"/>
            <a:chOff x="7244156" y="3531508"/>
            <a:chExt cx="1276355" cy="1232995"/>
          </a:xfrm>
        </p:grpSpPr>
        <p:sp>
          <p:nvSpPr>
            <p:cNvPr id="45" name="Arc 44"/>
            <p:cNvSpPr/>
            <p:nvPr/>
          </p:nvSpPr>
          <p:spPr>
            <a:xfrm>
              <a:off x="7244156" y="3756391"/>
              <a:ext cx="288032" cy="360040"/>
            </a:xfrm>
            <a:prstGeom prst="arc">
              <a:avLst>
                <a:gd name="adj1" fmla="val 17725535"/>
                <a:gd name="adj2" fmla="val 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524327" y="4259708"/>
              <a:ext cx="730957" cy="499731"/>
              <a:chOff x="7532711" y="4258093"/>
              <a:chExt cx="730957" cy="499731"/>
            </a:xfrm>
          </p:grpSpPr>
          <p:sp>
            <p:nvSpPr>
              <p:cNvPr id="28" name="Arc 27"/>
              <p:cNvSpPr/>
              <p:nvPr/>
            </p:nvSpPr>
            <p:spPr>
              <a:xfrm rot="10800000">
                <a:off x="7536337" y="438218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7" name="Arc 26"/>
              <p:cNvSpPr/>
              <p:nvPr/>
            </p:nvSpPr>
            <p:spPr>
              <a:xfrm rot="10800000">
                <a:off x="7542981" y="436510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3" name="Arc 22"/>
              <p:cNvSpPr/>
              <p:nvPr/>
            </p:nvSpPr>
            <p:spPr>
              <a:xfrm rot="10800000">
                <a:off x="7536337" y="4270466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5" name="Arc 24"/>
              <p:cNvSpPr/>
              <p:nvPr/>
            </p:nvSpPr>
            <p:spPr>
              <a:xfrm rot="10800000">
                <a:off x="7542981" y="4284275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9" name="Arc 28"/>
              <p:cNvSpPr/>
              <p:nvPr/>
            </p:nvSpPr>
            <p:spPr>
              <a:xfrm rot="10800000">
                <a:off x="7536336" y="4398400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0" name="Arc 29"/>
              <p:cNvSpPr/>
              <p:nvPr/>
            </p:nvSpPr>
            <p:spPr>
              <a:xfrm rot="10800000">
                <a:off x="7532711" y="44181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5" name="Arc 34"/>
              <p:cNvSpPr/>
              <p:nvPr/>
            </p:nvSpPr>
            <p:spPr>
              <a:xfrm rot="10800000">
                <a:off x="7542981" y="436043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1" name="Arc 30"/>
              <p:cNvSpPr/>
              <p:nvPr/>
            </p:nvSpPr>
            <p:spPr>
              <a:xfrm rot="10800000">
                <a:off x="7536337" y="4442467"/>
                <a:ext cx="720080" cy="315357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2" name="Arc 31"/>
              <p:cNvSpPr/>
              <p:nvPr/>
            </p:nvSpPr>
            <p:spPr>
              <a:xfrm rot="10800000">
                <a:off x="7542981" y="431456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7542981" y="4319409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3" name="Arc 32"/>
              <p:cNvSpPr/>
              <p:nvPr/>
            </p:nvSpPr>
            <p:spPr>
              <a:xfrm rot="10800000">
                <a:off x="7537758" y="445685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6" name="Arc 35"/>
              <p:cNvSpPr/>
              <p:nvPr/>
            </p:nvSpPr>
            <p:spPr>
              <a:xfrm rot="10800000">
                <a:off x="7543588" y="436043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7" name="Arc 36"/>
              <p:cNvSpPr/>
              <p:nvPr/>
            </p:nvSpPr>
            <p:spPr>
              <a:xfrm rot="10800000">
                <a:off x="7543587" y="4378247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10800000">
                <a:off x="7536337" y="4423737"/>
                <a:ext cx="720080" cy="136702"/>
              </a:xfrm>
              <a:prstGeom prst="arc">
                <a:avLst>
                  <a:gd name="adj1" fmla="val 11095890"/>
                  <a:gd name="adj2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40" name="Arc 39"/>
              <p:cNvSpPr/>
              <p:nvPr/>
            </p:nvSpPr>
            <p:spPr>
              <a:xfrm rot="10800000">
                <a:off x="7543588" y="430502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6" name="Arc 25"/>
              <p:cNvSpPr/>
              <p:nvPr/>
            </p:nvSpPr>
            <p:spPr>
              <a:xfrm rot="10800000">
                <a:off x="7536335" y="43502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1" name="Arc 20"/>
              <p:cNvSpPr/>
              <p:nvPr/>
            </p:nvSpPr>
            <p:spPr>
              <a:xfrm rot="10800000">
                <a:off x="7536334" y="4309719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41" name="Arc 40"/>
              <p:cNvSpPr/>
              <p:nvPr/>
            </p:nvSpPr>
            <p:spPr>
              <a:xfrm rot="10800000">
                <a:off x="7537758" y="42580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8" name="Arc 37"/>
              <p:cNvSpPr/>
              <p:nvPr/>
            </p:nvSpPr>
            <p:spPr>
              <a:xfrm rot="10800000">
                <a:off x="7536337" y="4322836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9" name="Arc 38"/>
              <p:cNvSpPr/>
              <p:nvPr/>
            </p:nvSpPr>
            <p:spPr>
              <a:xfrm rot="10800000">
                <a:off x="7543588" y="4344440"/>
                <a:ext cx="720080" cy="400267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452320" y="3531508"/>
              <a:ext cx="1068191" cy="1232995"/>
              <a:chOff x="7460704" y="3529893"/>
              <a:chExt cx="1068191" cy="1232995"/>
            </a:xfrm>
          </p:grpSpPr>
          <p:sp>
            <p:nvSpPr>
              <p:cNvPr id="19" name="Arc 18"/>
              <p:cNvSpPr/>
              <p:nvPr/>
            </p:nvSpPr>
            <p:spPr>
              <a:xfrm flipH="1">
                <a:off x="8240863" y="3767464"/>
                <a:ext cx="288032" cy="360040"/>
              </a:xfrm>
              <a:prstGeom prst="arc">
                <a:avLst>
                  <a:gd name="adj1" fmla="val 18279025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7" name="Flowchart: Magnetic Disk 16"/>
              <p:cNvSpPr/>
              <p:nvPr/>
            </p:nvSpPr>
            <p:spPr>
              <a:xfrm>
                <a:off x="7532712" y="3754776"/>
                <a:ext cx="720080" cy="1008112"/>
              </a:xfrm>
              <a:prstGeom prst="flowChartMagneticDisk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460704" y="3529893"/>
                <a:ext cx="864096" cy="41404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9052002" y="2329933"/>
            <a:ext cx="1284567" cy="1232995"/>
            <a:chOff x="7239921" y="1916832"/>
            <a:chExt cx="1284567" cy="1232995"/>
          </a:xfrm>
        </p:grpSpPr>
        <p:grpSp>
          <p:nvGrpSpPr>
            <p:cNvPr id="15" name="Group 14"/>
            <p:cNvGrpSpPr/>
            <p:nvPr/>
          </p:nvGrpSpPr>
          <p:grpSpPr>
            <a:xfrm>
              <a:off x="7239921" y="1916832"/>
              <a:ext cx="1284567" cy="1232995"/>
              <a:chOff x="7239921" y="1907973"/>
              <a:chExt cx="1284567" cy="1232995"/>
            </a:xfrm>
          </p:grpSpPr>
          <p:sp>
            <p:nvSpPr>
              <p:cNvPr id="6" name="Flowchart: Magnetic Disk 5"/>
              <p:cNvSpPr/>
              <p:nvPr/>
            </p:nvSpPr>
            <p:spPr>
              <a:xfrm>
                <a:off x="7524328" y="2132856"/>
                <a:ext cx="720080" cy="1008112"/>
              </a:xfrm>
              <a:prstGeom prst="flowChartMagneticDisk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7239921" y="2132856"/>
                <a:ext cx="288032" cy="360040"/>
              </a:xfrm>
              <a:prstGeom prst="arc">
                <a:avLst>
                  <a:gd name="adj1" fmla="val 17725535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1" name="Arc 10"/>
              <p:cNvSpPr/>
              <p:nvPr/>
            </p:nvSpPr>
            <p:spPr>
              <a:xfrm flipH="1">
                <a:off x="8236456" y="2132856"/>
                <a:ext cx="288032" cy="360040"/>
              </a:xfrm>
              <a:prstGeom prst="arc">
                <a:avLst>
                  <a:gd name="adj1" fmla="val 18214126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452320" y="1907973"/>
                <a:ext cx="864096" cy="41404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sp>
          <p:nvSpPr>
            <p:cNvPr id="7" name="Arc 6"/>
            <p:cNvSpPr/>
            <p:nvPr/>
          </p:nvSpPr>
          <p:spPr>
            <a:xfrm rot="10800000">
              <a:off x="7527953" y="2636912"/>
              <a:ext cx="720080" cy="274888"/>
            </a:xfrm>
            <a:prstGeom prst="arc">
              <a:avLst>
                <a:gd name="adj1" fmla="val 11095890"/>
                <a:gd name="adj2" fmla="val 0"/>
              </a:avLst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065169" y="5355269"/>
            <a:ext cx="1284308" cy="1232995"/>
            <a:chOff x="7248564" y="3529893"/>
            <a:chExt cx="1284308" cy="1232995"/>
          </a:xfrm>
        </p:grpSpPr>
        <p:grpSp>
          <p:nvGrpSpPr>
            <p:cNvPr id="59" name="Group 58"/>
            <p:cNvGrpSpPr/>
            <p:nvPr/>
          </p:nvGrpSpPr>
          <p:grpSpPr>
            <a:xfrm>
              <a:off x="7248564" y="3746824"/>
              <a:ext cx="996535" cy="1016064"/>
              <a:chOff x="7248564" y="3746824"/>
              <a:chExt cx="996535" cy="1016064"/>
            </a:xfrm>
          </p:grpSpPr>
          <p:sp>
            <p:nvSpPr>
              <p:cNvPr id="86" name="Flowchart: Magnetic Disk 85"/>
              <p:cNvSpPr/>
              <p:nvPr/>
            </p:nvSpPr>
            <p:spPr>
              <a:xfrm>
                <a:off x="7525019" y="3754776"/>
                <a:ext cx="720080" cy="1008112"/>
              </a:xfrm>
              <a:prstGeom prst="flowChartMagneticDisk">
                <a:avLst/>
              </a:prstGeom>
              <a:solidFill>
                <a:srgbClr val="69D8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87" name="Arc 86"/>
              <p:cNvSpPr/>
              <p:nvPr/>
            </p:nvSpPr>
            <p:spPr>
              <a:xfrm>
                <a:off x="7248564" y="3746824"/>
                <a:ext cx="288032" cy="360040"/>
              </a:xfrm>
              <a:prstGeom prst="arc">
                <a:avLst>
                  <a:gd name="adj1" fmla="val 18662736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460704" y="3529893"/>
              <a:ext cx="1072168" cy="1232995"/>
              <a:chOff x="7460704" y="3529893"/>
              <a:chExt cx="1072168" cy="123299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7532711" y="4239363"/>
                <a:ext cx="730957" cy="521619"/>
                <a:chOff x="7532711" y="4239363"/>
                <a:chExt cx="730957" cy="521619"/>
              </a:xfrm>
            </p:grpSpPr>
            <p:sp>
              <p:nvSpPr>
                <p:cNvPr id="66" name="Arc 65"/>
                <p:cNvSpPr/>
                <p:nvPr/>
              </p:nvSpPr>
              <p:spPr>
                <a:xfrm rot="10800000">
                  <a:off x="7536337" y="438218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10800000">
                  <a:off x="7542981" y="436510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10800000">
                  <a:off x="7536337" y="4270466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10800000">
                  <a:off x="7542981" y="4284275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Arc 69"/>
                <p:cNvSpPr/>
                <p:nvPr/>
              </p:nvSpPr>
              <p:spPr>
                <a:xfrm rot="10800000">
                  <a:off x="7536336" y="4398400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10800000">
                  <a:off x="7532711" y="44181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10800000">
                  <a:off x="7542981" y="436043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10800000">
                  <a:off x="7536337" y="4442468"/>
                  <a:ext cx="720080" cy="318514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10800000">
                  <a:off x="7542981" y="431456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10800000">
                  <a:off x="7542981" y="4319409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10800000">
                  <a:off x="7537758" y="445685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10800000">
                  <a:off x="7543588" y="436043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10800000">
                  <a:off x="7543587" y="4378247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10800000">
                  <a:off x="7536337" y="423936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10800000">
                  <a:off x="7543588" y="430502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10800000">
                  <a:off x="7536335" y="43502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10800000">
                  <a:off x="7536334" y="4309719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10800000">
                  <a:off x="7537758" y="42580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10800000">
                  <a:off x="7536337" y="4322836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10800000">
                  <a:off x="7543588" y="434444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7460704" y="3529893"/>
                <a:ext cx="1072168" cy="1232995"/>
                <a:chOff x="7460704" y="3529893"/>
                <a:chExt cx="1072168" cy="1232995"/>
              </a:xfrm>
            </p:grpSpPr>
            <p:sp>
              <p:nvSpPr>
                <p:cNvPr id="63" name="Flowchart: Magnetic Disk 62"/>
                <p:cNvSpPr/>
                <p:nvPr/>
              </p:nvSpPr>
              <p:spPr>
                <a:xfrm>
                  <a:off x="7532712" y="3754776"/>
                  <a:ext cx="720080" cy="1008112"/>
                </a:xfrm>
                <a:prstGeom prst="flowChartMagneticDisk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flipH="1">
                  <a:off x="8244840" y="3754776"/>
                  <a:ext cx="288032" cy="360040"/>
                </a:xfrm>
                <a:prstGeom prst="arc">
                  <a:avLst>
                    <a:gd name="adj1" fmla="val 18340173"/>
                    <a:gd name="adj2" fmla="val 0"/>
                  </a:avLst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7460704" y="3529893"/>
                  <a:ext cx="864096" cy="414046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8" name="Pijl: links 17">
            <a:extLst>
              <a:ext uri="{FF2B5EF4-FFF2-40B4-BE49-F238E27FC236}">
                <a16:creationId xmlns:a16="http://schemas.microsoft.com/office/drawing/2014/main" id="{75F98CAF-2840-46D0-8F38-800F71C92145}"/>
              </a:ext>
            </a:extLst>
          </p:cNvPr>
          <p:cNvSpPr/>
          <p:nvPr/>
        </p:nvSpPr>
        <p:spPr>
          <a:xfrm>
            <a:off x="10188575" y="4796605"/>
            <a:ext cx="720080" cy="2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Pijl: links 89">
            <a:extLst>
              <a:ext uri="{FF2B5EF4-FFF2-40B4-BE49-F238E27FC236}">
                <a16:creationId xmlns:a16="http://schemas.microsoft.com/office/drawing/2014/main" id="{8966ED87-35ED-4935-AA1A-62156217175B}"/>
              </a:ext>
            </a:extLst>
          </p:cNvPr>
          <p:cNvSpPr/>
          <p:nvPr/>
        </p:nvSpPr>
        <p:spPr>
          <a:xfrm>
            <a:off x="10188575" y="5839376"/>
            <a:ext cx="720080" cy="2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812D9C1A-9730-44C1-91E2-CF0C6A1B1F79}"/>
              </a:ext>
            </a:extLst>
          </p:cNvPr>
          <p:cNvCxnSpPr/>
          <p:nvPr/>
        </p:nvCxnSpPr>
        <p:spPr>
          <a:xfrm flipH="1">
            <a:off x="9196018" y="5752220"/>
            <a:ext cx="13167" cy="796863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1AC5042F-5B30-4B97-86A0-8626F6A5550C}"/>
              </a:ext>
            </a:extLst>
          </p:cNvPr>
          <p:cNvSpPr txBox="1"/>
          <p:nvPr/>
        </p:nvSpPr>
        <p:spPr>
          <a:xfrm>
            <a:off x="8543080" y="5952559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100 ml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1A689492-C540-4207-AA63-F5F391BE6E33}"/>
              </a:ext>
            </a:extLst>
          </p:cNvPr>
          <p:cNvSpPr txBox="1"/>
          <p:nvPr/>
        </p:nvSpPr>
        <p:spPr>
          <a:xfrm>
            <a:off x="10908655" y="4783267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 ml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3D4F231D-0E5B-4A2A-AB29-FA065DAB078D}"/>
              </a:ext>
            </a:extLst>
          </p:cNvPr>
          <p:cNvSpPr txBox="1"/>
          <p:nvPr/>
        </p:nvSpPr>
        <p:spPr>
          <a:xfrm>
            <a:off x="10908655" y="5829945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80 ml</a:t>
            </a:r>
          </a:p>
        </p:txBody>
      </p:sp>
      <p:cxnSp>
        <p:nvCxnSpPr>
          <p:cNvPr id="93" name="Rechte verbindingslijn met pijl 92">
            <a:extLst>
              <a:ext uri="{FF2B5EF4-FFF2-40B4-BE49-F238E27FC236}">
                <a16:creationId xmlns:a16="http://schemas.microsoft.com/office/drawing/2014/main" id="{0ED7E09B-8CBA-44CE-98E9-87D1E8AE8BEB}"/>
              </a:ext>
            </a:extLst>
          </p:cNvPr>
          <p:cNvCxnSpPr/>
          <p:nvPr/>
        </p:nvCxnSpPr>
        <p:spPr>
          <a:xfrm flipH="1">
            <a:off x="9190383" y="4266972"/>
            <a:ext cx="13167" cy="796863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kstvak 93">
            <a:extLst>
              <a:ext uri="{FF2B5EF4-FFF2-40B4-BE49-F238E27FC236}">
                <a16:creationId xmlns:a16="http://schemas.microsoft.com/office/drawing/2014/main" id="{B21368DC-B15C-463E-957A-8F18CA9D762D}"/>
              </a:ext>
            </a:extLst>
          </p:cNvPr>
          <p:cNvSpPr txBox="1"/>
          <p:nvPr/>
        </p:nvSpPr>
        <p:spPr>
          <a:xfrm>
            <a:off x="8537445" y="4467311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100 ml</a:t>
            </a:r>
          </a:p>
        </p:txBody>
      </p:sp>
      <p:sp>
        <p:nvSpPr>
          <p:cNvPr id="5" name="Tekstballon: rechthoek met afgeronde hoeken 4">
            <a:extLst>
              <a:ext uri="{FF2B5EF4-FFF2-40B4-BE49-F238E27FC236}">
                <a16:creationId xmlns:a16="http://schemas.microsoft.com/office/drawing/2014/main" id="{8FFB2A35-FFA6-4117-B38D-8D8D5B7BE3A6}"/>
              </a:ext>
            </a:extLst>
          </p:cNvPr>
          <p:cNvSpPr/>
          <p:nvPr/>
        </p:nvSpPr>
        <p:spPr>
          <a:xfrm>
            <a:off x="7323588" y="143686"/>
            <a:ext cx="4448022" cy="155872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C0B028D-1FDF-47A4-B9CF-1EF35DE3885F}"/>
              </a:ext>
            </a:extLst>
          </p:cNvPr>
          <p:cNvSpPr txBox="1"/>
          <p:nvPr/>
        </p:nvSpPr>
        <p:spPr>
          <a:xfrm>
            <a:off x="7489904" y="143686"/>
            <a:ext cx="43876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Opdracht 2</a:t>
            </a:r>
          </a:p>
          <a:p>
            <a:r>
              <a:rPr lang="nl-NL" sz="1600" dirty="0"/>
              <a:t>Je beschikt over waterstofperoxide 10%. </a:t>
            </a:r>
          </a:p>
          <a:p>
            <a:r>
              <a:rPr lang="nl-NL" sz="1600" dirty="0"/>
              <a:t>Je moet 100 ml waterstofperoxide 2% maken. </a:t>
            </a:r>
          </a:p>
          <a:p>
            <a:pPr marL="342900" indent="-342900">
              <a:buAutoNum type="alphaUcPeriod"/>
            </a:pPr>
            <a:r>
              <a:rPr lang="nl-NL" sz="1600" dirty="0"/>
              <a:t>Hoeveel ml 10% oplossing moet je gebruiken?</a:t>
            </a:r>
          </a:p>
          <a:p>
            <a:pPr marL="342900" indent="-342900">
              <a:buAutoNum type="alphaUcPeriod"/>
            </a:pPr>
            <a:r>
              <a:rPr lang="nl-NL" sz="1600" dirty="0"/>
              <a:t>Met hoeveel ml water moet je verdunnen?</a:t>
            </a:r>
          </a:p>
        </p:txBody>
      </p:sp>
    </p:spTree>
    <p:extLst>
      <p:ext uri="{BB962C8B-B14F-4D97-AF65-F5344CB8AC3E}">
        <p14:creationId xmlns:p14="http://schemas.microsoft.com/office/powerpoint/2010/main" val="260428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0" grpId="0" animBg="1"/>
      <p:bldP spid="44" grpId="0"/>
      <p:bldP spid="91" grpId="0"/>
      <p:bldP spid="92" grpId="0"/>
      <p:bldP spid="94" grpId="0"/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552115" y="1080535"/>
            <a:ext cx="7632848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3600" b="1" i="0" u="none" strike="noStrike" kern="1200" cap="all" spc="0" normalizeH="0" baseline="0" noProof="0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Verdunningen 	</a:t>
            </a:r>
            <a:endParaRPr kumimoji="0" lang="nl-NL" sz="2800" i="0" u="none" strike="noStrike" kern="1200" cap="all" spc="0" normalizeH="0" baseline="0" noProof="0" dirty="0">
              <a:ln w="9000" cmpd="sng">
                <a:solidFill>
                  <a:srgbClr val="C00000"/>
                </a:solidFill>
                <a:prstDash val="solid"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1:  Bereken de verdunningsfactor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beginconcentratie : eindconcentratie = verdunningsfactor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%	:	0,3%</a:t>
            </a:r>
            <a:r>
              <a:rPr lang="nl-NL" sz="1800" b="1" noProof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=	3,333…..x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2:  Bereken hoeveel mL beginoplossing in de eindoplossing komt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mL eindoplossing : verdunningsfactor = mL beginoplossing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1000 mL	: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3,333…x	= 	300 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3:  Bereken hoeveel mL water in de eindoplossing komt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mL eindoplossing – mL beginoplossing = mL water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1000 mL 	–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300 mL	=	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700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mL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9057644" y="3909310"/>
            <a:ext cx="1276355" cy="1232995"/>
            <a:chOff x="7244156" y="3531508"/>
            <a:chExt cx="1276355" cy="1232995"/>
          </a:xfrm>
        </p:grpSpPr>
        <p:sp>
          <p:nvSpPr>
            <p:cNvPr id="45" name="Arc 44"/>
            <p:cNvSpPr/>
            <p:nvPr/>
          </p:nvSpPr>
          <p:spPr>
            <a:xfrm>
              <a:off x="7244156" y="3756391"/>
              <a:ext cx="288032" cy="360040"/>
            </a:xfrm>
            <a:prstGeom prst="arc">
              <a:avLst>
                <a:gd name="adj1" fmla="val 17725535"/>
                <a:gd name="adj2" fmla="val 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524327" y="4259708"/>
              <a:ext cx="730957" cy="499731"/>
              <a:chOff x="7532711" y="4258093"/>
              <a:chExt cx="730957" cy="499731"/>
            </a:xfrm>
          </p:grpSpPr>
          <p:sp>
            <p:nvSpPr>
              <p:cNvPr id="28" name="Arc 27"/>
              <p:cNvSpPr/>
              <p:nvPr/>
            </p:nvSpPr>
            <p:spPr>
              <a:xfrm rot="10800000">
                <a:off x="7536337" y="438218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7" name="Arc 26"/>
              <p:cNvSpPr/>
              <p:nvPr/>
            </p:nvSpPr>
            <p:spPr>
              <a:xfrm rot="10800000">
                <a:off x="7542981" y="436510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3" name="Arc 22"/>
              <p:cNvSpPr/>
              <p:nvPr/>
            </p:nvSpPr>
            <p:spPr>
              <a:xfrm rot="10800000">
                <a:off x="7536337" y="4270466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5" name="Arc 24"/>
              <p:cNvSpPr/>
              <p:nvPr/>
            </p:nvSpPr>
            <p:spPr>
              <a:xfrm rot="10800000">
                <a:off x="7542981" y="4284275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9" name="Arc 28"/>
              <p:cNvSpPr/>
              <p:nvPr/>
            </p:nvSpPr>
            <p:spPr>
              <a:xfrm rot="10800000">
                <a:off x="7536336" y="4398400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0" name="Arc 29"/>
              <p:cNvSpPr/>
              <p:nvPr/>
            </p:nvSpPr>
            <p:spPr>
              <a:xfrm rot="10800000">
                <a:off x="7532711" y="44181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5" name="Arc 34"/>
              <p:cNvSpPr/>
              <p:nvPr/>
            </p:nvSpPr>
            <p:spPr>
              <a:xfrm rot="10800000">
                <a:off x="7542981" y="436043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1" name="Arc 30"/>
              <p:cNvSpPr/>
              <p:nvPr/>
            </p:nvSpPr>
            <p:spPr>
              <a:xfrm rot="10800000">
                <a:off x="7536337" y="4442467"/>
                <a:ext cx="720080" cy="315357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2" name="Arc 31"/>
              <p:cNvSpPr/>
              <p:nvPr/>
            </p:nvSpPr>
            <p:spPr>
              <a:xfrm rot="10800000">
                <a:off x="7542981" y="431456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7542981" y="4319409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3" name="Arc 32"/>
              <p:cNvSpPr/>
              <p:nvPr/>
            </p:nvSpPr>
            <p:spPr>
              <a:xfrm rot="10800000">
                <a:off x="7537758" y="445685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6" name="Arc 35"/>
              <p:cNvSpPr/>
              <p:nvPr/>
            </p:nvSpPr>
            <p:spPr>
              <a:xfrm rot="10800000">
                <a:off x="7543588" y="436043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7" name="Arc 36"/>
              <p:cNvSpPr/>
              <p:nvPr/>
            </p:nvSpPr>
            <p:spPr>
              <a:xfrm rot="10800000">
                <a:off x="7543587" y="4378247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10800000">
                <a:off x="7536337" y="4423737"/>
                <a:ext cx="720080" cy="136702"/>
              </a:xfrm>
              <a:prstGeom prst="arc">
                <a:avLst>
                  <a:gd name="adj1" fmla="val 11095890"/>
                  <a:gd name="adj2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40" name="Arc 39"/>
              <p:cNvSpPr/>
              <p:nvPr/>
            </p:nvSpPr>
            <p:spPr>
              <a:xfrm rot="10800000">
                <a:off x="7543588" y="430502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6" name="Arc 25"/>
              <p:cNvSpPr/>
              <p:nvPr/>
            </p:nvSpPr>
            <p:spPr>
              <a:xfrm rot="10800000">
                <a:off x="7536335" y="43502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1" name="Arc 20"/>
              <p:cNvSpPr/>
              <p:nvPr/>
            </p:nvSpPr>
            <p:spPr>
              <a:xfrm rot="10800000">
                <a:off x="7536334" y="4309719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41" name="Arc 40"/>
              <p:cNvSpPr/>
              <p:nvPr/>
            </p:nvSpPr>
            <p:spPr>
              <a:xfrm rot="10800000">
                <a:off x="7537758" y="42580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8" name="Arc 37"/>
              <p:cNvSpPr/>
              <p:nvPr/>
            </p:nvSpPr>
            <p:spPr>
              <a:xfrm rot="10800000">
                <a:off x="7536337" y="4322836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9" name="Arc 38"/>
              <p:cNvSpPr/>
              <p:nvPr/>
            </p:nvSpPr>
            <p:spPr>
              <a:xfrm rot="10800000">
                <a:off x="7543588" y="4344440"/>
                <a:ext cx="720080" cy="400267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452320" y="3531508"/>
              <a:ext cx="1068191" cy="1232995"/>
              <a:chOff x="7460704" y="3529893"/>
              <a:chExt cx="1068191" cy="1232995"/>
            </a:xfrm>
          </p:grpSpPr>
          <p:sp>
            <p:nvSpPr>
              <p:cNvPr id="19" name="Arc 18"/>
              <p:cNvSpPr/>
              <p:nvPr/>
            </p:nvSpPr>
            <p:spPr>
              <a:xfrm flipH="1">
                <a:off x="8240863" y="3767464"/>
                <a:ext cx="288032" cy="360040"/>
              </a:xfrm>
              <a:prstGeom prst="arc">
                <a:avLst>
                  <a:gd name="adj1" fmla="val 18279025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7" name="Flowchart: Magnetic Disk 16"/>
              <p:cNvSpPr/>
              <p:nvPr/>
            </p:nvSpPr>
            <p:spPr>
              <a:xfrm>
                <a:off x="7532712" y="3754776"/>
                <a:ext cx="720080" cy="1008112"/>
              </a:xfrm>
              <a:prstGeom prst="flowChartMagneticDisk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460704" y="3529893"/>
                <a:ext cx="864096" cy="41404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9053410" y="2333993"/>
            <a:ext cx="1284567" cy="1232995"/>
            <a:chOff x="7239921" y="1916832"/>
            <a:chExt cx="1284567" cy="1232995"/>
          </a:xfrm>
        </p:grpSpPr>
        <p:grpSp>
          <p:nvGrpSpPr>
            <p:cNvPr id="15" name="Group 14"/>
            <p:cNvGrpSpPr/>
            <p:nvPr/>
          </p:nvGrpSpPr>
          <p:grpSpPr>
            <a:xfrm>
              <a:off x="7239921" y="1916832"/>
              <a:ext cx="1284567" cy="1232995"/>
              <a:chOff x="7239921" y="1907973"/>
              <a:chExt cx="1284567" cy="1232995"/>
            </a:xfrm>
          </p:grpSpPr>
          <p:sp>
            <p:nvSpPr>
              <p:cNvPr id="6" name="Flowchart: Magnetic Disk 5"/>
              <p:cNvSpPr/>
              <p:nvPr/>
            </p:nvSpPr>
            <p:spPr>
              <a:xfrm>
                <a:off x="7524328" y="2132856"/>
                <a:ext cx="720080" cy="1008112"/>
              </a:xfrm>
              <a:prstGeom prst="flowChartMagneticDisk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7239921" y="2132856"/>
                <a:ext cx="288032" cy="360040"/>
              </a:xfrm>
              <a:prstGeom prst="arc">
                <a:avLst>
                  <a:gd name="adj1" fmla="val 17725535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1" name="Arc 10"/>
              <p:cNvSpPr/>
              <p:nvPr/>
            </p:nvSpPr>
            <p:spPr>
              <a:xfrm flipH="1">
                <a:off x="8236456" y="2132856"/>
                <a:ext cx="288032" cy="360040"/>
              </a:xfrm>
              <a:prstGeom prst="arc">
                <a:avLst>
                  <a:gd name="adj1" fmla="val 18214126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452320" y="1907973"/>
                <a:ext cx="864096" cy="41404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sp>
          <p:nvSpPr>
            <p:cNvPr id="7" name="Arc 6"/>
            <p:cNvSpPr/>
            <p:nvPr/>
          </p:nvSpPr>
          <p:spPr>
            <a:xfrm rot="10800000">
              <a:off x="7527953" y="2636912"/>
              <a:ext cx="720080" cy="274888"/>
            </a:xfrm>
            <a:prstGeom prst="arc">
              <a:avLst>
                <a:gd name="adj1" fmla="val 11095890"/>
                <a:gd name="adj2" fmla="val 0"/>
              </a:avLst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066577" y="5359329"/>
            <a:ext cx="1284308" cy="1232995"/>
            <a:chOff x="7248564" y="3529893"/>
            <a:chExt cx="1284308" cy="1232995"/>
          </a:xfrm>
        </p:grpSpPr>
        <p:grpSp>
          <p:nvGrpSpPr>
            <p:cNvPr id="59" name="Group 58"/>
            <p:cNvGrpSpPr/>
            <p:nvPr/>
          </p:nvGrpSpPr>
          <p:grpSpPr>
            <a:xfrm>
              <a:off x="7248564" y="3746824"/>
              <a:ext cx="996535" cy="1016064"/>
              <a:chOff x="7248564" y="3746824"/>
              <a:chExt cx="996535" cy="1016064"/>
            </a:xfrm>
          </p:grpSpPr>
          <p:sp>
            <p:nvSpPr>
              <p:cNvPr id="86" name="Flowchart: Magnetic Disk 85"/>
              <p:cNvSpPr/>
              <p:nvPr/>
            </p:nvSpPr>
            <p:spPr>
              <a:xfrm>
                <a:off x="7525019" y="3754776"/>
                <a:ext cx="720080" cy="1008112"/>
              </a:xfrm>
              <a:prstGeom prst="flowChartMagneticDisk">
                <a:avLst/>
              </a:prstGeom>
              <a:solidFill>
                <a:srgbClr val="69D8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87" name="Arc 86"/>
              <p:cNvSpPr/>
              <p:nvPr/>
            </p:nvSpPr>
            <p:spPr>
              <a:xfrm>
                <a:off x="7248564" y="3746824"/>
                <a:ext cx="288032" cy="360040"/>
              </a:xfrm>
              <a:prstGeom prst="arc">
                <a:avLst>
                  <a:gd name="adj1" fmla="val 18662736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460704" y="3529893"/>
              <a:ext cx="1072168" cy="1232995"/>
              <a:chOff x="7460704" y="3529893"/>
              <a:chExt cx="1072168" cy="123299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7532711" y="4239363"/>
                <a:ext cx="730957" cy="521619"/>
                <a:chOff x="7532711" y="4239363"/>
                <a:chExt cx="730957" cy="521619"/>
              </a:xfrm>
            </p:grpSpPr>
            <p:sp>
              <p:nvSpPr>
                <p:cNvPr id="66" name="Arc 65"/>
                <p:cNvSpPr/>
                <p:nvPr/>
              </p:nvSpPr>
              <p:spPr>
                <a:xfrm rot="10800000">
                  <a:off x="7536337" y="438218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10800000">
                  <a:off x="7542981" y="436510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10800000">
                  <a:off x="7536337" y="4270466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10800000">
                  <a:off x="7542981" y="4284275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Arc 69"/>
                <p:cNvSpPr/>
                <p:nvPr/>
              </p:nvSpPr>
              <p:spPr>
                <a:xfrm rot="10800000">
                  <a:off x="7536336" y="4398400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10800000">
                  <a:off x="7532711" y="44181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10800000">
                  <a:off x="7542981" y="436043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10800000">
                  <a:off x="7536337" y="4442468"/>
                  <a:ext cx="720080" cy="318514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10800000">
                  <a:off x="7542981" y="431456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10800000">
                  <a:off x="7542981" y="4319409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10800000">
                  <a:off x="7537758" y="445685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10800000">
                  <a:off x="7543588" y="436043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10800000">
                  <a:off x="7543587" y="4378247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10800000">
                  <a:off x="7536337" y="423936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10800000">
                  <a:off x="7543588" y="430502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10800000">
                  <a:off x="7536335" y="43502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10800000">
                  <a:off x="7536334" y="4309719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10800000">
                  <a:off x="7537758" y="42580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10800000">
                  <a:off x="7536337" y="4322836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10800000">
                  <a:off x="7543588" y="434444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7460704" y="3529893"/>
                <a:ext cx="1072168" cy="1232995"/>
                <a:chOff x="7460704" y="3529893"/>
                <a:chExt cx="1072168" cy="1232995"/>
              </a:xfrm>
            </p:grpSpPr>
            <p:sp>
              <p:nvSpPr>
                <p:cNvPr id="63" name="Flowchart: Magnetic Disk 62"/>
                <p:cNvSpPr/>
                <p:nvPr/>
              </p:nvSpPr>
              <p:spPr>
                <a:xfrm>
                  <a:off x="7532712" y="3754776"/>
                  <a:ext cx="720080" cy="1008112"/>
                </a:xfrm>
                <a:prstGeom prst="flowChartMagneticDisk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flipH="1">
                  <a:off x="8244840" y="3754776"/>
                  <a:ext cx="288032" cy="360040"/>
                </a:xfrm>
                <a:prstGeom prst="arc">
                  <a:avLst>
                    <a:gd name="adj1" fmla="val 18340173"/>
                    <a:gd name="adj2" fmla="val 0"/>
                  </a:avLst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7460704" y="3529893"/>
                  <a:ext cx="864096" cy="414046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8" name="Pijl: links 17">
            <a:extLst>
              <a:ext uri="{FF2B5EF4-FFF2-40B4-BE49-F238E27FC236}">
                <a16:creationId xmlns:a16="http://schemas.microsoft.com/office/drawing/2014/main" id="{75F98CAF-2840-46D0-8F38-800F71C92145}"/>
              </a:ext>
            </a:extLst>
          </p:cNvPr>
          <p:cNvSpPr/>
          <p:nvPr/>
        </p:nvSpPr>
        <p:spPr>
          <a:xfrm>
            <a:off x="10189983" y="4800665"/>
            <a:ext cx="720080" cy="2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Pijl: links 89">
            <a:extLst>
              <a:ext uri="{FF2B5EF4-FFF2-40B4-BE49-F238E27FC236}">
                <a16:creationId xmlns:a16="http://schemas.microsoft.com/office/drawing/2014/main" id="{8966ED87-35ED-4935-AA1A-62156217175B}"/>
              </a:ext>
            </a:extLst>
          </p:cNvPr>
          <p:cNvSpPr/>
          <p:nvPr/>
        </p:nvSpPr>
        <p:spPr>
          <a:xfrm>
            <a:off x="10189983" y="5843436"/>
            <a:ext cx="720080" cy="2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812D9C1A-9730-44C1-91E2-CF0C6A1B1F79}"/>
              </a:ext>
            </a:extLst>
          </p:cNvPr>
          <p:cNvCxnSpPr/>
          <p:nvPr/>
        </p:nvCxnSpPr>
        <p:spPr>
          <a:xfrm flipH="1">
            <a:off x="9197426" y="5756280"/>
            <a:ext cx="13167" cy="796863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1AC5042F-5B30-4B97-86A0-8626F6A5550C}"/>
              </a:ext>
            </a:extLst>
          </p:cNvPr>
          <p:cNvSpPr txBox="1"/>
          <p:nvPr/>
        </p:nvSpPr>
        <p:spPr>
          <a:xfrm>
            <a:off x="8454279" y="5939852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1000 ml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1A689492-C540-4207-AA63-F5F391BE6E33}"/>
              </a:ext>
            </a:extLst>
          </p:cNvPr>
          <p:cNvSpPr txBox="1"/>
          <p:nvPr/>
        </p:nvSpPr>
        <p:spPr>
          <a:xfrm>
            <a:off x="10910063" y="4787327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300 ml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3D4F231D-0E5B-4A2A-AB29-FA065DAB078D}"/>
              </a:ext>
            </a:extLst>
          </p:cNvPr>
          <p:cNvSpPr txBox="1"/>
          <p:nvPr/>
        </p:nvSpPr>
        <p:spPr>
          <a:xfrm>
            <a:off x="10910063" y="5834005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700 ml</a:t>
            </a:r>
          </a:p>
        </p:txBody>
      </p:sp>
      <p:cxnSp>
        <p:nvCxnSpPr>
          <p:cNvPr id="93" name="Rechte verbindingslijn met pijl 92">
            <a:extLst>
              <a:ext uri="{FF2B5EF4-FFF2-40B4-BE49-F238E27FC236}">
                <a16:creationId xmlns:a16="http://schemas.microsoft.com/office/drawing/2014/main" id="{0ED7E09B-8CBA-44CE-98E9-87D1E8AE8BEB}"/>
              </a:ext>
            </a:extLst>
          </p:cNvPr>
          <p:cNvCxnSpPr/>
          <p:nvPr/>
        </p:nvCxnSpPr>
        <p:spPr>
          <a:xfrm flipH="1">
            <a:off x="9191791" y="4271032"/>
            <a:ext cx="13167" cy="796863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kstvak 93">
            <a:extLst>
              <a:ext uri="{FF2B5EF4-FFF2-40B4-BE49-F238E27FC236}">
                <a16:creationId xmlns:a16="http://schemas.microsoft.com/office/drawing/2014/main" id="{B21368DC-B15C-463E-957A-8F18CA9D762D}"/>
              </a:ext>
            </a:extLst>
          </p:cNvPr>
          <p:cNvSpPr txBox="1"/>
          <p:nvPr/>
        </p:nvSpPr>
        <p:spPr>
          <a:xfrm>
            <a:off x="8460059" y="4471827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1000 ml</a:t>
            </a:r>
          </a:p>
        </p:txBody>
      </p:sp>
      <p:sp>
        <p:nvSpPr>
          <p:cNvPr id="95" name="Tekstballon: rechthoek met afgeronde hoeken 94">
            <a:extLst>
              <a:ext uri="{FF2B5EF4-FFF2-40B4-BE49-F238E27FC236}">
                <a16:creationId xmlns:a16="http://schemas.microsoft.com/office/drawing/2014/main" id="{B15172C8-0665-4602-BCE2-858232A7CF3D}"/>
              </a:ext>
            </a:extLst>
          </p:cNvPr>
          <p:cNvSpPr/>
          <p:nvPr/>
        </p:nvSpPr>
        <p:spPr>
          <a:xfrm>
            <a:off x="7323588" y="143686"/>
            <a:ext cx="4412609" cy="155872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61B0EC40-028E-48A4-8B91-123168E2EF56}"/>
              </a:ext>
            </a:extLst>
          </p:cNvPr>
          <p:cNvSpPr txBox="1"/>
          <p:nvPr/>
        </p:nvSpPr>
        <p:spPr>
          <a:xfrm>
            <a:off x="7489904" y="143686"/>
            <a:ext cx="4412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Opdracht 7</a:t>
            </a:r>
          </a:p>
          <a:p>
            <a:r>
              <a:rPr lang="nl-NL" sz="1600" dirty="0"/>
              <a:t>Je beschikt over </a:t>
            </a:r>
            <a:r>
              <a:rPr lang="nl-NL" sz="1600" dirty="0" err="1"/>
              <a:t>Halamid</a:t>
            </a:r>
            <a:r>
              <a:rPr lang="nl-NL" sz="1600" dirty="0"/>
              <a:t> 1%. </a:t>
            </a:r>
          </a:p>
          <a:p>
            <a:r>
              <a:rPr lang="nl-NL" sz="1600" dirty="0"/>
              <a:t>Je moet 1000 ml </a:t>
            </a:r>
            <a:r>
              <a:rPr lang="nl-NL" sz="1600" dirty="0" err="1"/>
              <a:t>Halamid</a:t>
            </a:r>
            <a:r>
              <a:rPr lang="nl-NL" sz="1600" dirty="0"/>
              <a:t> 0,3% maken. </a:t>
            </a:r>
          </a:p>
          <a:p>
            <a:pPr marL="342900" indent="-342900">
              <a:buAutoNum type="alphaUcPeriod"/>
            </a:pPr>
            <a:r>
              <a:rPr lang="nl-NL" sz="1600" dirty="0"/>
              <a:t>Hoeveel ml </a:t>
            </a:r>
            <a:r>
              <a:rPr lang="nl-NL" sz="1600" dirty="0" err="1"/>
              <a:t>Halamid</a:t>
            </a:r>
            <a:r>
              <a:rPr lang="nl-NL" sz="1600" dirty="0"/>
              <a:t> 1% neem je hiervoor?</a:t>
            </a:r>
          </a:p>
          <a:p>
            <a:pPr marL="342900" indent="-342900">
              <a:buAutoNum type="alphaUcPeriod"/>
            </a:pPr>
            <a:r>
              <a:rPr lang="nl-NL" sz="1600" dirty="0"/>
              <a:t>Hoeveel ml water moet je toevoegen?</a:t>
            </a:r>
          </a:p>
        </p:txBody>
      </p:sp>
    </p:spTree>
    <p:extLst>
      <p:ext uri="{BB962C8B-B14F-4D97-AF65-F5344CB8AC3E}">
        <p14:creationId xmlns:p14="http://schemas.microsoft.com/office/powerpoint/2010/main" val="214388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0" grpId="0" animBg="1"/>
      <p:bldP spid="44" grpId="0"/>
      <p:bldP spid="91" grpId="0"/>
      <p:bldP spid="92" grpId="0"/>
      <p:bldP spid="94" grpId="0"/>
      <p:bldP spid="95" grpId="0" animBg="1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552115" y="1080535"/>
            <a:ext cx="7632848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3600" b="1" i="0" u="none" strike="noStrike" kern="1200" cap="all" spc="0" normalizeH="0" baseline="0" noProof="0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Verdunningen 	</a:t>
            </a:r>
            <a:endParaRPr kumimoji="0" lang="nl-NL" sz="2800" i="0" u="none" strike="noStrike" kern="1200" cap="all" spc="0" normalizeH="0" baseline="0" noProof="0" dirty="0">
              <a:ln w="9000" cmpd="sng">
                <a:solidFill>
                  <a:srgbClr val="C00000"/>
                </a:solidFill>
                <a:prstDash val="solid"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1:  Bereken de verdunningsfactor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beginconcentratie : eindconcentratie = verdunningsfactor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lang="nl-NL" sz="1800" b="1" noProof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%	:	0,5%</a:t>
            </a:r>
            <a:r>
              <a:rPr lang="nl-NL" sz="1800" b="1" noProof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=	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40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2:  Bereken hoeveel mL beginoplossing in de eindoplossing komt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mL eindoplossing : verdunningsfactor = mL beginoplossing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2000 mL	: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40x	= 	50 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Stap 3:  Bereken hoeveel mL water in de eindoplossing komt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mL eindoplossing – mL beginoplossing = mL water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000 mL 	–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	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50 mL	=	</a:t>
            </a:r>
            <a:r>
              <a:rPr lang="nl-NL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1950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mL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56A59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9057644" y="3909310"/>
            <a:ext cx="1276355" cy="1232995"/>
            <a:chOff x="7244156" y="3531508"/>
            <a:chExt cx="1276355" cy="1232995"/>
          </a:xfrm>
        </p:grpSpPr>
        <p:sp>
          <p:nvSpPr>
            <p:cNvPr id="45" name="Arc 44"/>
            <p:cNvSpPr/>
            <p:nvPr/>
          </p:nvSpPr>
          <p:spPr>
            <a:xfrm>
              <a:off x="7244156" y="3756391"/>
              <a:ext cx="288032" cy="360040"/>
            </a:xfrm>
            <a:prstGeom prst="arc">
              <a:avLst>
                <a:gd name="adj1" fmla="val 17725535"/>
                <a:gd name="adj2" fmla="val 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524327" y="4259708"/>
              <a:ext cx="730957" cy="499731"/>
              <a:chOff x="7532711" y="4258093"/>
              <a:chExt cx="730957" cy="499731"/>
            </a:xfrm>
          </p:grpSpPr>
          <p:sp>
            <p:nvSpPr>
              <p:cNvPr id="28" name="Arc 27"/>
              <p:cNvSpPr/>
              <p:nvPr/>
            </p:nvSpPr>
            <p:spPr>
              <a:xfrm rot="10800000">
                <a:off x="7536337" y="438218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7" name="Arc 26"/>
              <p:cNvSpPr/>
              <p:nvPr/>
            </p:nvSpPr>
            <p:spPr>
              <a:xfrm rot="10800000">
                <a:off x="7542981" y="436510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3" name="Arc 22"/>
              <p:cNvSpPr/>
              <p:nvPr/>
            </p:nvSpPr>
            <p:spPr>
              <a:xfrm rot="10800000">
                <a:off x="7536337" y="4270466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5" name="Arc 24"/>
              <p:cNvSpPr/>
              <p:nvPr/>
            </p:nvSpPr>
            <p:spPr>
              <a:xfrm rot="10800000">
                <a:off x="7542981" y="4284275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9" name="Arc 28"/>
              <p:cNvSpPr/>
              <p:nvPr/>
            </p:nvSpPr>
            <p:spPr>
              <a:xfrm rot="10800000">
                <a:off x="7536336" y="4398400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0" name="Arc 29"/>
              <p:cNvSpPr/>
              <p:nvPr/>
            </p:nvSpPr>
            <p:spPr>
              <a:xfrm rot="10800000">
                <a:off x="7532711" y="44181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5" name="Arc 34"/>
              <p:cNvSpPr/>
              <p:nvPr/>
            </p:nvSpPr>
            <p:spPr>
              <a:xfrm rot="10800000">
                <a:off x="7542981" y="436043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1" name="Arc 30"/>
              <p:cNvSpPr/>
              <p:nvPr/>
            </p:nvSpPr>
            <p:spPr>
              <a:xfrm rot="10800000">
                <a:off x="7536337" y="4442467"/>
                <a:ext cx="720080" cy="315357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2" name="Arc 31"/>
              <p:cNvSpPr/>
              <p:nvPr/>
            </p:nvSpPr>
            <p:spPr>
              <a:xfrm rot="10800000">
                <a:off x="7542981" y="431456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7542981" y="4319409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3" name="Arc 32"/>
              <p:cNvSpPr/>
              <p:nvPr/>
            </p:nvSpPr>
            <p:spPr>
              <a:xfrm rot="10800000">
                <a:off x="7537758" y="445685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6" name="Arc 35"/>
              <p:cNvSpPr/>
              <p:nvPr/>
            </p:nvSpPr>
            <p:spPr>
              <a:xfrm rot="10800000">
                <a:off x="7543588" y="4360432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7" name="Arc 36"/>
              <p:cNvSpPr/>
              <p:nvPr/>
            </p:nvSpPr>
            <p:spPr>
              <a:xfrm rot="10800000">
                <a:off x="7543587" y="4378247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10800000">
                <a:off x="7536337" y="4423737"/>
                <a:ext cx="720080" cy="136702"/>
              </a:xfrm>
              <a:prstGeom prst="arc">
                <a:avLst>
                  <a:gd name="adj1" fmla="val 11095890"/>
                  <a:gd name="adj2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40" name="Arc 39"/>
              <p:cNvSpPr/>
              <p:nvPr/>
            </p:nvSpPr>
            <p:spPr>
              <a:xfrm rot="10800000">
                <a:off x="7543588" y="4305024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6" name="Arc 25"/>
              <p:cNvSpPr/>
              <p:nvPr/>
            </p:nvSpPr>
            <p:spPr>
              <a:xfrm rot="10800000">
                <a:off x="7536335" y="43502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1" name="Arc 20"/>
              <p:cNvSpPr/>
              <p:nvPr/>
            </p:nvSpPr>
            <p:spPr>
              <a:xfrm rot="10800000">
                <a:off x="7536334" y="4309719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41" name="Arc 40"/>
              <p:cNvSpPr/>
              <p:nvPr/>
            </p:nvSpPr>
            <p:spPr>
              <a:xfrm rot="10800000">
                <a:off x="7537758" y="4258093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8" name="Arc 37"/>
              <p:cNvSpPr/>
              <p:nvPr/>
            </p:nvSpPr>
            <p:spPr>
              <a:xfrm rot="10800000">
                <a:off x="7536337" y="4322836"/>
                <a:ext cx="720080" cy="274888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9" name="Arc 38"/>
              <p:cNvSpPr/>
              <p:nvPr/>
            </p:nvSpPr>
            <p:spPr>
              <a:xfrm rot="10800000">
                <a:off x="7543588" y="4344440"/>
                <a:ext cx="720080" cy="400267"/>
              </a:xfrm>
              <a:prstGeom prst="arc">
                <a:avLst>
                  <a:gd name="adj1" fmla="val 11095890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452320" y="3531508"/>
              <a:ext cx="1068191" cy="1232995"/>
              <a:chOff x="7460704" y="3529893"/>
              <a:chExt cx="1068191" cy="1232995"/>
            </a:xfrm>
          </p:grpSpPr>
          <p:sp>
            <p:nvSpPr>
              <p:cNvPr id="19" name="Arc 18"/>
              <p:cNvSpPr/>
              <p:nvPr/>
            </p:nvSpPr>
            <p:spPr>
              <a:xfrm flipH="1">
                <a:off x="8240863" y="3767464"/>
                <a:ext cx="288032" cy="360040"/>
              </a:xfrm>
              <a:prstGeom prst="arc">
                <a:avLst>
                  <a:gd name="adj1" fmla="val 18279025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7" name="Flowchart: Magnetic Disk 16"/>
              <p:cNvSpPr/>
              <p:nvPr/>
            </p:nvSpPr>
            <p:spPr>
              <a:xfrm>
                <a:off x="7532712" y="3754776"/>
                <a:ext cx="720080" cy="1008112"/>
              </a:xfrm>
              <a:prstGeom prst="flowChartMagneticDisk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460704" y="3529893"/>
                <a:ext cx="864096" cy="41404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9053410" y="2333993"/>
            <a:ext cx="1284567" cy="1232995"/>
            <a:chOff x="7239921" y="1916832"/>
            <a:chExt cx="1284567" cy="1232995"/>
          </a:xfrm>
        </p:grpSpPr>
        <p:grpSp>
          <p:nvGrpSpPr>
            <p:cNvPr id="15" name="Group 14"/>
            <p:cNvGrpSpPr/>
            <p:nvPr/>
          </p:nvGrpSpPr>
          <p:grpSpPr>
            <a:xfrm>
              <a:off x="7239921" y="1916832"/>
              <a:ext cx="1284567" cy="1232995"/>
              <a:chOff x="7239921" y="1907973"/>
              <a:chExt cx="1284567" cy="1232995"/>
            </a:xfrm>
          </p:grpSpPr>
          <p:sp>
            <p:nvSpPr>
              <p:cNvPr id="6" name="Flowchart: Magnetic Disk 5"/>
              <p:cNvSpPr/>
              <p:nvPr/>
            </p:nvSpPr>
            <p:spPr>
              <a:xfrm>
                <a:off x="7524328" y="2132856"/>
                <a:ext cx="720080" cy="1008112"/>
              </a:xfrm>
              <a:prstGeom prst="flowChartMagneticDisk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7239921" y="2132856"/>
                <a:ext cx="288032" cy="360040"/>
              </a:xfrm>
              <a:prstGeom prst="arc">
                <a:avLst>
                  <a:gd name="adj1" fmla="val 17725535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1" name="Arc 10"/>
              <p:cNvSpPr/>
              <p:nvPr/>
            </p:nvSpPr>
            <p:spPr>
              <a:xfrm flipH="1">
                <a:off x="8236456" y="2132856"/>
                <a:ext cx="288032" cy="360040"/>
              </a:xfrm>
              <a:prstGeom prst="arc">
                <a:avLst>
                  <a:gd name="adj1" fmla="val 18214126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452320" y="1907973"/>
                <a:ext cx="864096" cy="41404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sp>
          <p:nvSpPr>
            <p:cNvPr id="7" name="Arc 6"/>
            <p:cNvSpPr/>
            <p:nvPr/>
          </p:nvSpPr>
          <p:spPr>
            <a:xfrm rot="10800000">
              <a:off x="7527953" y="2636912"/>
              <a:ext cx="720080" cy="274888"/>
            </a:xfrm>
            <a:prstGeom prst="arc">
              <a:avLst>
                <a:gd name="adj1" fmla="val 11095890"/>
                <a:gd name="adj2" fmla="val 0"/>
              </a:avLst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066577" y="5359329"/>
            <a:ext cx="1284308" cy="1232995"/>
            <a:chOff x="7248564" y="3529893"/>
            <a:chExt cx="1284308" cy="1232995"/>
          </a:xfrm>
        </p:grpSpPr>
        <p:grpSp>
          <p:nvGrpSpPr>
            <p:cNvPr id="59" name="Group 58"/>
            <p:cNvGrpSpPr/>
            <p:nvPr/>
          </p:nvGrpSpPr>
          <p:grpSpPr>
            <a:xfrm>
              <a:off x="7248564" y="3746824"/>
              <a:ext cx="996535" cy="1016064"/>
              <a:chOff x="7248564" y="3746824"/>
              <a:chExt cx="996535" cy="1016064"/>
            </a:xfrm>
          </p:grpSpPr>
          <p:sp>
            <p:nvSpPr>
              <p:cNvPr id="86" name="Flowchart: Magnetic Disk 85"/>
              <p:cNvSpPr/>
              <p:nvPr/>
            </p:nvSpPr>
            <p:spPr>
              <a:xfrm>
                <a:off x="7525019" y="3754776"/>
                <a:ext cx="720080" cy="1008112"/>
              </a:xfrm>
              <a:prstGeom prst="flowChartMagneticDisk">
                <a:avLst/>
              </a:prstGeom>
              <a:solidFill>
                <a:srgbClr val="69D8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87" name="Arc 86"/>
              <p:cNvSpPr/>
              <p:nvPr/>
            </p:nvSpPr>
            <p:spPr>
              <a:xfrm>
                <a:off x="7248564" y="3746824"/>
                <a:ext cx="288032" cy="360040"/>
              </a:xfrm>
              <a:prstGeom prst="arc">
                <a:avLst>
                  <a:gd name="adj1" fmla="val 18662736"/>
                  <a:gd name="adj2" fmla="val 0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460704" y="3529893"/>
              <a:ext cx="1072168" cy="1232995"/>
              <a:chOff x="7460704" y="3529893"/>
              <a:chExt cx="1072168" cy="123299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7532711" y="4239363"/>
                <a:ext cx="730957" cy="521619"/>
                <a:chOff x="7532711" y="4239363"/>
                <a:chExt cx="730957" cy="521619"/>
              </a:xfrm>
            </p:grpSpPr>
            <p:sp>
              <p:nvSpPr>
                <p:cNvPr id="66" name="Arc 65"/>
                <p:cNvSpPr/>
                <p:nvPr/>
              </p:nvSpPr>
              <p:spPr>
                <a:xfrm rot="10800000">
                  <a:off x="7536337" y="438218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10800000">
                  <a:off x="7542981" y="436510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10800000">
                  <a:off x="7536337" y="4270466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10800000">
                  <a:off x="7542981" y="4284275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Arc 69"/>
                <p:cNvSpPr/>
                <p:nvPr/>
              </p:nvSpPr>
              <p:spPr>
                <a:xfrm rot="10800000">
                  <a:off x="7536336" y="4398400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10800000">
                  <a:off x="7532711" y="44181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10800000">
                  <a:off x="7542981" y="436043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10800000">
                  <a:off x="7536337" y="4442468"/>
                  <a:ext cx="720080" cy="318514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10800000">
                  <a:off x="7542981" y="431456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10800000">
                  <a:off x="7542981" y="4319409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10800000">
                  <a:off x="7537758" y="445685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10800000">
                  <a:off x="7543588" y="436043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10800000">
                  <a:off x="7543587" y="4378247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10800000">
                  <a:off x="7536337" y="423936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10800000">
                  <a:off x="7543588" y="4305024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10800000">
                  <a:off x="7536335" y="43502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10800000">
                  <a:off x="7536334" y="4309719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10800000">
                  <a:off x="7537758" y="4258093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10800000">
                  <a:off x="7536337" y="4322836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10800000">
                  <a:off x="7543588" y="4344442"/>
                  <a:ext cx="720080" cy="274888"/>
                </a:xfrm>
                <a:prstGeom prst="arc">
                  <a:avLst>
                    <a:gd name="adj1" fmla="val 11095890"/>
                    <a:gd name="adj2" fmla="val 0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7460704" y="3529893"/>
                <a:ext cx="1072168" cy="1232995"/>
                <a:chOff x="7460704" y="3529893"/>
                <a:chExt cx="1072168" cy="1232995"/>
              </a:xfrm>
            </p:grpSpPr>
            <p:sp>
              <p:nvSpPr>
                <p:cNvPr id="63" name="Flowchart: Magnetic Disk 62"/>
                <p:cNvSpPr/>
                <p:nvPr/>
              </p:nvSpPr>
              <p:spPr>
                <a:xfrm>
                  <a:off x="7532712" y="3754776"/>
                  <a:ext cx="720080" cy="1008112"/>
                </a:xfrm>
                <a:prstGeom prst="flowChartMagneticDisk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flipH="1">
                  <a:off x="8244840" y="3754776"/>
                  <a:ext cx="288032" cy="360040"/>
                </a:xfrm>
                <a:prstGeom prst="arc">
                  <a:avLst>
                    <a:gd name="adj1" fmla="val 18340173"/>
                    <a:gd name="adj2" fmla="val 0"/>
                  </a:avLst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7460704" y="3529893"/>
                  <a:ext cx="864096" cy="414046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8" name="Pijl: links 17">
            <a:extLst>
              <a:ext uri="{FF2B5EF4-FFF2-40B4-BE49-F238E27FC236}">
                <a16:creationId xmlns:a16="http://schemas.microsoft.com/office/drawing/2014/main" id="{75F98CAF-2840-46D0-8F38-800F71C92145}"/>
              </a:ext>
            </a:extLst>
          </p:cNvPr>
          <p:cNvSpPr/>
          <p:nvPr/>
        </p:nvSpPr>
        <p:spPr>
          <a:xfrm>
            <a:off x="10189983" y="4800665"/>
            <a:ext cx="720080" cy="2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Pijl: links 89">
            <a:extLst>
              <a:ext uri="{FF2B5EF4-FFF2-40B4-BE49-F238E27FC236}">
                <a16:creationId xmlns:a16="http://schemas.microsoft.com/office/drawing/2014/main" id="{8966ED87-35ED-4935-AA1A-62156217175B}"/>
              </a:ext>
            </a:extLst>
          </p:cNvPr>
          <p:cNvSpPr/>
          <p:nvPr/>
        </p:nvSpPr>
        <p:spPr>
          <a:xfrm>
            <a:off x="10189983" y="5843436"/>
            <a:ext cx="720080" cy="2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812D9C1A-9730-44C1-91E2-CF0C6A1B1F79}"/>
              </a:ext>
            </a:extLst>
          </p:cNvPr>
          <p:cNvCxnSpPr/>
          <p:nvPr/>
        </p:nvCxnSpPr>
        <p:spPr>
          <a:xfrm flipH="1">
            <a:off x="9197426" y="5756280"/>
            <a:ext cx="13167" cy="796863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1AC5042F-5B30-4B97-86A0-8626F6A5550C}"/>
              </a:ext>
            </a:extLst>
          </p:cNvPr>
          <p:cNvSpPr txBox="1"/>
          <p:nvPr/>
        </p:nvSpPr>
        <p:spPr>
          <a:xfrm>
            <a:off x="8454279" y="5939852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2000 ml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1A689492-C540-4207-AA63-F5F391BE6E33}"/>
              </a:ext>
            </a:extLst>
          </p:cNvPr>
          <p:cNvSpPr txBox="1"/>
          <p:nvPr/>
        </p:nvSpPr>
        <p:spPr>
          <a:xfrm>
            <a:off x="10910063" y="4787327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50 ml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3D4F231D-0E5B-4A2A-AB29-FA065DAB078D}"/>
              </a:ext>
            </a:extLst>
          </p:cNvPr>
          <p:cNvSpPr txBox="1"/>
          <p:nvPr/>
        </p:nvSpPr>
        <p:spPr>
          <a:xfrm>
            <a:off x="10910063" y="5834005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1950 ml</a:t>
            </a:r>
          </a:p>
        </p:txBody>
      </p:sp>
      <p:cxnSp>
        <p:nvCxnSpPr>
          <p:cNvPr id="93" name="Rechte verbindingslijn met pijl 92">
            <a:extLst>
              <a:ext uri="{FF2B5EF4-FFF2-40B4-BE49-F238E27FC236}">
                <a16:creationId xmlns:a16="http://schemas.microsoft.com/office/drawing/2014/main" id="{0ED7E09B-8CBA-44CE-98E9-87D1E8AE8BEB}"/>
              </a:ext>
            </a:extLst>
          </p:cNvPr>
          <p:cNvCxnSpPr/>
          <p:nvPr/>
        </p:nvCxnSpPr>
        <p:spPr>
          <a:xfrm flipH="1">
            <a:off x="9191791" y="4271032"/>
            <a:ext cx="13167" cy="796863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kstvak 93">
            <a:extLst>
              <a:ext uri="{FF2B5EF4-FFF2-40B4-BE49-F238E27FC236}">
                <a16:creationId xmlns:a16="http://schemas.microsoft.com/office/drawing/2014/main" id="{B21368DC-B15C-463E-957A-8F18CA9D762D}"/>
              </a:ext>
            </a:extLst>
          </p:cNvPr>
          <p:cNvSpPr txBox="1"/>
          <p:nvPr/>
        </p:nvSpPr>
        <p:spPr>
          <a:xfrm>
            <a:off x="8460059" y="4471827"/>
            <a:ext cx="86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2000 ml</a:t>
            </a:r>
          </a:p>
        </p:txBody>
      </p:sp>
      <p:sp>
        <p:nvSpPr>
          <p:cNvPr id="95" name="Tekstballon: rechthoek met afgeronde hoeken 94">
            <a:extLst>
              <a:ext uri="{FF2B5EF4-FFF2-40B4-BE49-F238E27FC236}">
                <a16:creationId xmlns:a16="http://schemas.microsoft.com/office/drawing/2014/main" id="{B15172C8-0665-4602-BCE2-858232A7CF3D}"/>
              </a:ext>
            </a:extLst>
          </p:cNvPr>
          <p:cNvSpPr/>
          <p:nvPr/>
        </p:nvSpPr>
        <p:spPr>
          <a:xfrm>
            <a:off x="7323588" y="143686"/>
            <a:ext cx="4412609" cy="155872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61B0EC40-028E-48A4-8B91-123168E2EF56}"/>
              </a:ext>
            </a:extLst>
          </p:cNvPr>
          <p:cNvSpPr txBox="1"/>
          <p:nvPr/>
        </p:nvSpPr>
        <p:spPr>
          <a:xfrm>
            <a:off x="7489904" y="143686"/>
            <a:ext cx="4412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cap="all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Opdracht 8</a:t>
            </a:r>
            <a:endParaRPr lang="nl-NL" sz="2400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nl-NL" sz="1600" dirty="0"/>
              <a:t>Je beschikt over 350 ml </a:t>
            </a:r>
            <a:r>
              <a:rPr lang="nl-NL" sz="1600" dirty="0" err="1"/>
              <a:t>Hibitane</a:t>
            </a:r>
            <a:r>
              <a:rPr lang="nl-NL" sz="1600" dirty="0"/>
              <a:t> 20%. </a:t>
            </a:r>
          </a:p>
          <a:p>
            <a:r>
              <a:rPr lang="nl-NL" sz="1600" dirty="0"/>
              <a:t>Je hebt 2 liter </a:t>
            </a:r>
            <a:r>
              <a:rPr lang="nl-NL" sz="1600" dirty="0" err="1"/>
              <a:t>Hibitane</a:t>
            </a:r>
            <a:r>
              <a:rPr lang="nl-NL" sz="1600" dirty="0"/>
              <a:t> 0,5% nodig. </a:t>
            </a:r>
          </a:p>
          <a:p>
            <a:pPr marL="342900" indent="-342900">
              <a:buAutoNum type="alphaUcPeriod"/>
            </a:pPr>
            <a:r>
              <a:rPr lang="nl-NL" sz="1600" dirty="0"/>
              <a:t>Hoeveel ml </a:t>
            </a:r>
            <a:r>
              <a:rPr lang="nl-NL" sz="1600" dirty="0" err="1"/>
              <a:t>Hibitane</a:t>
            </a:r>
            <a:r>
              <a:rPr lang="nl-NL" sz="1600" dirty="0"/>
              <a:t> 20% neem je hiervoor?</a:t>
            </a:r>
          </a:p>
          <a:p>
            <a:pPr marL="342900" indent="-342900">
              <a:buAutoNum type="alphaUcPeriod"/>
            </a:pPr>
            <a:r>
              <a:rPr lang="nl-NL" sz="1600" dirty="0"/>
              <a:t>Hoeveel ml water voeg je hieraan toe?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5AFAC45E-9A65-4B93-96E1-A16581984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22529"/>
              </p:ext>
            </p:extLst>
          </p:nvPr>
        </p:nvGraphicFramePr>
        <p:xfrm>
          <a:off x="922291" y="143686"/>
          <a:ext cx="5691574" cy="16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574">
                  <a:extLst>
                    <a:ext uri="{9D8B030D-6E8A-4147-A177-3AD203B41FA5}">
                      <a16:colId xmlns:a16="http://schemas.microsoft.com/office/drawing/2014/main" val="1408919846"/>
                    </a:ext>
                  </a:extLst>
                </a:gridCol>
              </a:tblGrid>
              <a:tr h="1683560">
                <a:tc>
                  <a:txBody>
                    <a:bodyPr/>
                    <a:lstStyle/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56A59"/>
                        </a:buClr>
                        <a:buSzPct val="85000"/>
                        <a:buFont typeface="Brush Script MT" pitchFamily="66" charset="0"/>
                        <a:buChar char="O"/>
                        <a:tabLst/>
                        <a:defRPr/>
                      </a:pPr>
                      <a:r>
                        <a:rPr kumimoji="0" lang="nl-N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Stap 1:  Bereken de verdunningsfactor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56A59"/>
                        </a:buClr>
                        <a:buSzPct val="85000"/>
                        <a:buFont typeface="Brush Script MT" pitchFamily="66" charset="0"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	  beginconcentratie : eindconcentratie = verdunningsfactor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56A59"/>
                        </a:buClr>
                        <a:buSzPct val="85000"/>
                        <a:buFont typeface="Brush Script MT" pitchFamily="66" charset="0"/>
                        <a:buChar char="O"/>
                        <a:tabLst/>
                        <a:defRPr/>
                      </a:pPr>
                      <a:r>
                        <a:rPr kumimoji="0" lang="nl-N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Stap 2:  Bereken hoeveel </a:t>
                      </a:r>
                      <a:r>
                        <a:rPr kumimoji="0" lang="nl-NL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beginoplossing in de eindoplossing komt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56A59"/>
                        </a:buClr>
                        <a:buSzPct val="85000"/>
                        <a:buFont typeface="Brush Script MT" pitchFamily="66" charset="0"/>
                        <a:buChar char="O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	  </a:t>
                      </a:r>
                      <a:r>
                        <a:rPr kumimoji="0" lang="nl-N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eindoplossing : verdunningsfactor = </a:t>
                      </a:r>
                      <a:r>
                        <a:rPr kumimoji="0" lang="nl-N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beginoplossing 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56A59"/>
                        </a:buClr>
                        <a:buSzPct val="85000"/>
                        <a:buFont typeface="Brush Script MT" pitchFamily="66" charset="0"/>
                        <a:buChar char="O"/>
                        <a:tabLst/>
                        <a:defRPr/>
                      </a:pPr>
                      <a:r>
                        <a:rPr kumimoji="0" lang="nl-N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Stap 3:  Bereken hoeveel </a:t>
                      </a:r>
                      <a:r>
                        <a:rPr kumimoji="0" lang="nl-NL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water in de eindoplossing komt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56A59"/>
                        </a:buClr>
                        <a:buSzPct val="85000"/>
                        <a:buFont typeface="Brush Script MT" pitchFamily="66" charset="0"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	  </a:t>
                      </a:r>
                      <a:r>
                        <a:rPr kumimoji="0" lang="nl-N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eindoplossing – </a:t>
                      </a:r>
                      <a:r>
                        <a:rPr kumimoji="0" lang="nl-N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beginoplossing = </a:t>
                      </a:r>
                      <a:r>
                        <a:rPr kumimoji="0" lang="nl-N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mL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water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06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80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0" grpId="0" animBg="1"/>
      <p:bldP spid="44" grpId="0"/>
      <p:bldP spid="91" grpId="0"/>
      <p:bldP spid="92" grpId="0"/>
      <p:bldP spid="94" grpId="0"/>
      <p:bldP spid="95" grpId="0" animBg="1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31119-E8A1-4747-916B-1B08E1886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aankomende weken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22D28F-6338-480E-929E-81D1DDB43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 12 januari valt uit </a:t>
            </a:r>
          </a:p>
          <a:p>
            <a:endParaRPr lang="nl-NL" dirty="0"/>
          </a:p>
          <a:p>
            <a:r>
              <a:rPr lang="nl-NL" dirty="0"/>
              <a:t>Les 19 januari: herhaling alle onderwerpen tot nu toe</a:t>
            </a:r>
          </a:p>
          <a:p>
            <a:endParaRPr lang="nl-NL" dirty="0"/>
          </a:p>
          <a:p>
            <a:r>
              <a:rPr lang="nl-NL" dirty="0"/>
              <a:t>Les 26 januari: oefentoetsen VPK-REK3 en VPK-REK4 </a:t>
            </a:r>
          </a:p>
        </p:txBody>
      </p:sp>
    </p:spTree>
    <p:extLst>
      <p:ext uri="{BB962C8B-B14F-4D97-AF65-F5344CB8AC3E}">
        <p14:creationId xmlns:p14="http://schemas.microsoft.com/office/powerpoint/2010/main" val="143155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C51C6-6835-4B38-B716-DE6241378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 in de </a:t>
            </a:r>
            <a:r>
              <a:rPr lang="nl-NL" dirty="0" err="1"/>
              <a:t>toetsweek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732196-0FB1-4507-A0BD-1530EF82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56842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VPK-REK3: 2 februari 12.00 – 13.00 </a:t>
            </a:r>
            <a:br>
              <a:rPr lang="nl-NL" dirty="0"/>
            </a:br>
            <a:r>
              <a:rPr lang="nl-NL" dirty="0"/>
              <a:t>Onderwerpen:</a:t>
            </a:r>
          </a:p>
          <a:p>
            <a:pPr marL="0" indent="0">
              <a:buNone/>
            </a:pPr>
            <a:r>
              <a:rPr lang="nl-NL" b="1" i="1" dirty="0"/>
              <a:t>Medicatie per infuus druppels/min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Medicatie per infuus ml/uur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Eenheden omrekenen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VPK-REK4: 3 februari 10.30 – 11.30 </a:t>
            </a:r>
            <a:br>
              <a:rPr lang="nl-NL" dirty="0"/>
            </a:br>
            <a:r>
              <a:rPr lang="nl-NL" dirty="0"/>
              <a:t>Onderwerpen: </a:t>
            </a:r>
          </a:p>
          <a:p>
            <a:pPr marL="0" indent="0">
              <a:buNone/>
            </a:pPr>
            <a:r>
              <a:rPr lang="nl-NL" b="1" i="1" dirty="0"/>
              <a:t>Oplossingen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Verdunningen</a:t>
            </a:r>
            <a:endParaRPr lang="nl-NL" dirty="0"/>
          </a:p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4012BE8-137A-4EBB-9E34-FC0F43667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10825"/>
              </p:ext>
            </p:extLst>
          </p:nvPr>
        </p:nvGraphicFramePr>
        <p:xfrm>
          <a:off x="6231138" y="3429000"/>
          <a:ext cx="24334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468">
                  <a:extLst>
                    <a:ext uri="{9D8B030D-6E8A-4147-A177-3AD203B41FA5}">
                      <a16:colId xmlns:a16="http://schemas.microsoft.com/office/drawing/2014/main" val="343663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Quayn</a:t>
                      </a:r>
                      <a:r>
                        <a:rPr lang="nl-NL" dirty="0"/>
                        <a:t>-toets: </a:t>
                      </a:r>
                      <a:br>
                        <a:rPr lang="nl-NL" dirty="0"/>
                      </a:br>
                      <a:br>
                        <a:rPr lang="nl-NL" dirty="0"/>
                      </a:br>
                      <a:r>
                        <a:rPr lang="nl-NL" dirty="0"/>
                        <a:t>Per toets 10 vragen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11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93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D3E2F-9EF6-4E14-BE22-A56BE8AB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B2C6B3-1EA3-4A16-85DE-8441ECF8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</a:t>
            </a:r>
          </a:p>
          <a:p>
            <a:pPr marL="0" indent="0">
              <a:buNone/>
            </a:pPr>
            <a:r>
              <a:rPr lang="nl-NL" dirty="0"/>
              <a:t>Maak opdracht 1 t/m 13 uit het hoofdstuk oefenen met verdunningen hoofdstuk 3.4.</a:t>
            </a:r>
            <a:br>
              <a:rPr lang="nl-NL" dirty="0"/>
            </a:br>
            <a:r>
              <a:rPr lang="nl-NL" dirty="0"/>
              <a:t> Antwoorden zijn te vinden achter in het boek. (opdracht 14 en 15 hoef je niet te kunnen)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Lever de antwoorden + uitwerkingen in </a:t>
            </a:r>
            <a:r>
              <a:rPr lang="nl-NL" dirty="0" err="1"/>
              <a:t>it’s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/>
              <a:t> in.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744641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b740500068ca6a65d1673997952baa55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f0d55163831cfaaa1afc723100ca85c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861707-25B8-4B44-B6DB-12F037237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31C9F-E1CD-4494-B43E-DBF3D52873B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F095D7-6BDA-49C4-9065-9B0E16A20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758</TotalTime>
  <Words>676</Words>
  <Application>Microsoft Office PowerPoint</Application>
  <PresentationFormat>Breedbeeld</PresentationFormat>
  <Paragraphs>108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Brush Script MT</vt:lpstr>
      <vt:lpstr>Calibri</vt:lpstr>
      <vt:lpstr>Gill Sans MT</vt:lpstr>
      <vt:lpstr>Impact</vt:lpstr>
      <vt:lpstr>Badge</vt:lpstr>
      <vt:lpstr>VPK-REK</vt:lpstr>
      <vt:lpstr>verdunningen</vt:lpstr>
      <vt:lpstr>PowerPoint-presentatie</vt:lpstr>
      <vt:lpstr>PowerPoint-presentatie</vt:lpstr>
      <vt:lpstr>PowerPoint-presentatie</vt:lpstr>
      <vt:lpstr>Planning aankomende weken </vt:lpstr>
      <vt:lpstr>Toets in de toetsweek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Simone Warners - Hofstra</dc:creator>
  <cp:lastModifiedBy>Judith Iedema</cp:lastModifiedBy>
  <cp:revision>8</cp:revision>
  <dcterms:created xsi:type="dcterms:W3CDTF">2020-03-06T09:34:17Z</dcterms:created>
  <dcterms:modified xsi:type="dcterms:W3CDTF">2021-01-05T10:37:13Z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