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48"/>
  </p:normalViewPr>
  <p:slideViewPr>
    <p:cSldViewPr snapToGrid="0" snapToObjects="1">
      <p:cViewPr varScale="1">
        <p:scale>
          <a:sx n="90" d="100"/>
          <a:sy n="90" d="100"/>
        </p:scale>
        <p:origin x="232"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4FABF-EBCD-554F-8A1C-8D090357D6A3}"/>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7D7B3A9-305A-BB42-A55E-F54A78DFE609}"/>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1436836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4C3C6-95BC-3140-ABD5-78E86EF472EF}"/>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7CAB260-4377-5F41-96DD-4BF8A5331E69}"/>
              </a:ext>
            </a:extLst>
          </p:cNvPr>
          <p:cNvSpPr>
            <a:spLocks noGrp="1"/>
          </p:cNvSpPr>
          <p:nvPr>
            <p:ph type="body" orient="vert" idx="1"/>
          </p:nvPr>
        </p:nvSpPr>
        <p:spPr>
          <a:xfrm>
            <a:off x="838200" y="1825625"/>
            <a:ext cx="10515600" cy="4351338"/>
          </a:xfrm>
          <a:prstGeom prst="rect">
            <a:avLst/>
          </a:prstGeo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185062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5D4A043-5F87-3E4F-9FF5-883F80965B9A}"/>
              </a:ext>
            </a:extLst>
          </p:cNvPr>
          <p:cNvSpPr>
            <a:spLocks noGrp="1"/>
          </p:cNvSpPr>
          <p:nvPr>
            <p:ph type="title" orient="vert"/>
          </p:nvPr>
        </p:nvSpPr>
        <p:spPr>
          <a:xfrm>
            <a:off x="8724900" y="365125"/>
            <a:ext cx="2628900" cy="5811838"/>
          </a:xfrm>
          <a:prstGeom prst="rect">
            <a:avLst/>
          </a:prstGeo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AE6FB36-82BA-4140-B5DB-521C0295EAF3}"/>
              </a:ext>
            </a:extLst>
          </p:cNvPr>
          <p:cNvSpPr>
            <a:spLocks noGrp="1"/>
          </p:cNvSpPr>
          <p:nvPr>
            <p:ph type="body" orient="vert" idx="1"/>
          </p:nvPr>
        </p:nvSpPr>
        <p:spPr>
          <a:xfrm>
            <a:off x="838200" y="365125"/>
            <a:ext cx="7734300" cy="5811838"/>
          </a:xfrm>
          <a:prstGeom prst="rect">
            <a:avLst/>
          </a:prstGeo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973597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170952-F8CC-994D-8946-07024D86DE26}"/>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8287039-3839-9842-88D4-18E2FCFF16CA}"/>
              </a:ext>
            </a:extLst>
          </p:cNvPr>
          <p:cNvSpPr>
            <a:spLocks noGrp="1"/>
          </p:cNvSpPr>
          <p:nvPr>
            <p:ph idx="1"/>
          </p:nvPr>
        </p:nvSpPr>
        <p:spPr>
          <a:xfrm>
            <a:off x="838200" y="1825625"/>
            <a:ext cx="10515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91118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E76696-3B94-6446-80CB-9A9B0589146F}"/>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0909B75-5EEA-914F-B246-F67AAE56D764}"/>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Tree>
    <p:extLst>
      <p:ext uri="{BB962C8B-B14F-4D97-AF65-F5344CB8AC3E}">
        <p14:creationId xmlns:p14="http://schemas.microsoft.com/office/powerpoint/2010/main" val="140796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20368E-8C54-D148-BBD7-B0822959FB9D}"/>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E0B710D-44BF-0544-98D3-865211DCBC7D}"/>
              </a:ext>
            </a:extLst>
          </p:cNvPr>
          <p:cNvSpPr>
            <a:spLocks noGrp="1"/>
          </p:cNvSpPr>
          <p:nvPr>
            <p:ph sz="half" idx="1"/>
          </p:nvPr>
        </p:nvSpPr>
        <p:spPr>
          <a:xfrm>
            <a:off x="838200" y="1825625"/>
            <a:ext cx="5181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69993AD-9305-5047-BD0B-A7D2481F22D8}"/>
              </a:ext>
            </a:extLst>
          </p:cNvPr>
          <p:cNvSpPr>
            <a:spLocks noGrp="1"/>
          </p:cNvSpPr>
          <p:nvPr>
            <p:ph sz="half" idx="2"/>
          </p:nvPr>
        </p:nvSpPr>
        <p:spPr>
          <a:xfrm>
            <a:off x="6172200" y="1825625"/>
            <a:ext cx="5181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261042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3DAA00-14EA-6B47-8A38-D1962CB3ACC8}"/>
              </a:ext>
            </a:extLst>
          </p:cNvPr>
          <p:cNvSpPr>
            <a:spLocks noGrp="1"/>
          </p:cNvSpPr>
          <p:nvPr>
            <p:ph type="title"/>
          </p:nvPr>
        </p:nvSpPr>
        <p:spPr>
          <a:xfrm>
            <a:off x="839788" y="365125"/>
            <a:ext cx="10515600" cy="1325563"/>
          </a:xfrm>
          <a:prstGeom prst="rect">
            <a:avLst/>
          </a:prstGeo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E382850-3962-784F-B071-5AAE7EF0765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BAB0715-1742-6A43-B99B-49CE9580EA9E}"/>
              </a:ext>
            </a:extLst>
          </p:cNvPr>
          <p:cNvSpPr>
            <a:spLocks noGrp="1"/>
          </p:cNvSpPr>
          <p:nvPr>
            <p:ph sz="half" idx="2"/>
          </p:nvPr>
        </p:nvSpPr>
        <p:spPr>
          <a:xfrm>
            <a:off x="839788" y="2505075"/>
            <a:ext cx="5157787" cy="368458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C0961E5-2AA2-8942-9329-005D90D436E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1270247-BAFF-A447-9E5A-0B099E8FA371}"/>
              </a:ext>
            </a:extLst>
          </p:cNvPr>
          <p:cNvSpPr>
            <a:spLocks noGrp="1"/>
          </p:cNvSpPr>
          <p:nvPr>
            <p:ph sz="quarter" idx="4"/>
          </p:nvPr>
        </p:nvSpPr>
        <p:spPr>
          <a:xfrm>
            <a:off x="6172200" y="2505075"/>
            <a:ext cx="5183188" cy="368458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29789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47339-89A1-414D-9C8E-443612C438E1}"/>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Tree>
    <p:extLst>
      <p:ext uri="{BB962C8B-B14F-4D97-AF65-F5344CB8AC3E}">
        <p14:creationId xmlns:p14="http://schemas.microsoft.com/office/powerpoint/2010/main" val="354865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1249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A9060F-D20D-7F47-AD36-FAAAB729150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9CD2E92-FA70-8D4E-85ED-2E5B6565EB67}"/>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A3360BA-9596-924B-8866-1B51A3A46F8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3893257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F7ADB8-608C-2B4B-8D2A-B1ACB822594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0160194-ABD2-654C-8FD1-810EFF81B91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F00CC0B-BDED-6A4F-843A-B2D70EA4B37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297391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6093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1312664" y="76025"/>
            <a:ext cx="110782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a:ln>
                  <a:noFill/>
                </a:ln>
                <a:solidFill>
                  <a:prstClr val="black"/>
                </a:solidFill>
                <a:effectLst/>
                <a:uLnTx/>
                <a:uFillTx/>
                <a:latin typeface="Calibri" panose="020F0502020204030204"/>
                <a:ea typeface="+mn-ea"/>
                <a:cs typeface="+mn-cs"/>
              </a:rPr>
              <a:t>2122 MON LA3 </a:t>
            </a:r>
            <a:r>
              <a:rPr lang="nl-NL" sz="2800" dirty="0">
                <a:solidFill>
                  <a:prstClr val="black"/>
                </a:solidFill>
                <a:latin typeface="Calibri" panose="020F0502020204030204"/>
              </a:rPr>
              <a:t>LS</a:t>
            </a:r>
            <a:r>
              <a:rPr kumimoji="0" lang="nl-NL" sz="2800" b="0" i="0" u="none" strike="noStrike" kern="1200" cap="none" spc="0" normalizeH="0" baseline="0" noProof="0" dirty="0">
                <a:ln>
                  <a:noFill/>
                </a:ln>
                <a:solidFill>
                  <a:prstClr val="black"/>
                </a:solidFill>
                <a:effectLst/>
                <a:uLnTx/>
                <a:uFillTx/>
                <a:latin typeface="Calibri" panose="020F0502020204030204"/>
                <a:ea typeface="+mn-ea"/>
                <a:cs typeface="+mn-cs"/>
              </a:rPr>
              <a:t> Ontwikkelingen gezonde leefstijl</a:t>
            </a:r>
            <a:endParaRPr kumimoji="0" lang="nl-NL" sz="20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endParaRPr>
          </a:p>
        </p:txBody>
      </p:sp>
      <p:sp>
        <p:nvSpPr>
          <p:cNvPr id="6" name="Text Box 7"/>
          <p:cNvSpPr txBox="1">
            <a:spLocks noChangeArrowheads="1"/>
          </p:cNvSpPr>
          <p:nvPr/>
        </p:nvSpPr>
        <p:spPr bwMode="auto">
          <a:xfrm>
            <a:off x="1319036" y="748643"/>
            <a:ext cx="5402322" cy="9541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Leerdoel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Na het maken van dit leerarrangement ben je in staat om de laatste ontwikkeling op het gebied van een gezonde leefstijl toe te lichten, hoe bedrijven hier op in spelen en welke rol de overheid als het gaat om gezonde leefstijl van de Nederlandse bevolking. Dit geeft je mogelijk ideeën voor je eigen onderneming.</a:t>
            </a:r>
          </a:p>
        </p:txBody>
      </p:sp>
      <p:sp>
        <p:nvSpPr>
          <p:cNvPr id="9" name="Text Box 14"/>
          <p:cNvSpPr txBox="1">
            <a:spLocks noChangeArrowheads="1"/>
          </p:cNvSpPr>
          <p:nvPr/>
        </p:nvSpPr>
        <p:spPr bwMode="auto">
          <a:xfrm>
            <a:off x="7772020" y="3306340"/>
            <a:ext cx="3933074" cy="830997"/>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Bronnen</a:t>
            </a:r>
            <a:r>
              <a:rPr lang="nl-NL" sz="1100" dirty="0">
                <a:solidFill>
                  <a:prstClr val="black"/>
                </a:solidFill>
                <a:ea typeface="Calibri" pitchFamily="34" charset="0"/>
                <a:cs typeface="Arial" charset="0"/>
              </a:rPr>
              <a:t>:</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err="1">
                <a:ln>
                  <a:noFill/>
                </a:ln>
                <a:solidFill>
                  <a:prstClr val="black"/>
                </a:solidFill>
                <a:effectLst/>
                <a:uLnTx/>
                <a:uFillTx/>
                <a:latin typeface="Arial" charset="0"/>
                <a:ea typeface="Calibri" pitchFamily="34" charset="0"/>
                <a:cs typeface="Arial" charset="0"/>
              </a:rPr>
              <a:t>Lesse</a:t>
            </a:r>
            <a:r>
              <a:rPr lang="nl-NL" sz="1200" b="1" dirty="0">
                <a:solidFill>
                  <a:prstClr val="black"/>
                </a:solidFill>
                <a:ea typeface="Calibri" pitchFamily="34" charset="0"/>
                <a:cs typeface="Arial" charset="0"/>
              </a:rPr>
              <a:t>n lifestyle</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Lijst met interessante boeken en website vanuit de</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les lifestyle</a:t>
            </a:r>
          </a:p>
        </p:txBody>
      </p:sp>
      <p:pic>
        <p:nvPicPr>
          <p:cNvPr id="12" name="Afbeelding 11"/>
          <p:cNvPicPr>
            <a:picLocks noChangeAspect="1"/>
          </p:cNvPicPr>
          <p:nvPr/>
        </p:nvPicPr>
        <p:blipFill>
          <a:blip r:embed="rId3"/>
          <a:stretch>
            <a:fillRect/>
          </a:stretch>
        </p:blipFill>
        <p:spPr>
          <a:xfrm>
            <a:off x="7283461" y="878004"/>
            <a:ext cx="363917" cy="263054"/>
          </a:xfrm>
          <a:prstGeom prst="rect">
            <a:avLst/>
          </a:prstGeom>
        </p:spPr>
      </p:pic>
      <p:pic>
        <p:nvPicPr>
          <p:cNvPr id="13" name="Afbeelding 12"/>
          <p:cNvPicPr>
            <a:picLocks noChangeAspect="1"/>
          </p:cNvPicPr>
          <p:nvPr/>
        </p:nvPicPr>
        <p:blipFill>
          <a:blip r:embed="rId4"/>
          <a:stretch>
            <a:fillRect/>
          </a:stretch>
        </p:blipFill>
        <p:spPr>
          <a:xfrm>
            <a:off x="7332089" y="3329164"/>
            <a:ext cx="315289" cy="290796"/>
          </a:xfrm>
          <a:prstGeom prst="rect">
            <a:avLst/>
          </a:prstGeom>
        </p:spPr>
      </p:pic>
      <p:pic>
        <p:nvPicPr>
          <p:cNvPr id="15" name="Afbeelding 14"/>
          <p:cNvPicPr>
            <a:picLocks noChangeAspect="1"/>
          </p:cNvPicPr>
          <p:nvPr/>
        </p:nvPicPr>
        <p:blipFill rotWithShape="1">
          <a:blip r:embed="rId5"/>
          <a:srcRect l="17050" t="33024" r="61669" b="30375"/>
          <a:stretch/>
        </p:blipFill>
        <p:spPr>
          <a:xfrm>
            <a:off x="7355165" y="2479732"/>
            <a:ext cx="292213" cy="263054"/>
          </a:xfrm>
          <a:prstGeom prst="rect">
            <a:avLst/>
          </a:prstGeom>
        </p:spPr>
      </p:pic>
      <p:pic>
        <p:nvPicPr>
          <p:cNvPr id="16" name="Afbeelding 15"/>
          <p:cNvPicPr>
            <a:picLocks noChangeAspect="1"/>
          </p:cNvPicPr>
          <p:nvPr/>
        </p:nvPicPr>
        <p:blipFill>
          <a:blip r:embed="rId6"/>
          <a:stretch>
            <a:fillRect/>
          </a:stretch>
        </p:blipFill>
        <p:spPr>
          <a:xfrm>
            <a:off x="914401" y="3619960"/>
            <a:ext cx="299030" cy="416301"/>
          </a:xfrm>
          <a:prstGeom prst="rect">
            <a:avLst/>
          </a:prstGeom>
        </p:spPr>
      </p:pic>
      <p:pic>
        <p:nvPicPr>
          <p:cNvPr id="17" name="Afbeelding 16"/>
          <p:cNvPicPr>
            <a:picLocks noChangeAspect="1"/>
          </p:cNvPicPr>
          <p:nvPr/>
        </p:nvPicPr>
        <p:blipFill>
          <a:blip r:embed="rId7"/>
          <a:stretch>
            <a:fillRect/>
          </a:stretch>
        </p:blipFill>
        <p:spPr>
          <a:xfrm>
            <a:off x="914401" y="1702251"/>
            <a:ext cx="256221" cy="321303"/>
          </a:xfrm>
          <a:prstGeom prst="rect">
            <a:avLst/>
          </a:prstGeom>
        </p:spPr>
      </p:pic>
      <p:pic>
        <p:nvPicPr>
          <p:cNvPr id="18" name="Afbeelding 17"/>
          <p:cNvPicPr>
            <a:picLocks noChangeAspect="1"/>
          </p:cNvPicPr>
          <p:nvPr/>
        </p:nvPicPr>
        <p:blipFill rotWithShape="1">
          <a:blip r:embed="rId8"/>
          <a:srcRect l="21805" r="10840"/>
          <a:stretch/>
        </p:blipFill>
        <p:spPr>
          <a:xfrm>
            <a:off x="865458" y="685797"/>
            <a:ext cx="363917" cy="476511"/>
          </a:xfrm>
          <a:prstGeom prst="rect">
            <a:avLst/>
          </a:prstGeom>
        </p:spPr>
      </p:pic>
      <p:sp>
        <p:nvSpPr>
          <p:cNvPr id="19" name="Text Box 9"/>
          <p:cNvSpPr txBox="1">
            <a:spLocks noChangeArrowheads="1"/>
          </p:cNvSpPr>
          <p:nvPr/>
        </p:nvSpPr>
        <p:spPr bwMode="auto">
          <a:xfrm>
            <a:off x="1338073" y="3721838"/>
            <a:ext cx="5408693" cy="180049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176213" marR="0" lvl="0" indent="-176213" algn="l" defTabSz="914400" rtl="0" eaLnBrk="1" fontAlgn="auto" latinLnBrk="0" hangingPunct="1">
              <a:lnSpc>
                <a:spcPct val="100000"/>
              </a:lnSpc>
              <a:spcBef>
                <a:spcPct val="50000"/>
              </a:spcBef>
              <a:spcAft>
                <a:spcPts val="0"/>
              </a:spcAft>
              <a:buClrTx/>
              <a:buSzTx/>
              <a:buFontTx/>
              <a:buNone/>
              <a:tabLst>
                <a:tab pos="176213" algn="l"/>
                <a:tab pos="1163638" algn="l"/>
              </a:tabLst>
              <a:defRPr/>
            </a:pPr>
            <a:r>
              <a:rPr kumimoji="0" lang="nl-NL" sz="12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Stappen</a:t>
            </a:r>
            <a:r>
              <a:rPr kumimoji="0" lang="nl-NL" sz="1100" b="1" i="0" u="none" strike="noStrike" kern="1200" cap="none" spc="0" normalizeH="0" baseline="0" noProof="0" dirty="0">
                <a:ln>
                  <a:noFill/>
                </a:ln>
                <a:solidFill>
                  <a:srgbClr val="CCFF33"/>
                </a:solidFill>
                <a:effectLst/>
                <a:uLnTx/>
                <a:uFillTx/>
                <a:latin typeface="Arial" charset="0"/>
                <a:ea typeface="ＭＳ Ｐゴシック" pitchFamily="36" charset="-128"/>
                <a:cs typeface="+mn-cs"/>
              </a:rPr>
              <a:t>	</a:t>
            </a:r>
            <a:r>
              <a:rPr kumimoji="0" lang="nl-NL" sz="1100" b="1" i="0" u="none" strike="noStrike" kern="1200" cap="none" spc="0" normalizeH="0" baseline="0" noProof="0" dirty="0">
                <a:ln>
                  <a:noFill/>
                </a:ln>
                <a:solidFill>
                  <a:srgbClr val="0070C0"/>
                </a:solidFill>
                <a:effectLst/>
                <a:uLnTx/>
                <a:uFillTx/>
                <a:latin typeface="Arial" charset="0"/>
                <a:ea typeface="Calibri" pitchFamily="34" charset="0"/>
                <a:cs typeface="Arial" charset="0"/>
              </a:rPr>
              <a:t>		</a:t>
            </a:r>
            <a:endPar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Ga op zoek naar de onderwerpen die rol spelen bij gezonde leefstijl</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Ga op zoek naar de trends aangaande de bovengenoemde onderwerpen.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Zoek per onderwerp l minimaal 2 bedrijven die hier op inspelen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Ga op zoek naar betrouwbare bronnen wat de overheid doet om een gezonde leefstijl te stimuleren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Geef afsluitend je persoonlijke mening over de zaken die je hebt gevonden.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Gebruik voor alle zaken betrouwbare bronnen en zorg ook voor een goede bronvermelding volgens de APA richtlijnen.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6213" algn="l"/>
                <a:tab pos="1163638" algn="l"/>
              </a:tabLst>
              <a:defRPr/>
            </a:pPr>
            <a:endPar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endParaRPr>
          </a:p>
        </p:txBody>
      </p:sp>
      <p:sp>
        <p:nvSpPr>
          <p:cNvPr id="20" name="Text Box 17"/>
          <p:cNvSpPr txBox="1">
            <a:spLocks noChangeArrowheads="1"/>
          </p:cNvSpPr>
          <p:nvPr/>
        </p:nvSpPr>
        <p:spPr bwMode="auto">
          <a:xfrm>
            <a:off x="7772020" y="870622"/>
            <a:ext cx="3933074" cy="1461939"/>
          </a:xfrm>
          <a:prstGeom prst="rect">
            <a:avLst/>
          </a:prstGeom>
          <a:noFill/>
          <a:ln w="9525">
            <a:solidFill>
              <a:schemeClr val="tx1"/>
            </a:solid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panose="020B0604020202020204" pitchFamily="34" charset="0"/>
                <a:ea typeface="Calibri" pitchFamily="34" charset="0"/>
                <a:cs typeface="Arial" panose="020B0604020202020204" pitchFamily="34" charset="0"/>
              </a:rPr>
              <a:t>Samenwerken</a:t>
            </a:r>
            <a:r>
              <a:rPr kumimoji="0" lang="nl-NL" sz="1100" b="1" i="0" u="none" strike="noStrike" kern="1200" cap="none" spc="0" normalizeH="0" baseline="0" noProof="0" dirty="0">
                <a:ln>
                  <a:noFill/>
                </a:ln>
                <a:solidFill>
                  <a:prstClr val="black"/>
                </a:solidFill>
                <a:effectLst/>
                <a:uLnTx/>
                <a:uFillTx/>
                <a:latin typeface="Arial" panose="020B0604020202020204" pitchFamily="34" charset="0"/>
                <a:ea typeface="Calibri" pitchFamily="34" charset="0"/>
                <a:cs typeface="Arial" panose="020B0604020202020204" pitchFamily="34" charset="0"/>
              </a:rPr>
              <a:t>			</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Dit product maak je alleen.</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Lever je product in via Teams</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Je wordt een groepje feedback </a:t>
            </a:r>
            <a:r>
              <a:rPr kumimoji="0" lang="nl-NL" sz="1100" b="0" i="0" u="none" strike="noStrike" kern="1200" cap="none" spc="0" normalizeH="0" baseline="0" noProof="0" dirty="0" err="1">
                <a:ln>
                  <a:noFill/>
                </a:ln>
                <a:solidFill>
                  <a:prstClr val="black"/>
                </a:solidFill>
                <a:effectLst/>
                <a:uLnTx/>
                <a:uFillTx/>
                <a:latin typeface="Calibri" panose="020F0502020204030204"/>
                <a:ea typeface="Calibri" pitchFamily="34" charset="0"/>
                <a:cs typeface="Arial" charset="0"/>
              </a:rPr>
              <a:t>friends</a:t>
            </a: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 geplaatst</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Geef feedback op de producten van anderen en ontvang feedback</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Beschrijf in je reflectieverslag hoe je het feedback geven ervaren hebt. </a:t>
            </a:r>
          </a:p>
        </p:txBody>
      </p:sp>
      <p:sp>
        <p:nvSpPr>
          <p:cNvPr id="21" name="Text Box 8"/>
          <p:cNvSpPr txBox="1">
            <a:spLocks noChangeArrowheads="1"/>
          </p:cNvSpPr>
          <p:nvPr/>
        </p:nvSpPr>
        <p:spPr bwMode="auto">
          <a:xfrm>
            <a:off x="1338073" y="1964928"/>
            <a:ext cx="5408693" cy="1292662"/>
          </a:xfrm>
          <a:prstGeom prst="rect">
            <a:avLst/>
          </a:prstGeom>
          <a:noFill/>
          <a:ln w="9525">
            <a:solidFill>
              <a:schemeClr val="tx1"/>
            </a:solidFill>
            <a:miter lim="800000"/>
            <a:headEnd/>
            <a:tailEnd/>
          </a:ln>
          <a:effec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Product </a:t>
            </a:r>
            <a:r>
              <a:rPr kumimoji="0" lang="nl-NL" sz="1100" b="1" i="0" u="none" strike="noStrike" kern="1200" cap="none" spc="0" normalizeH="0" baseline="0" noProof="0" dirty="0">
                <a:ln>
                  <a:noFill/>
                </a:ln>
                <a:solidFill>
                  <a:srgbClr val="0099FF"/>
                </a:solidFill>
                <a:effectLst/>
                <a:uLnTx/>
                <a:uFillTx/>
                <a:latin typeface="Arial" charset="0"/>
                <a:ea typeface="ＭＳ Ｐゴシック" pitchFamily="36"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Een </a:t>
            </a:r>
            <a:r>
              <a:rPr lang="nl-NL" sz="1100" dirty="0">
                <a:solidFill>
                  <a:prstClr val="black"/>
                </a:solidFill>
                <a:ea typeface="Calibri" pitchFamily="34" charset="0"/>
                <a:cs typeface="Arial" charset="0"/>
              </a:rPr>
              <a:t>interessant artikel waar je de volgende onderwerpen in verwerkt: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Welke onderwerpen spelen een rol bij een gezond leefstijl</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Welke trends kun je vinden bij deze onderwerpen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Op welke wijze geven bedrijven hier invulling aan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Welke rol speelt de overheid bij een gezonde leefstijl van Nederlanders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Geef als laatste jouw persoonlijke mening</a:t>
            </a:r>
          </a:p>
        </p:txBody>
      </p:sp>
      <p:sp>
        <p:nvSpPr>
          <p:cNvPr id="23" name="Text Box 14"/>
          <p:cNvSpPr txBox="1">
            <a:spLocks noChangeArrowheads="1"/>
          </p:cNvSpPr>
          <p:nvPr/>
        </p:nvSpPr>
        <p:spPr bwMode="auto">
          <a:xfrm>
            <a:off x="7772020" y="2474458"/>
            <a:ext cx="3933074" cy="615553"/>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Bijeenkomsten &amp; Tijd</a:t>
            </a:r>
          </a:p>
          <a:p>
            <a:pPr marL="0" marR="0" lvl="0" indent="0" algn="l" defTabSz="808038"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Specialisatie lessen </a:t>
            </a:r>
            <a:r>
              <a:rPr lang="nl-NL" sz="1100" dirty="0">
                <a:solidFill>
                  <a:prstClr val="black"/>
                </a:solidFill>
                <a:ea typeface="Calibri" pitchFamily="34" charset="0"/>
                <a:cs typeface="Arial" charset="0"/>
              </a:rPr>
              <a:t>lifestyle</a:t>
            </a:r>
            <a:endPar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endParaRPr>
          </a:p>
          <a:p>
            <a:pPr marL="0" marR="0" lvl="0" indent="0" algn="l" defTabSz="808038"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Deadline: 19-01-2022</a:t>
            </a:r>
            <a:endParaRPr kumimoji="0" lang="nl-NL" sz="1100" b="0" i="0" u="none" strike="noStrike" kern="1200" cap="none" spc="0" normalizeH="0" baseline="0" noProof="0" dirty="0">
              <a:ln>
                <a:noFill/>
              </a:ln>
              <a:solidFill>
                <a:srgbClr val="FF0000"/>
              </a:solidFill>
              <a:effectLst/>
              <a:uLnTx/>
              <a:uFillTx/>
              <a:latin typeface="Arial" charset="0"/>
              <a:ea typeface="Calibri" pitchFamily="34" charset="0"/>
              <a:cs typeface="Arial" charset="0"/>
            </a:endParaRPr>
          </a:p>
        </p:txBody>
      </p:sp>
    </p:spTree>
    <p:extLst>
      <p:ext uri="{BB962C8B-B14F-4D97-AF65-F5344CB8AC3E}">
        <p14:creationId xmlns:p14="http://schemas.microsoft.com/office/powerpoint/2010/main" val="2511553166"/>
      </p:ext>
    </p:extLst>
  </p:cSld>
  <p:clrMapOvr>
    <a:masterClrMapping/>
  </p:clrMapOvr>
</p:sld>
</file>

<file path=ppt/theme/theme1.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5C37DF-FE80-4B43-AC7B-284AD7833255}"/>
</file>

<file path=customXml/itemProps2.xml><?xml version="1.0" encoding="utf-8"?>
<ds:datastoreItem xmlns:ds="http://schemas.openxmlformats.org/officeDocument/2006/customXml" ds:itemID="{24858DCB-A73E-444F-8FE3-A826E6E90195}"/>
</file>

<file path=customXml/itemProps3.xml><?xml version="1.0" encoding="utf-8"?>
<ds:datastoreItem xmlns:ds="http://schemas.openxmlformats.org/officeDocument/2006/customXml" ds:itemID="{30D189E5-3D64-46CD-BF80-1A4224F99A81}"/>
</file>

<file path=docProps/app.xml><?xml version="1.0" encoding="utf-8"?>
<Properties xmlns="http://schemas.openxmlformats.org/officeDocument/2006/extended-properties" xmlns:vt="http://schemas.openxmlformats.org/officeDocument/2006/docPropsVTypes">
  <TotalTime>24</TotalTime>
  <Words>273</Words>
  <Application>Microsoft Macintosh PowerPoint</Application>
  <PresentationFormat>Breedbeeld</PresentationFormat>
  <Paragraphs>30</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1_Kantoorthema</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Mariska de Rouw</dc:creator>
  <cp:lastModifiedBy>Mariska de Rouw</cp:lastModifiedBy>
  <cp:revision>3</cp:revision>
  <dcterms:created xsi:type="dcterms:W3CDTF">2021-11-10T14:34:25Z</dcterms:created>
  <dcterms:modified xsi:type="dcterms:W3CDTF">2021-11-10T14:58:43Z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