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3" r:id="rId5"/>
    <p:sldId id="267" r:id="rId6"/>
    <p:sldId id="271" r:id="rId7"/>
    <p:sldId id="260" r:id="rId8"/>
    <p:sldId id="273" r:id="rId9"/>
    <p:sldId id="265" r:id="rId10"/>
    <p:sldId id="266" r:id="rId11"/>
    <p:sldId id="269" r:id="rId12"/>
    <p:sldId id="268" r:id="rId13"/>
    <p:sldId id="27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B9F48-D846-42F5-8F10-2326C4E864CD}" v="10" dt="2024-02-27T14:15:33.02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903" autoAdjust="0"/>
  </p:normalViewPr>
  <p:slideViewPr>
    <p:cSldViewPr snapToGrid="0">
      <p:cViewPr varScale="1">
        <p:scale>
          <a:sx n="63" d="100"/>
          <a:sy n="63" d="100"/>
        </p:scale>
        <p:origin x="14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Linkels" userId="82b2834b-7373-49b3-b259-2f89722ff704" providerId="ADAL" clId="{6C3B9F48-D846-42F5-8F10-2326C4E864CD}"/>
    <pc:docChg chg="custSel addSld modSld">
      <pc:chgData name="Steven Linkels" userId="82b2834b-7373-49b3-b259-2f89722ff704" providerId="ADAL" clId="{6C3B9F48-D846-42F5-8F10-2326C4E864CD}" dt="2024-02-27T14:15:33.020" v="383" actId="14100"/>
      <pc:docMkLst>
        <pc:docMk/>
      </pc:docMkLst>
      <pc:sldChg chg="addSp delSp modSp new mod setBg modNotesTx">
        <pc:chgData name="Steven Linkels" userId="82b2834b-7373-49b3-b259-2f89722ff704" providerId="ADAL" clId="{6C3B9F48-D846-42F5-8F10-2326C4E864CD}" dt="2024-02-27T14:15:33.020" v="383" actId="14100"/>
        <pc:sldMkLst>
          <pc:docMk/>
          <pc:sldMk cId="3013438526" sldId="273"/>
        </pc:sldMkLst>
        <pc:spChg chg="mod">
          <ac:chgData name="Steven Linkels" userId="82b2834b-7373-49b3-b259-2f89722ff704" providerId="ADAL" clId="{6C3B9F48-D846-42F5-8F10-2326C4E864CD}" dt="2024-02-27T14:10:14.273" v="376" actId="14100"/>
          <ac:spMkLst>
            <pc:docMk/>
            <pc:sldMk cId="3013438526" sldId="273"/>
            <ac:spMk id="2" creationId="{6D1A3E7D-C5D9-560A-BF0E-9E5C9FC0124A}"/>
          </ac:spMkLst>
        </pc:spChg>
        <pc:spChg chg="mod">
          <ac:chgData name="Steven Linkels" userId="82b2834b-7373-49b3-b259-2f89722ff704" providerId="ADAL" clId="{6C3B9F48-D846-42F5-8F10-2326C4E864CD}" dt="2024-02-27T14:10:24.552" v="378" actId="255"/>
          <ac:spMkLst>
            <pc:docMk/>
            <pc:sldMk cId="3013438526" sldId="273"/>
            <ac:spMk id="3" creationId="{11F3EEB2-57DD-6F67-CD4F-A96FDFA9E97C}"/>
          </ac:spMkLst>
        </pc:spChg>
        <pc:spChg chg="add del">
          <ac:chgData name="Steven Linkels" userId="82b2834b-7373-49b3-b259-2f89722ff704" providerId="ADAL" clId="{6C3B9F48-D846-42F5-8F10-2326C4E864CD}" dt="2024-02-27T14:10:08.431" v="375" actId="26606"/>
          <ac:spMkLst>
            <pc:docMk/>
            <pc:sldMk cId="3013438526" sldId="273"/>
            <ac:spMk id="1031" creationId="{F13C74B1-5B17-4795-BED0-7140497B445A}"/>
          </ac:spMkLst>
        </pc:spChg>
        <pc:spChg chg="add del">
          <ac:chgData name="Steven Linkels" userId="82b2834b-7373-49b3-b259-2f89722ff704" providerId="ADAL" clId="{6C3B9F48-D846-42F5-8F10-2326C4E864CD}" dt="2024-02-27T14:10:08.431" v="375" actId="26606"/>
          <ac:spMkLst>
            <pc:docMk/>
            <pc:sldMk cId="3013438526" sldId="273"/>
            <ac:spMk id="1033" creationId="{D4974D33-8DC5-464E-8C6D-BE58F0669C17}"/>
          </ac:spMkLst>
        </pc:spChg>
        <pc:spChg chg="add">
          <ac:chgData name="Steven Linkels" userId="82b2834b-7373-49b3-b259-2f89722ff704" providerId="ADAL" clId="{6C3B9F48-D846-42F5-8F10-2326C4E864CD}" dt="2024-02-27T14:10:08.431" v="375" actId="26606"/>
          <ac:spMkLst>
            <pc:docMk/>
            <pc:sldMk cId="3013438526" sldId="273"/>
            <ac:spMk id="1038" creationId="{45D37F4E-DDB4-456B-97E0-9937730A039F}"/>
          </ac:spMkLst>
        </pc:spChg>
        <pc:spChg chg="add">
          <ac:chgData name="Steven Linkels" userId="82b2834b-7373-49b3-b259-2f89722ff704" providerId="ADAL" clId="{6C3B9F48-D846-42F5-8F10-2326C4E864CD}" dt="2024-02-27T14:10:08.431" v="375" actId="26606"/>
          <ac:spMkLst>
            <pc:docMk/>
            <pc:sldMk cId="3013438526" sldId="273"/>
            <ac:spMk id="1040" creationId="{B2DD41CD-8F47-4F56-AD12-4E2FF7696987}"/>
          </ac:spMkLst>
        </pc:spChg>
        <pc:picChg chg="add mod">
          <ac:chgData name="Steven Linkels" userId="82b2834b-7373-49b3-b259-2f89722ff704" providerId="ADAL" clId="{6C3B9F48-D846-42F5-8F10-2326C4E864CD}" dt="2024-02-27T14:15:33.020" v="383" actId="14100"/>
          <ac:picMkLst>
            <pc:docMk/>
            <pc:sldMk cId="3013438526" sldId="273"/>
            <ac:picMk id="1026" creationId="{B2EADFFE-805B-2792-40F8-503F3DA685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Smart </a:t>
            </a:r>
            <a:r>
              <a:rPr lang="nl-NL" b="1" i="0" dirty="0" err="1">
                <a:solidFill>
                  <a:srgbClr val="111111"/>
                </a:solidFill>
                <a:effectLst/>
                <a:latin typeface="-apple-system"/>
              </a:rPr>
              <a:t>Cities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 hebben verschillende kenmerken die bijdragen aan hun efficiëntie, duurzaamheid en leefbaarheid: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Connectiviteit en Infrastructuur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Slimme steden maken gebruik van geavanceerde </a:t>
            </a: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connectiviteit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, zoals 5G-netwerken, om apparaten en sensoren met elkaar te verbinden.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De infrastructuur wordt verbeterd met slimme verlichting, slimme wegen en andere technologieën.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Data en Sensoren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Sensoren verzamelen continu gegevens over verkeer, luchtkwaliteit, energieverbruik en meer.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Deze data worden geanalyseerd om beslissingen te nemen en processen te optimaliseren.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Duurzaamheid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Smart </a:t>
            </a:r>
            <a:r>
              <a:rPr lang="nl-NL" b="0" i="0" dirty="0" err="1">
                <a:solidFill>
                  <a:srgbClr val="111111"/>
                </a:solidFill>
                <a:effectLst/>
                <a:latin typeface="-apple-system"/>
              </a:rPr>
              <a:t>Cities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 streven naar een kleinere ecologische voetafdruk.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Ze bevorderen het gebruik van hernieuwbare energiebronnen, energie-efficiënte gebouwen en elektrisch vervoer.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Slimme Mobiliteit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Efficiënt openbaar vervoer, gedeelde mobiliteit en slimme parkeeroplossingen verminderen verkeerscongestie.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Real-time informatie helpt reizigers om de beste routes te kiezen.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Burgerparticipatie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Inwoners worden betrokken bij besluitvorming via digitale platforms.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Feedback van burgers wordt gebruikt om stadsdiensten te verbeteren.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Veiligheid en Beveiliging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Slimme steden hebben geavanceerde beveiligingssystemen, zoals cameratoezicht en gezichtsherkenning.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Ze reageren snel op noodsituaties.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Slimme Gebouwen en Woningen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Gebouwen worden uitgerust met slimme systemen voor energiebeheer, verlichting en temperatuurregeling.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Thuisautomatisering verbetert het comfort en de efficiëntie.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Gezondheid en Welzijn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Technologieën bevorderen een gezonde levensstijl, zoals fietspaden, groene ruimtes en sportfaciliteiten.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Innovatie en Samenwerking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Smart </a:t>
            </a:r>
            <a:r>
              <a:rPr lang="nl-NL" b="0" i="0" dirty="0" err="1">
                <a:solidFill>
                  <a:srgbClr val="111111"/>
                </a:solidFill>
                <a:effectLst/>
                <a:latin typeface="-apple-system"/>
              </a:rPr>
              <a:t>Cities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 stimuleren innovatie door samen te werken met bedrijven, universiteiten en onderzoeksinstituten.</a:t>
            </a:r>
          </a:p>
          <a:p>
            <a:pPr algn="l">
              <a:buFont typeface="+mj-lt"/>
              <a:buAutoNum type="arabicPeriod"/>
            </a:pPr>
            <a:r>
              <a:rPr lang="nl-NL" b="1" i="0" dirty="0">
                <a:solidFill>
                  <a:srgbClr val="111111"/>
                </a:solidFill>
                <a:effectLst/>
                <a:latin typeface="-apple-system"/>
              </a:rPr>
              <a:t>Flexibiliteit en Schaalbaarheid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Slimme steden passen zich aan veranderende behoeften aan en kunnen opschalen naarmate de technologie evolueert.</a:t>
            </a:r>
          </a:p>
          <a:p>
            <a:pPr algn="l"/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Kortom, Smart </a:t>
            </a:r>
            <a:r>
              <a:rPr lang="nl-NL" b="0" i="0" dirty="0" err="1">
                <a:solidFill>
                  <a:srgbClr val="111111"/>
                </a:solidFill>
                <a:effectLst/>
                <a:latin typeface="-apple-system"/>
              </a:rPr>
              <a:t>Cities</a:t>
            </a:r>
            <a:r>
              <a:rPr lang="nl-NL" b="0" i="0" dirty="0">
                <a:solidFill>
                  <a:srgbClr val="111111"/>
                </a:solidFill>
                <a:effectLst/>
                <a:latin typeface="-apple-system"/>
              </a:rPr>
              <a:t> gebruiken technologie om het leven van hun inwoners te verbeteren en een duurzame toekomst te creëren.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04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https://smartcity.brussels/het-project-definitie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27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https://smartcity.brussels/het-project-definitie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37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SmarNe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23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01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Uitdagingen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Best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513584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Workshop ‘NL Smart City Strategie’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04284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Opdracht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90688"/>
            <a:ext cx="1019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nl-NL" sz="3600" dirty="0">
              <a:solidFill>
                <a:srgbClr val="0070C0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61146" y="1769756"/>
            <a:ext cx="10192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nl-NL" sz="2400" dirty="0">
                <a:latin typeface="+mj-lt"/>
                <a:ea typeface="+mj-ea"/>
                <a:cs typeface="+mj-cs"/>
              </a:rPr>
              <a:t>Verdeel de verschillende steden en de daar bijbehorende thema’s.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nl-NL" sz="2400" dirty="0">
                <a:latin typeface="+mj-lt"/>
                <a:ea typeface="+mj-ea"/>
                <a:cs typeface="+mj-cs"/>
              </a:rPr>
              <a:t>Verdiep je in minimaal 2 projecten binnen het thema van jullie stad.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nl-NL" sz="2400" dirty="0">
                <a:latin typeface="+mj-lt"/>
                <a:ea typeface="+mj-ea"/>
                <a:cs typeface="+mj-cs"/>
              </a:rPr>
              <a:t>Presenteer met je groepje de toekomstvisie van jullie stad waarbij: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het thema van de gekozen stad toelicht.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toelicht welke uitdagingen deze stad kent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toelicht welke ontwikkelingen deze stad toepast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bestaande projecten toelicht binnen dit thema.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Laat je visuele voorbeelden zien van de projecten.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Adviseer over de toepassing van de projecten in de stad van de toekomst (2050)</a:t>
            </a:r>
          </a:p>
        </p:txBody>
      </p:sp>
    </p:spTree>
    <p:extLst>
      <p:ext uri="{BB962C8B-B14F-4D97-AF65-F5344CB8AC3E}">
        <p14:creationId xmlns:p14="http://schemas.microsoft.com/office/powerpoint/2010/main" val="279001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 woensdag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061E99-6C24-4391-92D8-B21595584FA9}"/>
              </a:ext>
            </a:extLst>
          </p:cNvPr>
          <p:cNvSpPr txBox="1"/>
          <p:nvPr/>
        </p:nvSpPr>
        <p:spPr>
          <a:xfrm>
            <a:off x="556178" y="1583704"/>
            <a:ext cx="58546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 Smart City Strategie</a:t>
            </a:r>
          </a:p>
          <a:p>
            <a:pPr algn="just"/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Vereniging van Nederlandse Gemeentes (VNG) nemen samen met de vijf grootste gemeentes (G5)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Rotterdam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Amsterdam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Den Haag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Utrecht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en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Eindhoven 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het voortouw in de digitale transitie.  Tijdens deze workshop nemen we jullie mee in de thema’s van deze gemeentes.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Toepassing</a:t>
            </a:r>
          </a:p>
          <a:p>
            <a:pPr algn="just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 gebruiken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Inspiratie voor excursie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Onderdeel 3 ‘Best </a:t>
            </a:r>
            <a:r>
              <a:rPr lang="nl-NL" i="1" dirty="0" err="1"/>
              <a:t>practice</a:t>
            </a:r>
            <a:r>
              <a:rPr lang="nl-NL" i="1" dirty="0"/>
              <a:t>’ </a:t>
            </a:r>
            <a:r>
              <a:rPr lang="nl-NL" dirty="0"/>
              <a:t>van het visiedocument</a:t>
            </a:r>
            <a:r>
              <a:rPr lang="nl-NL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Reflectiegesprek</a:t>
            </a:r>
          </a:p>
          <a:p>
            <a:pPr algn="just"/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Tijdstip - locatie</a:t>
            </a:r>
          </a:p>
          <a:p>
            <a:pPr algn="just"/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15:00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lokaal 6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solidFill>
                  <a:srgbClr val="0070C0"/>
                </a:solidFill>
              </a:rPr>
              <a:t>Duur</a:t>
            </a:r>
          </a:p>
          <a:p>
            <a:r>
              <a:rPr lang="nl-NL" dirty="0"/>
              <a:t>15 minuten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3376F8-4DA7-4CAD-A8C1-3241133FD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48"/>
          <a:stretch/>
        </p:blipFill>
        <p:spPr>
          <a:xfrm>
            <a:off x="6592894" y="1982512"/>
            <a:ext cx="5042927" cy="318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3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mart 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16" y="1519026"/>
            <a:ext cx="7122368" cy="430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304737" y="480331"/>
            <a:ext cx="7772400" cy="928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Cities</a:t>
            </a:r>
            <a:endParaRPr lang="nl-NL" sz="48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/>
          <a:stretch/>
        </p:blipFill>
        <p:spPr bwMode="auto">
          <a:xfrm>
            <a:off x="2447515" y="1470974"/>
            <a:ext cx="7296970" cy="433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latin typeface="Agency FB" panose="020B0503020202020204" pitchFamily="34" charset="0"/>
              </a:rPr>
              <a:t>Cities</a:t>
            </a:r>
            <a:endParaRPr lang="nl-NL" sz="4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1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1A3E7D-C5D9-560A-BF0E-9E5C9FC0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30573"/>
          </a:xfrm>
        </p:spPr>
        <p:txBody>
          <a:bodyPr anchor="b">
            <a:normAutofit/>
          </a:bodyPr>
          <a:lstStyle/>
          <a:p>
            <a:r>
              <a:rPr lang="nl-NL" sz="5000" b="1" dirty="0"/>
              <a:t>Wat zijn de kenmerken van een Smart City?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F3EEB2-57DD-6F67-CD4F-A96FDFA9E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699832"/>
            <a:ext cx="6713552" cy="4490656"/>
          </a:xfrm>
        </p:spPr>
        <p:txBody>
          <a:bodyPr anchor="t">
            <a:noAutofit/>
          </a:bodyPr>
          <a:lstStyle/>
          <a:p>
            <a:pPr marL="514350" indent="-514350">
              <a:buAutoNum type="arabicPeriod"/>
            </a:pPr>
            <a:r>
              <a:rPr lang="nl-NL" sz="2400" b="1" dirty="0"/>
              <a:t>Connectiviteit en infrastructuur</a:t>
            </a:r>
          </a:p>
          <a:p>
            <a:pPr marL="514350" indent="-514350">
              <a:buAutoNum type="arabicPeriod"/>
            </a:pPr>
            <a:r>
              <a:rPr lang="nl-NL" sz="2400" b="1" dirty="0"/>
              <a:t>Data en Sensoren</a:t>
            </a:r>
          </a:p>
          <a:p>
            <a:pPr marL="514350" indent="-514350">
              <a:buAutoNum type="arabicPeriod"/>
            </a:pPr>
            <a:r>
              <a:rPr lang="nl-NL" sz="2400" b="1" dirty="0"/>
              <a:t>Duurzaamheid</a:t>
            </a:r>
          </a:p>
          <a:p>
            <a:pPr marL="514350" indent="-514350">
              <a:buAutoNum type="arabicPeriod"/>
            </a:pPr>
            <a:r>
              <a:rPr lang="nl-NL" sz="2400" b="1" dirty="0"/>
              <a:t>Slimme mobiliteit</a:t>
            </a:r>
          </a:p>
          <a:p>
            <a:pPr marL="514350" indent="-514350">
              <a:buAutoNum type="arabicPeriod"/>
            </a:pPr>
            <a:r>
              <a:rPr lang="nl-NL" sz="2400" b="1" dirty="0"/>
              <a:t>Burgerparticipatie</a:t>
            </a:r>
          </a:p>
          <a:p>
            <a:pPr marL="514350" indent="-514350">
              <a:buAutoNum type="arabicPeriod"/>
            </a:pPr>
            <a:r>
              <a:rPr lang="nl-NL" sz="2400" b="1" dirty="0"/>
              <a:t>Veiligheid en beveiliging</a:t>
            </a:r>
          </a:p>
          <a:p>
            <a:pPr marL="514350" indent="-514350">
              <a:buAutoNum type="arabicPeriod"/>
            </a:pPr>
            <a:r>
              <a:rPr lang="nl-NL" sz="2400" b="1" dirty="0"/>
              <a:t>Slimme gebouwen en woningen</a:t>
            </a:r>
          </a:p>
          <a:p>
            <a:pPr marL="514350" indent="-514350">
              <a:buAutoNum type="arabicPeriod"/>
            </a:pPr>
            <a:r>
              <a:rPr lang="nl-NL" sz="2400" b="1" dirty="0"/>
              <a:t>Gezondheid en Welzijn</a:t>
            </a:r>
          </a:p>
          <a:p>
            <a:pPr marL="514350" indent="-514350">
              <a:buAutoNum type="arabicPeriod"/>
            </a:pPr>
            <a:r>
              <a:rPr lang="nl-NL" sz="2400" b="1" dirty="0"/>
              <a:t>Innovatie en Samenwerking</a:t>
            </a:r>
          </a:p>
          <a:p>
            <a:pPr marL="514350" indent="-514350">
              <a:buAutoNum type="arabicPeriod"/>
            </a:pPr>
            <a:r>
              <a:rPr lang="nl-NL" sz="2400" b="1" dirty="0"/>
              <a:t>Flexibiliteit en Schaalbaarheid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EADFFE-805B-2792-40F8-503F3DA68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r="7497" b="2"/>
          <a:stretch/>
        </p:blipFill>
        <p:spPr bwMode="auto">
          <a:xfrm>
            <a:off x="6094476" y="1849660"/>
            <a:ext cx="5520722" cy="46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3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sp>
        <p:nvSpPr>
          <p:cNvPr id="3" name="Rechthoek 2"/>
          <p:cNvSpPr/>
          <p:nvPr/>
        </p:nvSpPr>
        <p:spPr>
          <a:xfrm>
            <a:off x="1117599" y="1690688"/>
            <a:ext cx="10421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gency FB" panose="020B0503020202020204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5" name="Rechthoek 4"/>
          <p:cNvSpPr/>
          <p:nvPr/>
        </p:nvSpPr>
        <p:spPr>
          <a:xfrm>
            <a:off x="1231900" y="1690688"/>
            <a:ext cx="101926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 </a:t>
            </a:r>
            <a:r>
              <a:rPr lang="nl-NL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Cities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zijn steden die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slimme oplossingen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inzetten om de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leefbaarheid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duurzaamheid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bereikbaarheid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welzijn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economische ontwikkeling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 vergroten. Die slimme oplossingen maken veelal gebruik van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digitalisering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technische innovatie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</a:t>
            </a:r>
            <a:endParaRPr lang="nl-NL" sz="3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3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pic>
        <p:nvPicPr>
          <p:cNvPr id="8194" name="Picture 2" descr="Afbeeldingsresultaat voor definitie smart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34" y="365125"/>
            <a:ext cx="5865132" cy="58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4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NL Smart City Strategie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C96EE3-9C99-460B-8AED-F4B1935B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48"/>
          <a:stretch/>
        </p:blipFill>
        <p:spPr>
          <a:xfrm>
            <a:off x="2888764" y="1690688"/>
            <a:ext cx="6414472" cy="405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24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G5 en VNG werken samen in Smart City Strategie 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90688"/>
            <a:ext cx="1019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nl-NL" sz="3600" dirty="0">
              <a:solidFill>
                <a:srgbClr val="0070C0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38200" y="1481682"/>
            <a:ext cx="10192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+mj-lt"/>
                <a:ea typeface="+mj-ea"/>
                <a:cs typeface="+mj-cs"/>
              </a:rPr>
              <a:t>De Vereniging van Nederlandse Gemeentes (VNG) nemen samen met de vijf grootste gemeentes (G5) </a:t>
            </a:r>
            <a:r>
              <a:rPr lang="nl-NL" sz="2400" i="1" dirty="0">
                <a:latin typeface="+mj-lt"/>
                <a:ea typeface="+mj-ea"/>
                <a:cs typeface="+mj-cs"/>
              </a:rPr>
              <a:t>Rotterdam</a:t>
            </a:r>
            <a:r>
              <a:rPr lang="nl-NL" sz="2400" dirty="0">
                <a:latin typeface="+mj-lt"/>
                <a:ea typeface="+mj-ea"/>
                <a:cs typeface="+mj-cs"/>
              </a:rPr>
              <a:t>, </a:t>
            </a:r>
            <a:r>
              <a:rPr lang="nl-NL" sz="2400" i="1" dirty="0">
                <a:latin typeface="+mj-lt"/>
                <a:ea typeface="+mj-ea"/>
                <a:cs typeface="+mj-cs"/>
              </a:rPr>
              <a:t>Amsterdam</a:t>
            </a:r>
            <a:r>
              <a:rPr lang="nl-NL" sz="2400" dirty="0">
                <a:latin typeface="+mj-lt"/>
                <a:ea typeface="+mj-ea"/>
                <a:cs typeface="+mj-cs"/>
              </a:rPr>
              <a:t>, </a:t>
            </a:r>
            <a:r>
              <a:rPr lang="nl-NL" sz="2400" i="1" dirty="0">
                <a:latin typeface="+mj-lt"/>
                <a:ea typeface="+mj-ea"/>
                <a:cs typeface="+mj-cs"/>
              </a:rPr>
              <a:t>Den Haag</a:t>
            </a:r>
            <a:r>
              <a:rPr lang="nl-NL" sz="2400" dirty="0">
                <a:latin typeface="+mj-lt"/>
                <a:ea typeface="+mj-ea"/>
                <a:cs typeface="+mj-cs"/>
              </a:rPr>
              <a:t>, </a:t>
            </a:r>
            <a:r>
              <a:rPr lang="nl-NL" sz="2400" i="1" dirty="0">
                <a:latin typeface="+mj-lt"/>
                <a:ea typeface="+mj-ea"/>
                <a:cs typeface="+mj-cs"/>
              </a:rPr>
              <a:t>Utrecht</a:t>
            </a:r>
            <a:r>
              <a:rPr lang="nl-NL" sz="2400" dirty="0">
                <a:latin typeface="+mj-lt"/>
                <a:ea typeface="+mj-ea"/>
                <a:cs typeface="+mj-cs"/>
              </a:rPr>
              <a:t> en </a:t>
            </a:r>
            <a:r>
              <a:rPr lang="nl-NL" sz="2400" i="1" dirty="0">
                <a:latin typeface="+mj-lt"/>
                <a:ea typeface="+mj-ea"/>
                <a:cs typeface="+mj-cs"/>
              </a:rPr>
              <a:t>Eindhoven </a:t>
            </a:r>
            <a:r>
              <a:rPr lang="nl-NL" sz="2400" dirty="0">
                <a:latin typeface="+mj-lt"/>
                <a:ea typeface="+mj-ea"/>
                <a:cs typeface="+mj-cs"/>
              </a:rPr>
              <a:t>het voortouw in de digitale transitie. </a:t>
            </a:r>
          </a:p>
          <a:p>
            <a:pPr algn="just"/>
            <a:endParaRPr lang="nl-NL" sz="2400" dirty="0">
              <a:latin typeface="+mj-lt"/>
              <a:ea typeface="+mj-ea"/>
              <a:cs typeface="+mj-cs"/>
            </a:endParaRPr>
          </a:p>
          <a:p>
            <a:pPr algn="just"/>
            <a:r>
              <a:rPr lang="nl-NL" sz="2400" dirty="0">
                <a:latin typeface="+mj-lt"/>
                <a:ea typeface="+mj-ea"/>
                <a:cs typeface="+mj-cs"/>
              </a:rPr>
              <a:t>Thema’s zijn als volgt onderverdeeld: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Rotterdam		&gt; </a:t>
            </a:r>
            <a:r>
              <a:rPr lang="nl-NL" sz="3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Sustainability</a:t>
            </a:r>
            <a:endParaRPr lang="nl-NL" sz="3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Amsterdam 	&gt; Circulaire economie 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Den Haag		&gt; Safety &amp; Security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Utrecht		&gt; </a:t>
            </a:r>
            <a:r>
              <a:rPr lang="nl-NL" sz="3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Healthy</a:t>
            </a:r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Urban Living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Eindhoven		&gt; Smart </a:t>
            </a:r>
            <a:r>
              <a:rPr lang="nl-NL" sz="3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Mobility</a:t>
            </a:r>
            <a:endParaRPr lang="nl-NL" sz="3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6170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43C403-2E5A-412A-BD40-6DDBDB20C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20cf8ba-b598-4d03-85bf-01d90a2844ae"/>
    <ds:schemaRef ds:uri="c67c63a5-6c7f-42bb-9d17-0feff58164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689</Words>
  <Application>Microsoft Office PowerPoint</Application>
  <PresentationFormat>Breedbeeld</PresentationFormat>
  <Paragraphs>110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Agency FB</vt:lpstr>
      <vt:lpstr>-apple-system</vt:lpstr>
      <vt:lpstr>Arial</vt:lpstr>
      <vt:lpstr>Calibri</vt:lpstr>
      <vt:lpstr>Calibri Light</vt:lpstr>
      <vt:lpstr>Wingdings</vt:lpstr>
      <vt:lpstr>Kantoorthema</vt:lpstr>
      <vt:lpstr>PowerPoint-presentatie</vt:lpstr>
      <vt:lpstr>Workshop woensdag</vt:lpstr>
      <vt:lpstr>PowerPoint-presentatie</vt:lpstr>
      <vt:lpstr>Smart Cities</vt:lpstr>
      <vt:lpstr>Wat zijn de kenmerken van een Smart City?</vt:lpstr>
      <vt:lpstr>Smart City:</vt:lpstr>
      <vt:lpstr>Smart City:</vt:lpstr>
      <vt:lpstr>NL Smart City Strategie</vt:lpstr>
      <vt:lpstr>G5 en VNG werken samen in Smart City Strategie 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Steven Linkels</cp:lastModifiedBy>
  <cp:revision>13</cp:revision>
  <dcterms:created xsi:type="dcterms:W3CDTF">2021-07-07T07:37:45Z</dcterms:created>
  <dcterms:modified xsi:type="dcterms:W3CDTF">2024-02-27T14:15:41Z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