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8B87CE-0271-CA41-8882-E88E0BEDC58C}" v="2" dt="2021-01-28T08:25:08.4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S::p.cup@helicon.nl::acdf420d-3d1b-463e-9173-44ff0cd1b36a" providerId="AD" clId="Web-{DF52F3D7-3E64-4D0A-8D0C-99310D01D027}"/>
    <pc:docChg chg="addSld delSld">
      <pc:chgData name="Pascalle Cup" userId="S::p.cup@helicon.nl::acdf420d-3d1b-463e-9173-44ff0cd1b36a" providerId="AD" clId="Web-{DF52F3D7-3E64-4D0A-8D0C-99310D01D027}" dt="2020-02-12T21:40:19.446" v="1"/>
      <pc:docMkLst>
        <pc:docMk/>
      </pc:docMkLst>
      <pc:sldChg chg="add del replId">
        <pc:chgData name="Pascalle Cup" userId="S::p.cup@helicon.nl::acdf420d-3d1b-463e-9173-44ff0cd1b36a" providerId="AD" clId="Web-{DF52F3D7-3E64-4D0A-8D0C-99310D01D027}" dt="2020-02-12T21:40:19.446" v="1"/>
        <pc:sldMkLst>
          <pc:docMk/>
          <pc:sldMk cId="1039728239" sldId="257"/>
        </pc:sldMkLst>
      </pc:sldChg>
    </pc:docChg>
  </pc:docChgLst>
  <pc:docChgLst>
    <pc:chgData name=" " userId="f0ff40c5-b461-4164-a6da-9e2e2d489991" providerId="ADAL" clId="{7E8B87CE-0271-CA41-8882-E88E0BEDC58C}"/>
    <pc:docChg chg="modSld">
      <pc:chgData name=" " userId="f0ff40c5-b461-4164-a6da-9e2e2d489991" providerId="ADAL" clId="{7E8B87CE-0271-CA41-8882-E88E0BEDC58C}" dt="2021-01-28T08:25:08.430" v="46" actId="20577"/>
      <pc:docMkLst>
        <pc:docMk/>
      </pc:docMkLst>
      <pc:sldChg chg="modSp mod">
        <pc:chgData name=" " userId="f0ff40c5-b461-4164-a6da-9e2e2d489991" providerId="ADAL" clId="{7E8B87CE-0271-CA41-8882-E88E0BEDC58C}" dt="2021-01-28T08:25:08.430" v="46" actId="20577"/>
        <pc:sldMkLst>
          <pc:docMk/>
          <pc:sldMk cId="4159768415" sldId="256"/>
        </pc:sldMkLst>
        <pc:spChg chg="mod">
          <ac:chgData name=" " userId="f0ff40c5-b461-4164-a6da-9e2e2d489991" providerId="ADAL" clId="{7E8B87CE-0271-CA41-8882-E88E0BEDC58C}" dt="2021-01-28T08:25:08.430" v="46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 " userId="f0ff40c5-b461-4164-a6da-9e2e2d489991" providerId="ADAL" clId="{7E8B87CE-0271-CA41-8882-E88E0BEDC58C}" dt="2021-01-27T17:19:06.633" v="44" actId="20577"/>
          <ac:spMkLst>
            <pc:docMk/>
            <pc:sldMk cId="4159768415" sldId="256"/>
            <ac:spMk id="1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3" Type="http://schemas.openxmlformats.org/officeDocument/2006/relationships/hyperlink" Target="https://www.sdgnederland.nl/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hyperlink" Target="http://www.oecdbetterlifeindex.org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78197" y="751163"/>
            <a:ext cx="3997378" cy="12772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100" b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 </a:t>
            </a:r>
            <a:br>
              <a:rPr lang="nl-NL" sz="1100" b="1">
                <a:solidFill>
                  <a:srgbClr val="0070C0"/>
                </a:solidFill>
                <a:ea typeface="Calibri" pitchFamily="34" charset="0"/>
                <a:cs typeface="Arial" charset="0"/>
              </a:rPr>
            </a:br>
            <a:r>
              <a:rPr lang="nl-NL" sz="1100">
                <a:ea typeface="Calibri" pitchFamily="34" charset="0"/>
                <a:cs typeface="Arial" charset="0"/>
              </a:rPr>
              <a:t>Je kunt informatie verzamelen en op waarde schatten. </a:t>
            </a:r>
          </a:p>
          <a:p>
            <a:r>
              <a:rPr lang="nl-NL" sz="1100">
                <a:ea typeface="Calibri" pitchFamily="34" charset="0"/>
                <a:cs typeface="Arial" charset="0"/>
              </a:rPr>
              <a:t>Je kunt de SDG koppelen aan de specialisatie Lifestyle.</a:t>
            </a:r>
          </a:p>
          <a:p>
            <a:r>
              <a:rPr lang="nl-NL" sz="1100">
                <a:ea typeface="Calibri" pitchFamily="34" charset="0"/>
                <a:cs typeface="Arial" charset="0"/>
              </a:rPr>
              <a:t>Je kunt de </a:t>
            </a:r>
            <a:r>
              <a:rPr lang="nl-NL" sz="1100" err="1">
                <a:ea typeface="Calibri" pitchFamily="34" charset="0"/>
                <a:cs typeface="Arial" charset="0"/>
              </a:rPr>
              <a:t>Better</a:t>
            </a:r>
            <a:r>
              <a:rPr lang="nl-NL" sz="1100">
                <a:ea typeface="Calibri" pitchFamily="34" charset="0"/>
                <a:cs typeface="Arial" charset="0"/>
              </a:rPr>
              <a:t> Life Index koppelen aan de specialisatie Lifestyle</a:t>
            </a:r>
          </a:p>
          <a:p>
            <a:r>
              <a:rPr lang="nl-NL" sz="1100">
                <a:ea typeface="Calibri" pitchFamily="34" charset="0"/>
                <a:cs typeface="Arial" charset="0"/>
              </a:rPr>
              <a:t>Je kunt verantwoording afleggen over hoe in jouw visie de SDG en de </a:t>
            </a:r>
            <a:r>
              <a:rPr lang="nl-NL" sz="1100" err="1">
                <a:ea typeface="Calibri" pitchFamily="34" charset="0"/>
                <a:cs typeface="Arial" charset="0"/>
              </a:rPr>
              <a:t>Better</a:t>
            </a:r>
            <a:r>
              <a:rPr lang="nl-NL" sz="1100">
                <a:ea typeface="Calibri" pitchFamily="34" charset="0"/>
                <a:cs typeface="Arial" charset="0"/>
              </a:rPr>
              <a:t> Life Index worden gewaarborgd in de stad van de toekomst.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74527" y="2199975"/>
            <a:ext cx="3997378" cy="16158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100" b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Leerproduct</a:t>
            </a:r>
          </a:p>
          <a:p>
            <a:r>
              <a:rPr lang="nl-NL" sz="1100">
                <a:ea typeface="Calibri" pitchFamily="34" charset="0"/>
                <a:cs typeface="Arial" charset="0"/>
              </a:rPr>
              <a:t>Een document met daarin: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>
                <a:ea typeface="Calibri" pitchFamily="34" charset="0"/>
                <a:cs typeface="Arial" charset="0"/>
              </a:rPr>
              <a:t>De koppeling en toelichting van minimaal 2 </a:t>
            </a:r>
            <a:r>
              <a:rPr lang="nl-NL" sz="1100" err="1">
                <a:ea typeface="Calibri" pitchFamily="34" charset="0"/>
                <a:cs typeface="Arial" charset="0"/>
              </a:rPr>
              <a:t>Sustainable</a:t>
            </a:r>
            <a:r>
              <a:rPr lang="nl-NL" sz="1100">
                <a:ea typeface="Calibri" pitchFamily="34" charset="0"/>
                <a:cs typeface="Arial" charset="0"/>
              </a:rPr>
              <a:t> Development Goals en haar subdoelen met Lifestyle.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>
                <a:ea typeface="Calibri" pitchFamily="34" charset="0"/>
                <a:cs typeface="Arial" charset="0"/>
              </a:rPr>
              <a:t>De koppeling en toelichting van minimaal 2 </a:t>
            </a:r>
            <a:r>
              <a:rPr lang="nl-NL" sz="1100" err="1">
                <a:ea typeface="Calibri" pitchFamily="34" charset="0"/>
                <a:cs typeface="Arial" charset="0"/>
              </a:rPr>
              <a:t>Better</a:t>
            </a:r>
            <a:r>
              <a:rPr lang="nl-NL" sz="1100">
                <a:ea typeface="Calibri" pitchFamily="34" charset="0"/>
                <a:cs typeface="Arial" charset="0"/>
              </a:rPr>
              <a:t> Life Indicatoren met Lifestyle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>
                <a:ea typeface="Calibri" pitchFamily="34" charset="0"/>
                <a:cs typeface="Arial" charset="0"/>
              </a:rPr>
              <a:t>Een verantwoording met daarin maatregelen die jij gaat treffen om ervoor te zorgen dat jouw stad van de toekomst voldoet aan de gekozen SDG en </a:t>
            </a:r>
            <a:r>
              <a:rPr lang="nl-NL" sz="1100" err="1">
                <a:ea typeface="Calibri" pitchFamily="34" charset="0"/>
                <a:cs typeface="Arial" charset="0"/>
              </a:rPr>
              <a:t>Better</a:t>
            </a:r>
            <a:r>
              <a:rPr lang="nl-NL" sz="1100">
                <a:ea typeface="Calibri" pitchFamily="34" charset="0"/>
                <a:cs typeface="Arial" charset="0"/>
              </a:rPr>
              <a:t> Life Indicatoren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974527" y="3959336"/>
            <a:ext cx="3997378" cy="22929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100" b="1" err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</a:t>
            </a:r>
            <a:r>
              <a:rPr lang="nl-NL" sz="1100" b="1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>
                <a:ea typeface="Calibri" pitchFamily="34" charset="0"/>
                <a:cs typeface="Arial" charset="0"/>
              </a:rPr>
              <a:t>Ga op zoek naar informatie over de </a:t>
            </a:r>
            <a:r>
              <a:rPr lang="nl-NL" sz="1100" err="1">
                <a:ea typeface="Calibri" pitchFamily="34" charset="0"/>
                <a:cs typeface="Arial" charset="0"/>
              </a:rPr>
              <a:t>Sustainable</a:t>
            </a:r>
            <a:r>
              <a:rPr lang="nl-NL" sz="1100">
                <a:ea typeface="Calibri" pitchFamily="34" charset="0"/>
                <a:cs typeface="Arial" charset="0"/>
              </a:rPr>
              <a:t> Development Goals en de onderliggende subdoelen.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>
                <a:ea typeface="Calibri" pitchFamily="34" charset="0"/>
                <a:cs typeface="Arial" charset="0"/>
              </a:rPr>
              <a:t>Ga op zoek naar informatie over de </a:t>
            </a:r>
            <a:r>
              <a:rPr lang="nl-NL" sz="1100" err="1">
                <a:ea typeface="Calibri" pitchFamily="34" charset="0"/>
                <a:cs typeface="Arial" charset="0"/>
              </a:rPr>
              <a:t>Better</a:t>
            </a:r>
            <a:r>
              <a:rPr lang="nl-NL" sz="1100">
                <a:ea typeface="Calibri" pitchFamily="34" charset="0"/>
                <a:cs typeface="Arial" charset="0"/>
              </a:rPr>
              <a:t> Life Indicatoren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>
                <a:ea typeface="Calibri" pitchFamily="34" charset="0"/>
                <a:cs typeface="Arial" charset="0"/>
              </a:rPr>
              <a:t>Maak een selectie van minimaal 2 </a:t>
            </a:r>
            <a:r>
              <a:rPr lang="nl-NL" sz="1100" err="1">
                <a:ea typeface="Calibri" pitchFamily="34" charset="0"/>
                <a:cs typeface="Arial" charset="0"/>
              </a:rPr>
              <a:t>SDG’s</a:t>
            </a:r>
            <a:r>
              <a:rPr lang="nl-NL" sz="1100">
                <a:ea typeface="Calibri" pitchFamily="34" charset="0"/>
                <a:cs typeface="Arial" charset="0"/>
              </a:rPr>
              <a:t> en 2 </a:t>
            </a:r>
            <a:r>
              <a:rPr lang="nl-NL" sz="1100" err="1">
                <a:ea typeface="Calibri" pitchFamily="34" charset="0"/>
                <a:cs typeface="Arial" charset="0"/>
              </a:rPr>
              <a:t>Better</a:t>
            </a:r>
            <a:r>
              <a:rPr lang="nl-NL" sz="1100">
                <a:ea typeface="Calibri" pitchFamily="34" charset="0"/>
                <a:cs typeface="Arial" charset="0"/>
              </a:rPr>
              <a:t> Life Indicatoren.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>
                <a:ea typeface="Calibri" pitchFamily="34" charset="0"/>
                <a:cs typeface="Arial"/>
              </a:rPr>
              <a:t>Werk per gekozen SDG en </a:t>
            </a:r>
            <a:r>
              <a:rPr lang="nl-NL" sz="1100" err="1">
                <a:ea typeface="Calibri" pitchFamily="34" charset="0"/>
                <a:cs typeface="Arial"/>
              </a:rPr>
              <a:t>Better</a:t>
            </a:r>
            <a:r>
              <a:rPr lang="nl-NL" sz="1100">
                <a:ea typeface="Calibri" pitchFamily="34" charset="0"/>
                <a:cs typeface="Arial"/>
              </a:rPr>
              <a:t> Life Indicator uit wat de koppeling is met Lifestyle en neem daarin zowel de fysieke als de sociale kant mee. </a:t>
            </a:r>
            <a:endParaRPr lang="nl-NL" sz="110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>
                <a:ea typeface="Calibri" pitchFamily="34" charset="0"/>
                <a:cs typeface="Arial"/>
              </a:rPr>
              <a:t>Welke maatregelen ga jij treffen om de SDG en </a:t>
            </a:r>
            <a:r>
              <a:rPr lang="nl-NL" sz="1100" err="1">
                <a:ea typeface="Calibri" pitchFamily="34" charset="0"/>
                <a:cs typeface="Arial"/>
              </a:rPr>
              <a:t>Better</a:t>
            </a:r>
            <a:r>
              <a:rPr lang="nl-NL" sz="1100">
                <a:ea typeface="Calibri" pitchFamily="34" charset="0"/>
                <a:cs typeface="Arial"/>
              </a:rPr>
              <a:t> Life Indicatoren te waarborgen in de stad van de toekomst en verantwoord dat. </a:t>
            </a:r>
            <a:endParaRPr lang="nl-NL" sz="110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>
                <a:ea typeface="Calibri" pitchFamily="34" charset="0"/>
                <a:cs typeface="Arial" charset="0"/>
              </a:rPr>
              <a:t>Denk aan een bronvermelding. </a:t>
            </a:r>
            <a:r>
              <a:rPr lang="nl-NL" sz="1100" b="1">
                <a:solidFill>
                  <a:srgbClr val="0070C0"/>
                </a:solidFill>
                <a:ea typeface="Calibri" pitchFamily="34" charset="0"/>
                <a:cs typeface="Arial" charset="0"/>
              </a:rPr>
              <a:t>	</a:t>
            </a:r>
            <a:endParaRPr lang="nl-NL" sz="1100">
              <a:ea typeface="Calibri" pitchFamily="34" charset="0"/>
              <a:cs typeface="Arial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75119" y="864405"/>
            <a:ext cx="3500438" cy="12772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100" b="1">
                <a:solidFill>
                  <a:srgbClr val="0070C0"/>
                </a:solidFill>
                <a:ea typeface="Calibri" pitchFamily="34" charset="0"/>
                <a:cs typeface="Arial" charset="0"/>
              </a:rPr>
              <a:t>Samenwerken</a:t>
            </a:r>
            <a:r>
              <a:rPr lang="nl-NL" sz="1100" b="1">
                <a:ea typeface="Calibri" pitchFamily="34" charset="0"/>
                <a:cs typeface="Arial" charset="0"/>
              </a:rPr>
              <a:t>			</a:t>
            </a:r>
            <a:endParaRPr lang="nl-NL" sz="1100" b="1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>
                <a:ea typeface="Calibri" pitchFamily="34" charset="0"/>
                <a:cs typeface="Arial" charset="0"/>
              </a:rPr>
              <a:t>Plaats je product in je portfolio en vraag om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>
                <a:ea typeface="Calibri" pitchFamily="34" charset="0"/>
                <a:cs typeface="Arial" charset="0"/>
              </a:rPr>
              <a:t>Bekijk leerproducten van anderen in hun portfolio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/>
              <a:t>Deze opdracht maak je alleen</a:t>
            </a:r>
            <a:endParaRPr lang="nl-NL" sz="110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b="1">
                <a:solidFill>
                  <a:srgbClr val="FF0000"/>
                </a:solidFill>
                <a:ea typeface="Calibri" pitchFamily="34" charset="0"/>
                <a:cs typeface="Arial" charset="0"/>
              </a:rPr>
              <a:t>Deadline product 27-03-2021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81995" y="2581666"/>
            <a:ext cx="3507254" cy="6001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100" b="1">
                <a:solidFill>
                  <a:srgbClr val="0070C0"/>
                </a:solidFill>
                <a:ea typeface="Calibri" pitchFamily="34" charset="0"/>
                <a:cs typeface="Arial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100">
                <a:ea typeface="Calibri" pitchFamily="34" charset="0"/>
                <a:cs typeface="Arial" charset="0"/>
              </a:rPr>
              <a:t>LS lessen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100">
                <a:ea typeface="Calibri" pitchFamily="34" charset="0"/>
                <a:cs typeface="Arial" charset="0"/>
              </a:rPr>
              <a:t>Projecturen 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81995" y="3420134"/>
            <a:ext cx="3500438" cy="769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100" b="1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pPr>
              <a:defRPr/>
            </a:pPr>
            <a:r>
              <a:rPr lang="nl-NL" sz="1100">
                <a:ea typeface="Calibri" pitchFamily="34" charset="0"/>
                <a:cs typeface="Arial" charset="0"/>
              </a:rPr>
              <a:t>Behandelde lesstof, VLC</a:t>
            </a:r>
          </a:p>
          <a:p>
            <a:pPr>
              <a:defRPr/>
            </a:pPr>
            <a:r>
              <a:rPr lang="nl-NL" sz="1100">
                <a:ea typeface="Calibri" pitchFamily="34" charset="0"/>
                <a:cs typeface="Arial" charset="0"/>
                <a:hlinkClick r:id="rId3"/>
              </a:rPr>
              <a:t>https://www.sdgnederland.nl</a:t>
            </a:r>
            <a:endParaRPr lang="nl-NL" sz="1100">
              <a:ea typeface="Calibri" pitchFamily="34" charset="0"/>
              <a:cs typeface="Arial" charset="0"/>
            </a:endParaRPr>
          </a:p>
          <a:p>
            <a:pPr>
              <a:defRPr/>
            </a:pPr>
            <a:r>
              <a:rPr lang="nl-NL" sz="1100">
                <a:ea typeface="Calibri" pitchFamily="34" charset="0"/>
                <a:cs typeface="Arial" charset="0"/>
                <a:hlinkClick r:id="rId4"/>
              </a:rPr>
              <a:t>http://www.oecdbetterlifeindex.org</a:t>
            </a:r>
            <a:r>
              <a:rPr lang="nl-NL" sz="1100">
                <a:ea typeface="Calibri" pitchFamily="34" charset="0"/>
                <a:cs typeface="Arial" charset="0"/>
              </a:rPr>
              <a:t> </a:t>
            </a:r>
          </a:p>
        </p:txBody>
      </p:sp>
      <p:sp>
        <p:nvSpPr>
          <p:cNvPr id="12" name="Rechthoek 11"/>
          <p:cNvSpPr/>
          <p:nvPr/>
        </p:nvSpPr>
        <p:spPr>
          <a:xfrm>
            <a:off x="508001" y="6667510"/>
            <a:ext cx="8636000" cy="206851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115566" y="175074"/>
            <a:ext cx="80284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400">
                <a:latin typeface="Calibri" pitchFamily="34" charset="0"/>
              </a:rPr>
              <a:t>2021_SVT_4_LS SDG en </a:t>
            </a:r>
            <a:r>
              <a:rPr lang="nl-NL" sz="2400" err="1">
                <a:latin typeface="Calibri" pitchFamily="34" charset="0"/>
              </a:rPr>
              <a:t>Better</a:t>
            </a:r>
            <a:r>
              <a:rPr lang="nl-NL" sz="2400">
                <a:latin typeface="Calibri" pitchFamily="34" charset="0"/>
              </a:rPr>
              <a:t> Life Index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6" cstate="print"/>
          <a:srcRect l="21805" r="10840"/>
          <a:stretch/>
        </p:blipFill>
        <p:spPr>
          <a:xfrm>
            <a:off x="617558" y="755516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35580" y="2207599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50610" y="3954752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055563" y="755516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142150" y="3429000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1" cstate="print"/>
          <a:srcRect l="17050" t="33024" r="61669" b="30375"/>
          <a:stretch/>
        </p:blipFill>
        <p:spPr>
          <a:xfrm>
            <a:off x="5113774" y="2581666"/>
            <a:ext cx="269390" cy="260485"/>
          </a:xfrm>
          <a:prstGeom prst="rect">
            <a:avLst/>
          </a:prstGeom>
        </p:spPr>
      </p:pic>
      <p:pic>
        <p:nvPicPr>
          <p:cNvPr id="3" name="Picture 2" descr="Afbeeldingsresultaat voor better life index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75"/>
          <a:stretch/>
        </p:blipFill>
        <p:spPr bwMode="auto">
          <a:xfrm>
            <a:off x="7195040" y="4752667"/>
            <a:ext cx="1780517" cy="11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fbeeldingsresultaat voor sdg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06" r="19351"/>
          <a:stretch/>
        </p:blipFill>
        <p:spPr bwMode="auto">
          <a:xfrm>
            <a:off x="5481995" y="4659466"/>
            <a:ext cx="1440160" cy="1164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95362A-00A0-479E-9BDD-1F0B931C874F}">
  <ds:schemaRefs>
    <ds:schemaRef ds:uri="34354c1b-6b8c-435b-ad50-990538c19557"/>
    <ds:schemaRef ds:uri="47a28104-336f-447d-946e-e305ac2bcd4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BCE50E0-C599-4E00-80E4-AA3ABF8BAF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86EDF4-DBCC-4DDA-A886-BE3D850AC28D}">
  <ds:schemaRefs>
    <ds:schemaRef ds:uri="34354c1b-6b8c-435b-ad50-990538c19557"/>
    <ds:schemaRef ds:uri="47a28104-336f-447d-946e-e305ac2bcd4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Kantoorthema</vt:lpstr>
      <vt:lpstr>PowerPoint Presentation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revision>1</cp:revision>
  <cp:lastPrinted>2014-09-03T06:23:20Z</cp:lastPrinted>
  <dcterms:created xsi:type="dcterms:W3CDTF">2014-08-31T07:53:19Z</dcterms:created>
  <dcterms:modified xsi:type="dcterms:W3CDTF">2021-01-28T08:25:12Z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