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8"/>
  </p:handoutMasterIdLst>
  <p:sldIdLst>
    <p:sldId id="256" r:id="rId2"/>
    <p:sldId id="258" r:id="rId3"/>
    <p:sldId id="271" r:id="rId4"/>
    <p:sldId id="259" r:id="rId5"/>
    <p:sldId id="272" r:id="rId6"/>
    <p:sldId id="261" r:id="rId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2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C890-6162-45AA-90DF-C0D5A3328D30}" type="datetimeFigureOut">
              <a:rPr lang="nl-NL" smtClean="0"/>
              <a:t>13-2-2019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7183B-459F-4EF9-9F3C-6FCB59BD2A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071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197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73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33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0451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816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8182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96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40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92436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34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023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Les 1.2 </a:t>
            </a:r>
          </a:p>
          <a:p>
            <a:r>
              <a:rPr lang="nl-NL" dirty="0" smtClean="0"/>
              <a:t>Internationale </a:t>
            </a:r>
            <a:r>
              <a:rPr lang="nl-NL" dirty="0" smtClean="0"/>
              <a:t>eenheden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82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Medicatie </a:t>
            </a:r>
            <a:r>
              <a:rPr lang="nl-NL" dirty="0" smtClean="0"/>
              <a:t>I.E.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106198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I.E. = Internationale eenheid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Internationale afspraak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4894493"/>
            <a:ext cx="3532910" cy="161059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948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08983"/>
            <a:ext cx="10178322" cy="1492132"/>
          </a:xfrm>
        </p:spPr>
        <p:txBody>
          <a:bodyPr/>
          <a:lstStyle/>
          <a:p>
            <a:pPr algn="ctr"/>
            <a:r>
              <a:rPr lang="nl-NL" dirty="0" smtClean="0"/>
              <a:t>Som 1: medicatie i.e.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78506"/>
            <a:ext cx="10178322" cy="3593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Een flesje met 1 000 000 IE penicillinepoeder is opgelost in 5,0 </a:t>
            </a:r>
            <a:r>
              <a:rPr lang="nl-NL" dirty="0" smtClean="0"/>
              <a:t>ml. Een </a:t>
            </a:r>
            <a:r>
              <a:rPr lang="nl-NL" dirty="0"/>
              <a:t>patiënt moet 250.000 IE penicilline hebben.</a:t>
            </a:r>
          </a:p>
          <a:p>
            <a:pPr marL="0" indent="0">
              <a:buNone/>
            </a:pPr>
            <a:r>
              <a:rPr lang="nl-NL" dirty="0"/>
              <a:t>Bereken hoeveel ml je de patiënt moet toedienen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1,25 ml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31539"/>
              </p:ext>
            </p:extLst>
          </p:nvPr>
        </p:nvGraphicFramePr>
        <p:xfrm>
          <a:off x="6538796" y="4415752"/>
          <a:ext cx="4143057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81019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381019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1381019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I.E.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r>
                        <a:rPr lang="nl-NL" baseline="0" dirty="0" smtClean="0"/>
                        <a:t> 000 000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250.000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1,25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7" name="Gekromde pijl-omhoog 6"/>
          <p:cNvSpPr/>
          <p:nvPr/>
        </p:nvSpPr>
        <p:spPr>
          <a:xfrm>
            <a:off x="8967071" y="5246427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967071" y="546590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 4</a:t>
            </a:r>
            <a:endParaRPr lang="nl-NL" sz="1600" dirty="0"/>
          </a:p>
        </p:txBody>
      </p:sp>
      <p:sp>
        <p:nvSpPr>
          <p:cNvPr id="9" name="Gekromde pijl-omlaag 8"/>
          <p:cNvSpPr/>
          <p:nvPr/>
        </p:nvSpPr>
        <p:spPr>
          <a:xfrm>
            <a:off x="8967071" y="4136170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967071" y="379994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 4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73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Som </a:t>
            </a:r>
            <a:r>
              <a:rPr lang="nl-NL" dirty="0" smtClean="0"/>
              <a:t>2: </a:t>
            </a:r>
            <a:r>
              <a:rPr lang="nl-NL" dirty="0"/>
              <a:t>medicatie </a:t>
            </a:r>
            <a:r>
              <a:rPr lang="nl-NL" dirty="0" smtClean="0"/>
              <a:t>i.e.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7" y="1676400"/>
            <a:ext cx="10334733" cy="4977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arts geeft opdracht om mevrouw Van Benthem </a:t>
            </a:r>
            <a:r>
              <a:rPr lang="nl-NL" dirty="0" err="1"/>
              <a:t>Mixtard</a:t>
            </a:r>
            <a:r>
              <a:rPr lang="nl-NL" dirty="0"/>
              <a:t> 30/70 </a:t>
            </a:r>
            <a:r>
              <a:rPr lang="nl-NL" dirty="0" smtClean="0"/>
              <a:t>te geven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Een injectieflacon </a:t>
            </a:r>
            <a:r>
              <a:rPr lang="nl-NL" dirty="0" err="1"/>
              <a:t>Mixtard</a:t>
            </a:r>
            <a:r>
              <a:rPr lang="nl-NL" dirty="0"/>
              <a:t> 30/70 bevat 100 </a:t>
            </a:r>
            <a:r>
              <a:rPr lang="nl-NL" dirty="0" smtClean="0"/>
              <a:t>IE/ml.  Je </a:t>
            </a:r>
            <a:r>
              <a:rPr lang="nl-NL" dirty="0"/>
              <a:t>moet eerst 26 IE toedienen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Antwoord: 0.26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Daarna moet je haar 32 IE geven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		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antwoord: 0.32 ml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66999"/>
              </p:ext>
            </p:extLst>
          </p:nvPr>
        </p:nvGraphicFramePr>
        <p:xfrm>
          <a:off x="5981638" y="3113960"/>
          <a:ext cx="532783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1958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984755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0.01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0.26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6" name="Gekromde pijl-omhoog 5"/>
          <p:cNvSpPr/>
          <p:nvPr/>
        </p:nvSpPr>
        <p:spPr>
          <a:xfrm>
            <a:off x="9747682" y="3957172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832740" y="413152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  <a:r>
              <a:rPr lang="nl-NL" sz="1600" dirty="0" smtClean="0"/>
              <a:t>2</a:t>
            </a:r>
            <a:r>
              <a:rPr lang="nl-NL" sz="1600" dirty="0"/>
              <a:t>6</a:t>
            </a:r>
          </a:p>
        </p:txBody>
      </p:sp>
      <p:sp>
        <p:nvSpPr>
          <p:cNvPr id="8" name="Gekromde pijl-omlaag 7"/>
          <p:cNvSpPr/>
          <p:nvPr/>
        </p:nvSpPr>
        <p:spPr>
          <a:xfrm>
            <a:off x="8332086" y="2781160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332086" y="242976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:100 </a:t>
            </a:r>
            <a:endParaRPr lang="nl-NL" sz="1600" dirty="0"/>
          </a:p>
        </p:txBody>
      </p:sp>
      <p:sp>
        <p:nvSpPr>
          <p:cNvPr id="19" name="Gekromde pijl-omlaag 18"/>
          <p:cNvSpPr/>
          <p:nvPr/>
        </p:nvSpPr>
        <p:spPr>
          <a:xfrm>
            <a:off x="9697170" y="2781160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9697170" y="2414488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X 26 </a:t>
            </a:r>
            <a:endParaRPr lang="nl-NL" sz="1600" dirty="0"/>
          </a:p>
        </p:txBody>
      </p:sp>
      <p:sp>
        <p:nvSpPr>
          <p:cNvPr id="21" name="Gekromde pijl-omhoog 20"/>
          <p:cNvSpPr/>
          <p:nvPr/>
        </p:nvSpPr>
        <p:spPr>
          <a:xfrm>
            <a:off x="8344882" y="3957172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399871" y="413290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:100 </a:t>
            </a:r>
            <a:endParaRPr lang="nl-NL" sz="1600" dirty="0"/>
          </a:p>
        </p:txBody>
      </p:sp>
      <p:graphicFrame>
        <p:nvGraphicFramePr>
          <p:cNvPr id="32" name="Tabel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90403"/>
              </p:ext>
            </p:extLst>
          </p:nvPr>
        </p:nvGraphicFramePr>
        <p:xfrm>
          <a:off x="1959971" y="5513021"/>
          <a:ext cx="5327832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31958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  <a:gridCol w="1331958">
                  <a:extLst>
                    <a:ext uri="{9D8B030D-6E8A-4147-A177-3AD203B41FA5}">
                      <a16:colId xmlns:a16="http://schemas.microsoft.com/office/drawing/2014/main" val="2984755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0.01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0.32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33" name="Gekromde pijl-omhoog 32"/>
          <p:cNvSpPr/>
          <p:nvPr/>
        </p:nvSpPr>
        <p:spPr>
          <a:xfrm>
            <a:off x="5726015" y="6356233"/>
            <a:ext cx="718114" cy="191128"/>
          </a:xfrm>
          <a:prstGeom prst="curvedUp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5811073" y="6530586"/>
            <a:ext cx="76862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  <a:r>
              <a:rPr lang="nl-NL" sz="1600" dirty="0" smtClean="0"/>
              <a:t>32</a:t>
            </a:r>
            <a:endParaRPr lang="nl-NL" sz="1600" dirty="0"/>
          </a:p>
        </p:txBody>
      </p:sp>
      <p:sp>
        <p:nvSpPr>
          <p:cNvPr id="35" name="Gekromde pijl-omlaag 34"/>
          <p:cNvSpPr/>
          <p:nvPr/>
        </p:nvSpPr>
        <p:spPr>
          <a:xfrm>
            <a:off x="4310419" y="5180221"/>
            <a:ext cx="666353" cy="181773"/>
          </a:xfrm>
          <a:prstGeom prst="curvedDown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310419" y="4828823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:100 </a:t>
            </a:r>
            <a:endParaRPr lang="nl-NL" sz="1600" dirty="0"/>
          </a:p>
        </p:txBody>
      </p:sp>
      <p:sp>
        <p:nvSpPr>
          <p:cNvPr id="37" name="Gekromde pijl-omlaag 36"/>
          <p:cNvSpPr/>
          <p:nvPr/>
        </p:nvSpPr>
        <p:spPr>
          <a:xfrm>
            <a:off x="5675503" y="5180221"/>
            <a:ext cx="666353" cy="181773"/>
          </a:xfrm>
          <a:prstGeom prst="curvedDown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675503" y="481354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X 32 </a:t>
            </a:r>
            <a:endParaRPr lang="nl-NL" sz="1600" dirty="0"/>
          </a:p>
        </p:txBody>
      </p:sp>
      <p:sp>
        <p:nvSpPr>
          <p:cNvPr id="39" name="Gekromde pijl-omhoog 38"/>
          <p:cNvSpPr/>
          <p:nvPr/>
        </p:nvSpPr>
        <p:spPr>
          <a:xfrm>
            <a:off x="4323215" y="6356233"/>
            <a:ext cx="718114" cy="191128"/>
          </a:xfrm>
          <a:prstGeom prst="curvedUp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4378204" y="6531961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:100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7728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9" grpId="0" animBg="1"/>
      <p:bldP spid="20" grpId="0"/>
      <p:bldP spid="21" grpId="0" animBg="1"/>
      <p:bldP spid="2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0109A-38AA-4740-AFAF-2D79A81B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Som </a:t>
            </a:r>
            <a:r>
              <a:rPr lang="nl-NL" dirty="0" smtClean="0"/>
              <a:t>3: </a:t>
            </a:r>
            <a:r>
              <a:rPr lang="nl-NL" dirty="0"/>
              <a:t>Medicatie </a:t>
            </a:r>
            <a:r>
              <a:rPr lang="nl-NL" dirty="0" err="1" smtClean="0"/>
              <a:t>i.E.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681D42-0340-4E8F-BE56-30F1E26F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744579"/>
            <a:ext cx="10262543" cy="468028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Mevr. </a:t>
            </a:r>
            <a:r>
              <a:rPr lang="nl-NL" dirty="0" err="1"/>
              <a:t>P</a:t>
            </a:r>
            <a:r>
              <a:rPr lang="nl-NL" dirty="0" err="1" smtClean="0"/>
              <a:t>alstra</a:t>
            </a:r>
            <a:r>
              <a:rPr lang="nl-NL" dirty="0" smtClean="0"/>
              <a:t> </a:t>
            </a:r>
            <a:r>
              <a:rPr lang="nl-NL" dirty="0"/>
              <a:t>heeft een middenoorontsteking. Zij krijgt </a:t>
            </a:r>
            <a:r>
              <a:rPr lang="nl-NL" dirty="0" smtClean="0"/>
              <a:t>een 600 </a:t>
            </a:r>
            <a:r>
              <a:rPr lang="nl-NL" dirty="0"/>
              <a:t>000 IE </a:t>
            </a:r>
            <a:r>
              <a:rPr lang="nl-NL" dirty="0" err="1"/>
              <a:t>Bicilline</a:t>
            </a:r>
            <a:r>
              <a:rPr lang="nl-NL" dirty="0"/>
              <a:t> voorgeschreven. Je hebt een flacon </a:t>
            </a:r>
            <a:r>
              <a:rPr lang="nl-NL" dirty="0" err="1"/>
              <a:t>Bicilline</a:t>
            </a:r>
            <a:r>
              <a:rPr lang="nl-NL" dirty="0"/>
              <a:t> </a:t>
            </a:r>
            <a:r>
              <a:rPr lang="nl-NL" dirty="0" smtClean="0"/>
              <a:t>van1,2 </a:t>
            </a:r>
            <a:r>
              <a:rPr lang="nl-NL" dirty="0"/>
              <a:t>miljoen IE. Dit moet je oplossen in 3 ml water.</a:t>
            </a:r>
          </a:p>
          <a:p>
            <a:pPr marL="457200" indent="-457200">
              <a:buAutoNum type="alphaLcParenR"/>
            </a:pPr>
            <a:r>
              <a:rPr lang="nl-NL" dirty="0" smtClean="0"/>
              <a:t>Hoeveel </a:t>
            </a:r>
            <a:r>
              <a:rPr lang="nl-NL" dirty="0"/>
              <a:t>ml moet je injecteren?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Antwoord: 1.5 ml                                                                                                   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02384"/>
              </p:ext>
            </p:extLst>
          </p:nvPr>
        </p:nvGraphicFramePr>
        <p:xfrm>
          <a:off x="3522471" y="3820679"/>
          <a:ext cx="4590219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30073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530073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1530073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2</a:t>
                      </a:r>
                      <a:r>
                        <a:rPr lang="nl-NL" baseline="0" dirty="0" smtClean="0"/>
                        <a:t>00 000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600</a:t>
                      </a:r>
                      <a:r>
                        <a:rPr lang="nl-NL" baseline="0" dirty="0" smtClean="0"/>
                        <a:t> 000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8" name="Gekromde pijl-omlaag 17"/>
          <p:cNvSpPr/>
          <p:nvPr/>
        </p:nvSpPr>
        <p:spPr>
          <a:xfrm>
            <a:off x="6231977" y="3536729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340839" y="313024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 2 </a:t>
            </a:r>
            <a:endParaRPr lang="nl-NL" sz="1600" dirty="0"/>
          </a:p>
        </p:txBody>
      </p:sp>
      <p:sp>
        <p:nvSpPr>
          <p:cNvPr id="27" name="Gekromde pijl-omhoog 26"/>
          <p:cNvSpPr/>
          <p:nvPr/>
        </p:nvSpPr>
        <p:spPr>
          <a:xfrm>
            <a:off x="6206097" y="4648942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382948" y="4908003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:2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00606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Zelfstandig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Bladzijde  </a:t>
            </a:r>
            <a:r>
              <a:rPr lang="nl-NL" dirty="0" smtClean="0"/>
              <a:t>101</a:t>
            </a:r>
            <a:endParaRPr lang="nl-NL" dirty="0"/>
          </a:p>
          <a:p>
            <a:pPr>
              <a:buNone/>
            </a:pPr>
            <a:r>
              <a:rPr lang="nl-NL" b="1" dirty="0"/>
              <a:t>5</a:t>
            </a:r>
            <a:r>
              <a:rPr lang="nl-NL" b="1" dirty="0" smtClean="0"/>
              <a:t> </a:t>
            </a:r>
            <a:r>
              <a:rPr lang="nl-NL" b="1" dirty="0"/>
              <a:t>Oefenen met medicatie </a:t>
            </a:r>
            <a:r>
              <a:rPr lang="nl-NL" b="1" dirty="0" smtClean="0"/>
              <a:t>I.E.</a:t>
            </a:r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i="1" dirty="0"/>
              <a:t>Alle sommen </a:t>
            </a:r>
            <a:r>
              <a:rPr lang="nl-NL" i="1" dirty="0" smtClean="0"/>
              <a:t>maken  </a:t>
            </a:r>
            <a:endParaRPr lang="nl-NL" i="1" dirty="0"/>
          </a:p>
          <a:p>
            <a:pPr>
              <a:buNone/>
            </a:pP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2687</TotalTime>
  <Words>223</Words>
  <Application>Microsoft Office PowerPoint</Application>
  <PresentationFormat>Breedbeeld</PresentationFormat>
  <Paragraphs>83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Verpleegkundig rekenen</vt:lpstr>
      <vt:lpstr>Medicatie I.E. </vt:lpstr>
      <vt:lpstr>Som 1: medicatie i.e.</vt:lpstr>
      <vt:lpstr>Som 2: medicatie i.e.</vt:lpstr>
      <vt:lpstr>Som 3: Medicatie i.E.</vt:lpstr>
      <vt:lpstr>Zelfstandig 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Scholing</dc:creator>
  <cp:lastModifiedBy>Marlies Scholing</cp:lastModifiedBy>
  <cp:revision>35</cp:revision>
  <cp:lastPrinted>2019-02-13T08:12:17Z</cp:lastPrinted>
  <dcterms:created xsi:type="dcterms:W3CDTF">2018-02-12T11:15:54Z</dcterms:created>
  <dcterms:modified xsi:type="dcterms:W3CDTF">2019-02-13T10:28:27Z</dcterms:modified>
</cp:coreProperties>
</file>