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9" r:id="rId7"/>
    <p:sldId id="260" r:id="rId8"/>
    <p:sldId id="261" r:id="rId9"/>
    <p:sldId id="262" r:id="rId10"/>
    <p:sldId id="263" r:id="rId11"/>
    <p:sldId id="264" r:id="rId12"/>
    <p:sldId id="258" r:id="rId13"/>
    <p:sldId id="265" r:id="rId14"/>
    <p:sldId id="266" r:id="rId15"/>
    <p:sldId id="267" r:id="rId16"/>
    <p:sldId id="268" r:id="rId17"/>
    <p:sldId id="269" r:id="rId18"/>
    <p:sldId id="270" r:id="rId19"/>
    <p:sldId id="271"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snapToGrid="0">
      <p:cViewPr varScale="1">
        <p:scale>
          <a:sx n="73" d="100"/>
          <a:sy n="73"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0E7D4863-0D06-493E-8471-E81EE006D80B}"/>
    <pc:docChg chg="modSld">
      <pc:chgData name="" userId="" providerId="" clId="Web-{0E7D4863-0D06-493E-8471-E81EE006D80B}" dt="2018-07-13T15:45:26.082" v="31" actId="20577"/>
      <pc:docMkLst>
        <pc:docMk/>
      </pc:docMkLst>
      <pc:sldChg chg="modSp">
        <pc:chgData name="" userId="" providerId="" clId="Web-{0E7D4863-0D06-493E-8471-E81EE006D80B}" dt="2018-07-13T15:44:24.531" v="14" actId="20577"/>
        <pc:sldMkLst>
          <pc:docMk/>
          <pc:sldMk cId="3105626832" sldId="257"/>
        </pc:sldMkLst>
        <pc:spChg chg="mod">
          <ac:chgData name="" userId="" providerId="" clId="Web-{0E7D4863-0D06-493E-8471-E81EE006D80B}" dt="2018-07-13T15:44:24.531" v="14" actId="20577"/>
          <ac:spMkLst>
            <pc:docMk/>
            <pc:sldMk cId="3105626832" sldId="257"/>
            <ac:spMk id="6" creationId="{00000000-0000-0000-0000-000000000000}"/>
          </ac:spMkLst>
        </pc:spChg>
      </pc:sldChg>
      <pc:sldChg chg="modSp">
        <pc:chgData name="" userId="" providerId="" clId="Web-{0E7D4863-0D06-493E-8471-E81EE006D80B}" dt="2018-07-13T15:45:26.066" v="30" actId="20577"/>
        <pc:sldMkLst>
          <pc:docMk/>
          <pc:sldMk cId="1412064392" sldId="266"/>
        </pc:sldMkLst>
        <pc:spChg chg="mod">
          <ac:chgData name="" userId="" providerId="" clId="Web-{0E7D4863-0D06-493E-8471-E81EE006D80B}" dt="2018-07-13T15:45:26.066" v="30" actId="20577"/>
          <ac:spMkLst>
            <pc:docMk/>
            <pc:sldMk cId="1412064392" sldId="266"/>
            <ac:spMk id="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nl-NL" sz="1800" dirty="0">
                <a:solidFill>
                  <a:srgbClr val="92D050"/>
                </a:solidFill>
              </a:rPr>
              <a:t> </a:t>
            </a:r>
            <a:r>
              <a:rPr lang="nl-NL" sz="4000" b="1" dirty="0">
                <a:solidFill>
                  <a:srgbClr val="92D050"/>
                </a:solidFill>
              </a:rPr>
              <a:t>Medicatie veiligheid</a:t>
            </a:r>
            <a:endParaRPr lang="nl-NL" sz="4000" b="1" dirty="0"/>
          </a:p>
        </p:txBody>
      </p:sp>
      <p:sp>
        <p:nvSpPr>
          <p:cNvPr id="6" name="Tijdelijke aanduiding voor tekst 5"/>
          <p:cNvSpPr>
            <a:spLocks noGrp="1"/>
          </p:cNvSpPr>
          <p:nvPr>
            <p:ph type="body" sz="half" idx="2"/>
          </p:nvPr>
        </p:nvSpPr>
        <p:spPr>
          <a:xfrm>
            <a:off x="677334" y="5367338"/>
            <a:ext cx="8596667" cy="1098776"/>
          </a:xfrm>
        </p:spPr>
        <p:txBody>
          <a:bodyPr vert="horz" lIns="91440" tIns="45720" rIns="91440" bIns="45720" rtlCol="0" anchor="t">
            <a:noAutofit/>
          </a:bodyPr>
          <a:lstStyle/>
          <a:p>
            <a:r>
              <a:rPr lang="nl-NL" sz="4800" dirty="0">
                <a:solidFill>
                  <a:srgbClr val="92D050"/>
                </a:solidFill>
              </a:rPr>
              <a:t>    </a:t>
            </a:r>
          </a:p>
        </p:txBody>
      </p:sp>
      <p:pic>
        <p:nvPicPr>
          <p:cNvPr id="1026" name="Picture 2" descr="Afbeeldingsresultaat voor medicijnen"/>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0433" b="10433"/>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946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79269"/>
            <a:ext cx="3854528" cy="1084217"/>
          </a:xfrm>
        </p:spPr>
        <p:txBody>
          <a:bodyPr>
            <a:noAutofit/>
          </a:bodyPr>
          <a:lstStyle/>
          <a:p>
            <a:r>
              <a:rPr lang="nl-NL" sz="3200" b="1" u="sng" dirty="0">
                <a:solidFill>
                  <a:srgbClr val="92D050"/>
                </a:solidFill>
              </a:rPr>
              <a:t>Verantwoordelijk</a:t>
            </a:r>
            <a:endParaRPr lang="nl-NL" sz="3200" u="sng" dirty="0"/>
          </a:p>
        </p:txBody>
      </p:sp>
      <p:pic>
        <p:nvPicPr>
          <p:cNvPr id="6" name="Tijdelijke aanduiding voor inhoud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42708" y="1162594"/>
            <a:ext cx="3317965" cy="4198924"/>
          </a:xfrm>
        </p:spPr>
      </p:pic>
      <p:sp>
        <p:nvSpPr>
          <p:cNvPr id="5" name="Tijdelijke aanduiding voor tekst 4"/>
          <p:cNvSpPr>
            <a:spLocks noGrp="1"/>
          </p:cNvSpPr>
          <p:nvPr>
            <p:ph type="body" sz="half" idx="2"/>
          </p:nvPr>
        </p:nvSpPr>
        <p:spPr/>
        <p:txBody>
          <a:bodyPr>
            <a:normAutofit/>
          </a:bodyPr>
          <a:lstStyle/>
          <a:p>
            <a:pPr marL="457200" indent="-457200">
              <a:buFont typeface="Wingdings" panose="05000000000000000000" pitchFamily="2" charset="2"/>
              <a:buChar char="Ø"/>
            </a:pPr>
            <a:r>
              <a:rPr lang="nl-NL" sz="3200" dirty="0"/>
              <a:t>Wie?</a:t>
            </a:r>
          </a:p>
          <a:p>
            <a:pPr marL="457200" indent="-457200">
              <a:buFont typeface="Wingdings" panose="05000000000000000000" pitchFamily="2" charset="2"/>
              <a:buChar char="Ø"/>
            </a:pPr>
            <a:r>
              <a:rPr lang="nl-NL" sz="3200" dirty="0"/>
              <a:t>Wanneer?</a:t>
            </a:r>
          </a:p>
          <a:p>
            <a:pPr marL="457200" indent="-457200">
              <a:buFont typeface="Wingdings" panose="05000000000000000000" pitchFamily="2" charset="2"/>
              <a:buChar char="Ø"/>
            </a:pPr>
            <a:r>
              <a:rPr lang="nl-NL" sz="3200" dirty="0"/>
              <a:t>Waarvoor?</a:t>
            </a:r>
          </a:p>
        </p:txBody>
      </p:sp>
    </p:spTree>
    <p:extLst>
      <p:ext uri="{BB962C8B-B14F-4D97-AF65-F5344CB8AC3E}">
        <p14:creationId xmlns:p14="http://schemas.microsoft.com/office/powerpoint/2010/main" val="912358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77334" y="609600"/>
            <a:ext cx="8596668" cy="657497"/>
          </a:xfrm>
        </p:spPr>
        <p:txBody>
          <a:bodyPr/>
          <a:lstStyle/>
          <a:p>
            <a:r>
              <a:rPr lang="nl-NL" u="sng" dirty="0"/>
              <a:t>Stap 1: Voorschrijven en algemeen</a:t>
            </a:r>
          </a:p>
        </p:txBody>
      </p:sp>
      <p:sp>
        <p:nvSpPr>
          <p:cNvPr id="6" name="Tijdelijke aanduiding voor inhoud 5"/>
          <p:cNvSpPr>
            <a:spLocks noGrp="1"/>
          </p:cNvSpPr>
          <p:nvPr>
            <p:ph idx="1"/>
          </p:nvPr>
        </p:nvSpPr>
        <p:spPr>
          <a:xfrm>
            <a:off x="677334" y="1267097"/>
            <a:ext cx="8596668" cy="4774265"/>
          </a:xfrm>
        </p:spPr>
        <p:txBody>
          <a:bodyPr vert="horz" lIns="91440" tIns="45720" rIns="91440" bIns="45720" rtlCol="0" anchor="t">
            <a:normAutofit lnSpcReduction="10000"/>
          </a:bodyPr>
          <a:lstStyle/>
          <a:p>
            <a:r>
              <a:rPr lang="nl-NL" sz="2000" dirty="0"/>
              <a:t>Kijk of de zorgvrager zelf zijn medicatie goed kan organiseren,</a:t>
            </a:r>
          </a:p>
          <a:p>
            <a:endParaRPr lang="nl-NL" sz="2000" dirty="0"/>
          </a:p>
          <a:p>
            <a:r>
              <a:rPr lang="nl-NL" sz="2000" dirty="0"/>
              <a:t>zo niet, arts informeren voor overname van het medicatiebeheer.</a:t>
            </a:r>
          </a:p>
          <a:p>
            <a:endParaRPr lang="nl-NL" sz="2000" dirty="0"/>
          </a:p>
          <a:p>
            <a:r>
              <a:rPr lang="nl-NL" sz="2000" dirty="0"/>
              <a:t>Meld altijd de zelfzorg medicatie, zoals paracetamol, </a:t>
            </a:r>
            <a:r>
              <a:rPr lang="nl-NL" sz="2000" dirty="0" err="1"/>
              <a:t>maagbeschermer.s</a:t>
            </a:r>
          </a:p>
          <a:p>
            <a:endParaRPr lang="nl-NL" sz="2000" dirty="0"/>
          </a:p>
          <a:p>
            <a:r>
              <a:rPr lang="nl-NL" sz="2000" dirty="0"/>
              <a:t>Afspraken m.b.t. tot inname moet je verwerken in het zorgplan.</a:t>
            </a:r>
          </a:p>
          <a:p>
            <a:pPr marL="0" indent="0">
              <a:buNone/>
            </a:pPr>
            <a:r>
              <a:rPr lang="nl-NL" sz="2000" dirty="0"/>
              <a:t>    Je  houdt je daar ook aan. Denk aan je verantwoordelijkheden!</a:t>
            </a:r>
          </a:p>
          <a:p>
            <a:endParaRPr lang="nl-NL" sz="2000" dirty="0"/>
          </a:p>
          <a:p>
            <a:r>
              <a:rPr lang="nl-NL" sz="2000" dirty="0"/>
              <a:t>Bij overdracht naar bijvoorbeeld een andere instelling </a:t>
            </a:r>
            <a:r>
              <a:rPr lang="nl-NL" sz="2000" dirty="0" err="1"/>
              <a:t>mbt</a:t>
            </a:r>
            <a:r>
              <a:rPr lang="nl-NL" sz="2000" dirty="0"/>
              <a:t> tot medicatie, hanteer de instellingsafspraken!</a:t>
            </a:r>
          </a:p>
        </p:txBody>
      </p:sp>
    </p:spTree>
    <p:extLst>
      <p:ext uri="{BB962C8B-B14F-4D97-AF65-F5344CB8AC3E}">
        <p14:creationId xmlns:p14="http://schemas.microsoft.com/office/powerpoint/2010/main" val="1412064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u="sng" dirty="0"/>
              <a:t>Stap 2: Ter hand stellen( afleveren</a:t>
            </a:r>
            <a:r>
              <a:rPr lang="nl-NL" dirty="0"/>
              <a:t>)</a:t>
            </a:r>
          </a:p>
        </p:txBody>
      </p:sp>
      <p:sp>
        <p:nvSpPr>
          <p:cNvPr id="3" name="Tijdelijke aanduiding voor inhoud 2"/>
          <p:cNvSpPr>
            <a:spLocks noGrp="1"/>
          </p:cNvSpPr>
          <p:nvPr>
            <p:ph idx="1"/>
          </p:nvPr>
        </p:nvSpPr>
        <p:spPr/>
        <p:txBody>
          <a:bodyPr>
            <a:normAutofit/>
          </a:bodyPr>
          <a:lstStyle/>
          <a:p>
            <a:r>
              <a:rPr lang="nl-NL" sz="2800" dirty="0"/>
              <a:t>Je bent als zorgverlener niet verantwoordelijk voor transport van medicatie van de apotheek naar jouw werkplek.</a:t>
            </a:r>
          </a:p>
          <a:p>
            <a:endParaRPr lang="nl-NL" sz="2800" dirty="0"/>
          </a:p>
          <a:p>
            <a:r>
              <a:rPr lang="nl-NL" sz="2800" dirty="0"/>
              <a:t>Je speelt daar dus geen enkele rol in</a:t>
            </a:r>
          </a:p>
        </p:txBody>
      </p:sp>
    </p:spTree>
    <p:extLst>
      <p:ext uri="{BB962C8B-B14F-4D97-AF65-F5344CB8AC3E}">
        <p14:creationId xmlns:p14="http://schemas.microsoft.com/office/powerpoint/2010/main" val="1076279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940904"/>
          </a:xfrm>
        </p:spPr>
        <p:txBody>
          <a:bodyPr>
            <a:normAutofit fontScale="90000"/>
          </a:bodyPr>
          <a:lstStyle/>
          <a:p>
            <a:r>
              <a:rPr lang="nl-NL" u="sng" dirty="0"/>
              <a:t>Stap 3: Opslag/beheer</a:t>
            </a:r>
            <a:br>
              <a:rPr lang="nl-NL" u="sng" dirty="0"/>
            </a:br>
            <a:r>
              <a:rPr lang="nl-NL" u="sng" dirty="0"/>
              <a:t/>
            </a:r>
            <a:br>
              <a:rPr lang="nl-NL" u="sng" dirty="0"/>
            </a:br>
            <a:r>
              <a:rPr lang="nl-NL" u="sng" dirty="0"/>
              <a:t>Taken:</a:t>
            </a:r>
          </a:p>
        </p:txBody>
      </p:sp>
      <p:sp>
        <p:nvSpPr>
          <p:cNvPr id="3" name="Tijdelijke aanduiding voor inhoud 2"/>
          <p:cNvSpPr>
            <a:spLocks noGrp="1"/>
          </p:cNvSpPr>
          <p:nvPr>
            <p:ph idx="1"/>
          </p:nvPr>
        </p:nvSpPr>
        <p:spPr/>
        <p:txBody>
          <a:bodyPr/>
          <a:lstStyle/>
          <a:p>
            <a:endParaRPr lang="nl-NL" dirty="0"/>
          </a:p>
          <a:p>
            <a:r>
              <a:rPr lang="nl-NL" dirty="0"/>
              <a:t>Zorgen voor het goed bewaren van de medicatie, bijvoorbeeld in de koelkast, op kamer temperatuur.</a:t>
            </a:r>
          </a:p>
          <a:p>
            <a:endParaRPr lang="nl-NL" dirty="0"/>
          </a:p>
          <a:p>
            <a:r>
              <a:rPr lang="nl-NL" dirty="0"/>
              <a:t>Wanneer medicatie retour moet naar de apotheek, zet dit klaar en hanteer de afspraken die gelden in de instelling waar je werkt.</a:t>
            </a:r>
          </a:p>
          <a:p>
            <a:endParaRPr lang="nl-NL" dirty="0"/>
          </a:p>
          <a:p>
            <a:r>
              <a:rPr lang="nl-NL" dirty="0"/>
              <a:t>Bijsluiter van de medicatie altijd toevoegen aan het zorgplan.</a:t>
            </a:r>
          </a:p>
          <a:p>
            <a:endParaRPr lang="nl-NL" dirty="0"/>
          </a:p>
          <a:p>
            <a:r>
              <a:rPr lang="nl-NL" dirty="0"/>
              <a:t>Signaleren van de noodzaak van bestellen van medicatie.</a:t>
            </a:r>
          </a:p>
        </p:txBody>
      </p:sp>
    </p:spTree>
    <p:extLst>
      <p:ext uri="{BB962C8B-B14F-4D97-AF65-F5344CB8AC3E}">
        <p14:creationId xmlns:p14="http://schemas.microsoft.com/office/powerpoint/2010/main" val="1015377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u="sng" dirty="0"/>
              <a:t>Stap 4: Gereed maken</a:t>
            </a:r>
            <a:br>
              <a:rPr lang="nl-NL" u="sng" dirty="0"/>
            </a:br>
            <a:r>
              <a:rPr lang="nl-NL" u="sng" dirty="0"/>
              <a:t/>
            </a:r>
            <a:br>
              <a:rPr lang="nl-NL" u="sng" dirty="0"/>
            </a:br>
            <a:r>
              <a:rPr lang="nl-NL" u="sng" dirty="0"/>
              <a:t>Taken:</a:t>
            </a:r>
            <a:br>
              <a:rPr lang="nl-NL" u="sng" dirty="0"/>
            </a:br>
            <a:r>
              <a:rPr lang="nl-NL" u="sng" dirty="0"/>
              <a:t/>
            </a:r>
            <a:br>
              <a:rPr lang="nl-NL" u="sng" dirty="0"/>
            </a:br>
            <a:endParaRPr lang="nl-NL" u="sng" dirty="0"/>
          </a:p>
        </p:txBody>
      </p:sp>
      <p:sp>
        <p:nvSpPr>
          <p:cNvPr id="3" name="Tijdelijke aanduiding voor inhoud 2"/>
          <p:cNvSpPr>
            <a:spLocks noGrp="1"/>
          </p:cNvSpPr>
          <p:nvPr>
            <p:ph idx="1"/>
          </p:nvPr>
        </p:nvSpPr>
        <p:spPr>
          <a:xfrm>
            <a:off x="677334" y="1528355"/>
            <a:ext cx="8596668" cy="4513008"/>
          </a:xfrm>
        </p:spPr>
        <p:txBody>
          <a:bodyPr>
            <a:normAutofit lnSpcReduction="10000"/>
          </a:bodyPr>
          <a:lstStyle/>
          <a:p>
            <a:endParaRPr lang="nl-NL" dirty="0"/>
          </a:p>
          <a:p>
            <a:endParaRPr lang="nl-NL" dirty="0"/>
          </a:p>
          <a:p>
            <a:r>
              <a:rPr lang="nl-NL" dirty="0"/>
              <a:t>de toedieningslijst  van de apotheek dient altijd gebruikt te worden, dus geen zelf ontworpen aftekenlijsten</a:t>
            </a:r>
          </a:p>
          <a:p>
            <a:endParaRPr lang="nl-NL" dirty="0"/>
          </a:p>
          <a:p>
            <a:r>
              <a:rPr lang="nl-NL" dirty="0"/>
              <a:t>medicatie klaarmaken volgens voorschrift van de apotheek, denk hierbij aan het oplossen van medicatie en het malen van de medicatie</a:t>
            </a:r>
          </a:p>
          <a:p>
            <a:endParaRPr lang="nl-NL" dirty="0"/>
          </a:p>
          <a:p>
            <a:r>
              <a:rPr lang="nl-NL" dirty="0"/>
              <a:t>wanneer je medicatie uitzet, werk je geconcentreerd en dien je niet gestoord te worden </a:t>
            </a:r>
          </a:p>
          <a:p>
            <a:endParaRPr lang="nl-NL" dirty="0"/>
          </a:p>
          <a:p>
            <a:r>
              <a:rPr lang="nl-NL" dirty="0"/>
              <a:t>medicatie is tot aan de client zichtbaar, dus je laat het medicijn in de blister/zakje</a:t>
            </a:r>
          </a:p>
        </p:txBody>
      </p:sp>
    </p:spTree>
    <p:extLst>
      <p:ext uri="{BB962C8B-B14F-4D97-AF65-F5344CB8AC3E}">
        <p14:creationId xmlns:p14="http://schemas.microsoft.com/office/powerpoint/2010/main" val="1964143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248194"/>
            <a:ext cx="8596668" cy="822960"/>
          </a:xfrm>
        </p:spPr>
        <p:txBody>
          <a:bodyPr/>
          <a:lstStyle/>
          <a:p>
            <a:r>
              <a:rPr lang="nl-NL" u="sng" dirty="0"/>
              <a:t>Stap 5: Toedienen/ registreren</a:t>
            </a:r>
          </a:p>
        </p:txBody>
      </p:sp>
      <p:sp>
        <p:nvSpPr>
          <p:cNvPr id="3" name="Tijdelijke aanduiding voor inhoud 2"/>
          <p:cNvSpPr>
            <a:spLocks noGrp="1"/>
          </p:cNvSpPr>
          <p:nvPr>
            <p:ph idx="1"/>
          </p:nvPr>
        </p:nvSpPr>
        <p:spPr>
          <a:xfrm>
            <a:off x="677334" y="1071154"/>
            <a:ext cx="8596668" cy="5583645"/>
          </a:xfrm>
        </p:spPr>
        <p:txBody>
          <a:bodyPr/>
          <a:lstStyle/>
          <a:p>
            <a:r>
              <a:rPr lang="nl-NL" dirty="0"/>
              <a:t>Geef alleen medicatie wanneer je daartoe bevoegd en bekwaam bent.</a:t>
            </a:r>
          </a:p>
          <a:p>
            <a:r>
              <a:rPr lang="nl-NL" dirty="0"/>
              <a:t>Werk zorgvuldig geconcentreerd.</a:t>
            </a:r>
          </a:p>
          <a:p>
            <a:r>
              <a:rPr lang="nl-NL" dirty="0"/>
              <a:t>Gebruik de toedieningslijst van de apotheek.</a:t>
            </a:r>
          </a:p>
          <a:p>
            <a:r>
              <a:rPr lang="nl-NL" dirty="0"/>
              <a:t>Juiste persoon, tijdstip, toedieningswijze, hoeveelheid. </a:t>
            </a:r>
          </a:p>
          <a:p>
            <a:r>
              <a:rPr lang="nl-NL" dirty="0"/>
              <a:t>Controleer het etiket/baxterzakje met de afteken lijst en teken het af op de lijst.</a:t>
            </a:r>
          </a:p>
          <a:p>
            <a:r>
              <a:rPr lang="nl-NL" dirty="0"/>
              <a:t>Verantwoord wanneer een medicijn niet is gegeven, dit doe je in een zorgplan.</a:t>
            </a:r>
          </a:p>
          <a:p>
            <a:r>
              <a:rPr lang="nl-NL" dirty="0"/>
              <a:t>Wees alert wanneer de zorgvrager medicijnen krijgt die niet in een baxter is verwerkt</a:t>
            </a:r>
          </a:p>
          <a:p>
            <a:r>
              <a:rPr lang="nl-NL" dirty="0"/>
              <a:t>Bij onjuiste inhoud van het baxterzakje, contact opnemen met de apotheek/ of de arts van de instelling. Hanteer de afspraken die geleden in de instelling.</a:t>
            </a:r>
          </a:p>
          <a:p>
            <a:r>
              <a:rPr lang="nl-NL" dirty="0"/>
              <a:t>Pas waar nodig dubbele controle toe bij tellen in de instelling, denk hierbij aan injectie, insuline en opiaten( bijv. Morfine)</a:t>
            </a:r>
          </a:p>
          <a:p>
            <a:r>
              <a:rPr lang="nl-NL" dirty="0"/>
              <a:t>Toedieningslijsten bewaren volgens voorschrift instelling( dossier/ inscannen)</a:t>
            </a:r>
          </a:p>
          <a:p>
            <a:endParaRPr lang="nl-NL" dirty="0"/>
          </a:p>
          <a:p>
            <a:endParaRPr lang="nl-NL" dirty="0"/>
          </a:p>
        </p:txBody>
      </p:sp>
    </p:spTree>
    <p:extLst>
      <p:ext uri="{BB962C8B-B14F-4D97-AF65-F5344CB8AC3E}">
        <p14:creationId xmlns:p14="http://schemas.microsoft.com/office/powerpoint/2010/main" val="3513781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u="sng" dirty="0"/>
              <a:t>Stap 6: Evaluatie</a:t>
            </a:r>
            <a:br>
              <a:rPr lang="nl-NL" u="sng" dirty="0"/>
            </a:br>
            <a:r>
              <a:rPr lang="nl-NL" u="sng" dirty="0"/>
              <a:t/>
            </a:r>
            <a:br>
              <a:rPr lang="nl-NL" u="sng" dirty="0"/>
            </a:br>
            <a:r>
              <a:rPr lang="nl-NL" u="sng" dirty="0"/>
              <a:t>Taken:</a:t>
            </a:r>
            <a:br>
              <a:rPr lang="nl-NL" u="sng" dirty="0"/>
            </a:br>
            <a:endParaRPr lang="nl-NL" u="sng" dirty="0"/>
          </a:p>
        </p:txBody>
      </p:sp>
      <p:sp>
        <p:nvSpPr>
          <p:cNvPr id="3" name="Tijdelijke aanduiding voor inhoud 2"/>
          <p:cNvSpPr>
            <a:spLocks noGrp="1"/>
          </p:cNvSpPr>
          <p:nvPr>
            <p:ph idx="1"/>
          </p:nvPr>
        </p:nvSpPr>
        <p:spPr>
          <a:xfrm>
            <a:off x="677334" y="1397001"/>
            <a:ext cx="8596668" cy="4644362"/>
          </a:xfrm>
        </p:spPr>
        <p:txBody>
          <a:bodyPr>
            <a:normAutofit/>
          </a:bodyPr>
          <a:lstStyle/>
          <a:p>
            <a:endParaRPr lang="nl-NL" dirty="0"/>
          </a:p>
          <a:p>
            <a:endParaRPr lang="nl-NL" dirty="0"/>
          </a:p>
          <a:p>
            <a:endParaRPr lang="nl-NL" dirty="0"/>
          </a:p>
          <a:p>
            <a:r>
              <a:rPr lang="nl-NL" dirty="0"/>
              <a:t>signaleren en registeren van de werking van de medicatie  bij de zorgvrager</a:t>
            </a:r>
          </a:p>
          <a:p>
            <a:endParaRPr lang="nl-NL" dirty="0"/>
          </a:p>
          <a:p>
            <a:r>
              <a:rPr lang="nl-NL" dirty="0"/>
              <a:t>adviseren van de zorgvrager om  bijwerkingen te melden aan de arts. Kan de zorgvrager dit niet, dan overleg je of jij dit gaat doen</a:t>
            </a:r>
          </a:p>
          <a:p>
            <a:endParaRPr lang="nl-NL" dirty="0"/>
          </a:p>
          <a:p>
            <a:r>
              <a:rPr lang="nl-NL" dirty="0"/>
              <a:t> incidenten melden rondom medicatie volgens afspraken van de instelling</a:t>
            </a:r>
          </a:p>
          <a:p>
            <a:endParaRPr lang="nl-NL" dirty="0"/>
          </a:p>
          <a:p>
            <a:r>
              <a:rPr lang="nl-NL" dirty="0"/>
              <a:t>deelnemen aan periodieke medicatie controle volgens afspraak van de instelling</a:t>
            </a:r>
          </a:p>
        </p:txBody>
      </p:sp>
    </p:spTree>
    <p:extLst>
      <p:ext uri="{BB962C8B-B14F-4D97-AF65-F5344CB8AC3E}">
        <p14:creationId xmlns:p14="http://schemas.microsoft.com/office/powerpoint/2010/main" val="3948072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62000"/>
          </a:xfrm>
        </p:spPr>
        <p:txBody>
          <a:bodyPr/>
          <a:lstStyle/>
          <a:p>
            <a:r>
              <a:rPr lang="nl-NL" u="sng" dirty="0"/>
              <a:t>Opdracht</a:t>
            </a:r>
          </a:p>
        </p:txBody>
      </p:sp>
      <p:sp>
        <p:nvSpPr>
          <p:cNvPr id="3" name="Tijdelijke aanduiding voor inhoud 2"/>
          <p:cNvSpPr>
            <a:spLocks noGrp="1"/>
          </p:cNvSpPr>
          <p:nvPr>
            <p:ph idx="1"/>
          </p:nvPr>
        </p:nvSpPr>
        <p:spPr>
          <a:xfrm>
            <a:off x="677334" y="1574801"/>
            <a:ext cx="8596668" cy="4466562"/>
          </a:xfrm>
        </p:spPr>
        <p:txBody>
          <a:bodyPr vert="horz" lIns="91440" tIns="45720" rIns="91440" bIns="45720" rtlCol="0" anchor="t">
            <a:normAutofit/>
          </a:bodyPr>
          <a:lstStyle/>
          <a:p>
            <a:endParaRPr lang="nl-NL" dirty="0"/>
          </a:p>
          <a:p>
            <a:endParaRPr lang="nl-NL" dirty="0"/>
          </a:p>
          <a:p>
            <a:r>
              <a:rPr lang="nl-NL" sz="2400" dirty="0"/>
              <a:t>Werk de casuïstiek uit  die in de Wiki staat bij week 6 en voeg dit toe aan je verslag</a:t>
            </a:r>
          </a:p>
          <a:p>
            <a:endParaRPr lang="nl-NL" dirty="0"/>
          </a:p>
          <a:p>
            <a:endParaRPr lang="nl-NL" dirty="0"/>
          </a:p>
        </p:txBody>
      </p:sp>
    </p:spTree>
    <p:extLst>
      <p:ext uri="{BB962C8B-B14F-4D97-AF65-F5344CB8AC3E}">
        <p14:creationId xmlns:p14="http://schemas.microsoft.com/office/powerpoint/2010/main" val="4017008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77334" y="609600"/>
            <a:ext cx="8596668" cy="748937"/>
          </a:xfrm>
        </p:spPr>
        <p:txBody>
          <a:bodyPr/>
          <a:lstStyle/>
          <a:p>
            <a:r>
              <a:rPr lang="nl-NL" dirty="0"/>
              <a:t>     </a:t>
            </a:r>
            <a:r>
              <a:rPr lang="nl-NL" u="sng" dirty="0"/>
              <a:t>Doelen</a:t>
            </a:r>
          </a:p>
        </p:txBody>
      </p:sp>
      <p:sp>
        <p:nvSpPr>
          <p:cNvPr id="6" name="Tijdelijke aanduiding voor inhoud 5"/>
          <p:cNvSpPr>
            <a:spLocks noGrp="1"/>
          </p:cNvSpPr>
          <p:nvPr>
            <p:ph idx="1"/>
          </p:nvPr>
        </p:nvSpPr>
        <p:spPr>
          <a:xfrm>
            <a:off x="677334" y="1358537"/>
            <a:ext cx="8596668" cy="4682825"/>
          </a:xfrm>
        </p:spPr>
        <p:txBody>
          <a:bodyPr vert="horz" lIns="91440" tIns="45720" rIns="91440" bIns="45720" rtlCol="0" anchor="t">
            <a:normAutofit lnSpcReduction="10000"/>
          </a:bodyPr>
          <a:lstStyle/>
          <a:p>
            <a:r>
              <a:rPr lang="nl-NL" sz="2000" dirty="0"/>
              <a:t>De student kan medicatie verstrekken volgens protocol</a:t>
            </a:r>
          </a:p>
          <a:p>
            <a:pPr marL="0" indent="0">
              <a:buNone/>
            </a:pPr>
            <a:endParaRPr lang="nl-NL" sz="2000" dirty="0"/>
          </a:p>
          <a:p>
            <a:r>
              <a:rPr lang="nl-NL" sz="2000" dirty="0"/>
              <a:t>De student is op de hoogte van zijn eigen verantwoordelijkheden rondom het verstrekken van medicatie.</a:t>
            </a:r>
          </a:p>
          <a:p>
            <a:pPr marL="0" indent="0">
              <a:buNone/>
            </a:pPr>
            <a:endParaRPr lang="nl-NL" sz="2000" dirty="0"/>
          </a:p>
          <a:p>
            <a:r>
              <a:rPr lang="nl-NL" sz="2000" dirty="0"/>
              <a:t>De student is op de hoogte van veilige principes in de medicatie keten.</a:t>
            </a:r>
          </a:p>
          <a:p>
            <a:pPr marL="0" indent="0">
              <a:buNone/>
            </a:pPr>
            <a:endParaRPr lang="nl-NL" sz="2000" dirty="0"/>
          </a:p>
          <a:p>
            <a:r>
              <a:rPr lang="nl-NL" sz="2000" dirty="0"/>
              <a:t>De student is op de hoogte van het distributie systeem rondom medicatie in zijn/haar eigen instelling.</a:t>
            </a:r>
          </a:p>
          <a:p>
            <a:endParaRPr lang="nl-NL" sz="2000" dirty="0"/>
          </a:p>
          <a:p>
            <a:r>
              <a:rPr lang="nl-NL" sz="2000" dirty="0"/>
              <a:t>De student kan verschillende vormen benoemen van medicatie toediening.</a:t>
            </a:r>
          </a:p>
          <a:p>
            <a:pPr marL="0" indent="0">
              <a:buNone/>
            </a:pPr>
            <a:endParaRPr lang="nl-NL" dirty="0"/>
          </a:p>
        </p:txBody>
      </p:sp>
    </p:spTree>
    <p:extLst>
      <p:ext uri="{BB962C8B-B14F-4D97-AF65-F5344CB8AC3E}">
        <p14:creationId xmlns:p14="http://schemas.microsoft.com/office/powerpoint/2010/main" val="3105626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70560"/>
          </a:xfrm>
        </p:spPr>
        <p:txBody>
          <a:bodyPr/>
          <a:lstStyle/>
          <a:p>
            <a:r>
              <a:rPr lang="nl-NL" u="sng" dirty="0"/>
              <a:t>Wat controleer je</a:t>
            </a:r>
          </a:p>
        </p:txBody>
      </p:sp>
      <p:sp>
        <p:nvSpPr>
          <p:cNvPr id="3" name="Tijdelijke aanduiding voor inhoud 2"/>
          <p:cNvSpPr>
            <a:spLocks noGrp="1"/>
          </p:cNvSpPr>
          <p:nvPr>
            <p:ph idx="1"/>
          </p:nvPr>
        </p:nvSpPr>
        <p:spPr>
          <a:xfrm>
            <a:off x="677334" y="1280161"/>
            <a:ext cx="8596668" cy="4761202"/>
          </a:xfrm>
        </p:spPr>
        <p:txBody>
          <a:bodyPr vert="horz" lIns="91440" tIns="45720" rIns="91440" bIns="45720" rtlCol="0" anchor="t">
            <a:normAutofit/>
          </a:bodyPr>
          <a:lstStyle/>
          <a:p>
            <a:r>
              <a:rPr lang="nl-NL" sz="2400" dirty="0"/>
              <a:t>De naam van de zorgvrager</a:t>
            </a:r>
          </a:p>
          <a:p>
            <a:endParaRPr lang="nl-NL" sz="2400" dirty="0"/>
          </a:p>
          <a:p>
            <a:r>
              <a:rPr lang="nl-NL" sz="2400" dirty="0"/>
              <a:t>De naam van het medicijn</a:t>
            </a:r>
          </a:p>
          <a:p>
            <a:endParaRPr lang="nl-NL" sz="2400" dirty="0"/>
          </a:p>
          <a:p>
            <a:r>
              <a:rPr lang="nl-NL" sz="2400" dirty="0"/>
              <a:t>Het tijdstip waarop het medicijn wordt toegediend</a:t>
            </a:r>
          </a:p>
          <a:p>
            <a:endParaRPr lang="nl-NL" sz="2400" dirty="0"/>
          </a:p>
          <a:p>
            <a:r>
              <a:rPr lang="nl-NL" sz="2400" dirty="0"/>
              <a:t>De exacte dosering</a:t>
            </a:r>
          </a:p>
          <a:p>
            <a:endParaRPr lang="nl-NL" sz="2400" dirty="0"/>
          </a:p>
          <a:p>
            <a:r>
              <a:rPr lang="nl-NL" sz="2400" dirty="0"/>
              <a:t>De toedieningswijze</a:t>
            </a:r>
          </a:p>
        </p:txBody>
      </p:sp>
    </p:spTree>
    <p:extLst>
      <p:ext uri="{BB962C8B-B14F-4D97-AF65-F5344CB8AC3E}">
        <p14:creationId xmlns:p14="http://schemas.microsoft.com/office/powerpoint/2010/main" val="3883767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31371"/>
          </a:xfrm>
        </p:spPr>
        <p:txBody>
          <a:bodyPr>
            <a:normAutofit fontScale="90000"/>
          </a:bodyPr>
          <a:lstStyle/>
          <a:p>
            <a:r>
              <a:rPr lang="nl-NL" dirty="0"/>
              <a:t>    </a:t>
            </a:r>
            <a:r>
              <a:rPr lang="nl-NL" u="sng" dirty="0"/>
              <a:t>Medicijndistributie</a:t>
            </a:r>
          </a:p>
        </p:txBody>
      </p:sp>
      <p:sp>
        <p:nvSpPr>
          <p:cNvPr id="3" name="Tijdelijke aanduiding voor inhoud 2"/>
          <p:cNvSpPr>
            <a:spLocks noGrp="1"/>
          </p:cNvSpPr>
          <p:nvPr>
            <p:ph idx="1"/>
          </p:nvPr>
        </p:nvSpPr>
        <p:spPr>
          <a:xfrm>
            <a:off x="677334" y="1554480"/>
            <a:ext cx="8596668" cy="4486882"/>
          </a:xfrm>
        </p:spPr>
        <p:txBody>
          <a:bodyPr vert="horz" lIns="91440" tIns="45720" rIns="91440" bIns="45720" rtlCol="0" anchor="t">
            <a:normAutofit/>
          </a:bodyPr>
          <a:lstStyle/>
          <a:p>
            <a:r>
              <a:rPr lang="nl-NL" sz="3200" dirty="0"/>
              <a:t>Als helpende moet je goed op de hoogte zijn van het distributie systeem in jouw instelling.</a:t>
            </a:r>
          </a:p>
          <a:p>
            <a:endParaRPr lang="nl-NL" sz="3200" dirty="0"/>
          </a:p>
          <a:p>
            <a:endParaRPr lang="nl-NL" sz="3200" dirty="0"/>
          </a:p>
          <a:p>
            <a:r>
              <a:rPr lang="nl-NL" sz="3200" dirty="0"/>
              <a:t>Pas dan kan jij de verantwoordelijkheid dragen voor medicatie verstrekking</a:t>
            </a:r>
          </a:p>
          <a:p>
            <a:endParaRPr lang="nl-NL" sz="3200" dirty="0"/>
          </a:p>
          <a:p>
            <a:endParaRPr lang="nl-NL" sz="3200" dirty="0"/>
          </a:p>
          <a:p>
            <a:endParaRPr lang="nl-NL" dirty="0"/>
          </a:p>
        </p:txBody>
      </p:sp>
    </p:spTree>
    <p:extLst>
      <p:ext uri="{BB962C8B-B14F-4D97-AF65-F5344CB8AC3E}">
        <p14:creationId xmlns:p14="http://schemas.microsoft.com/office/powerpoint/2010/main" val="1182991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09749"/>
          </a:xfrm>
        </p:spPr>
        <p:txBody>
          <a:bodyPr/>
          <a:lstStyle/>
          <a:p>
            <a:r>
              <a:rPr lang="nl-NL" u="sng" dirty="0"/>
              <a:t>Medicatie verstrekking</a:t>
            </a:r>
          </a:p>
        </p:txBody>
      </p:sp>
      <p:sp>
        <p:nvSpPr>
          <p:cNvPr id="3" name="Tijdelijke aanduiding voor inhoud 2"/>
          <p:cNvSpPr>
            <a:spLocks noGrp="1"/>
          </p:cNvSpPr>
          <p:nvPr>
            <p:ph idx="1"/>
          </p:nvPr>
        </p:nvSpPr>
        <p:spPr/>
        <p:txBody>
          <a:bodyPr/>
          <a:lstStyle/>
          <a:p>
            <a:pPr marL="0" indent="0">
              <a:buNone/>
            </a:pPr>
            <a:r>
              <a:rPr lang="nl-NL" sz="2800" b="1" dirty="0">
                <a:solidFill>
                  <a:srgbClr val="92D050"/>
                </a:solidFill>
              </a:rPr>
              <a:t>Hoe?</a:t>
            </a:r>
          </a:p>
          <a:p>
            <a:endParaRPr lang="nl-NL" dirty="0"/>
          </a:p>
          <a:p>
            <a:r>
              <a:rPr lang="nl-NL" sz="2400" dirty="0"/>
              <a:t>Via een Baxter systeem</a:t>
            </a:r>
          </a:p>
          <a:p>
            <a:endParaRPr lang="nl-NL" sz="2400" dirty="0"/>
          </a:p>
          <a:p>
            <a:r>
              <a:rPr lang="nl-NL" sz="2400" dirty="0"/>
              <a:t>Verstrekking van buiten de Baxter medicatie</a:t>
            </a:r>
          </a:p>
        </p:txBody>
      </p:sp>
    </p:spTree>
    <p:extLst>
      <p:ext uri="{BB962C8B-B14F-4D97-AF65-F5344CB8AC3E}">
        <p14:creationId xmlns:p14="http://schemas.microsoft.com/office/powerpoint/2010/main" val="3009933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953589"/>
            <a:ext cx="3854528" cy="666205"/>
          </a:xfrm>
        </p:spPr>
        <p:txBody>
          <a:bodyPr>
            <a:normAutofit/>
          </a:bodyPr>
          <a:lstStyle/>
          <a:p>
            <a:r>
              <a:rPr lang="nl-NL" sz="2800" u="sng" dirty="0"/>
              <a:t>Opdracht</a:t>
            </a:r>
          </a:p>
        </p:txBody>
      </p:sp>
      <p:pic>
        <p:nvPicPr>
          <p:cNvPr id="6" name="Tijdelijke aanduiding voor inhoud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12080" y="1097281"/>
            <a:ext cx="3370217" cy="4611188"/>
          </a:xfrm>
        </p:spPr>
      </p:pic>
      <p:sp>
        <p:nvSpPr>
          <p:cNvPr id="7" name="Tijdelijke aanduiding voor tekst 6"/>
          <p:cNvSpPr>
            <a:spLocks noGrp="1"/>
          </p:cNvSpPr>
          <p:nvPr>
            <p:ph type="body" sz="half" idx="2"/>
          </p:nvPr>
        </p:nvSpPr>
        <p:spPr>
          <a:xfrm>
            <a:off x="677334" y="1619795"/>
            <a:ext cx="3854528" cy="3741724"/>
          </a:xfrm>
        </p:spPr>
        <p:txBody>
          <a:bodyPr>
            <a:noAutofit/>
          </a:bodyPr>
          <a:lstStyle/>
          <a:p>
            <a:r>
              <a:rPr lang="nl-NL" sz="1600" dirty="0">
                <a:solidFill>
                  <a:schemeClr val="tx1"/>
                </a:solidFill>
              </a:rPr>
              <a:t>1)</a:t>
            </a:r>
          </a:p>
          <a:p>
            <a:r>
              <a:rPr lang="nl-NL" sz="1600" b="1" dirty="0">
                <a:solidFill>
                  <a:schemeClr val="tx1"/>
                </a:solidFill>
              </a:rPr>
              <a:t>Wanneer maakt een zorgvrager gebruik van een Baxter? </a:t>
            </a:r>
          </a:p>
          <a:p>
            <a:r>
              <a:rPr lang="nl-NL" sz="1600" dirty="0"/>
              <a:t>Denk hierbij aan wonen in een instelling en in de thuissituatie.</a:t>
            </a:r>
          </a:p>
          <a:p>
            <a:r>
              <a:rPr lang="nl-NL" sz="1600" dirty="0">
                <a:solidFill>
                  <a:schemeClr val="tx1"/>
                </a:solidFill>
              </a:rPr>
              <a:t>2)</a:t>
            </a:r>
          </a:p>
          <a:p>
            <a:r>
              <a:rPr lang="nl-NL" sz="1600" b="1" dirty="0">
                <a:solidFill>
                  <a:schemeClr val="tx1"/>
                </a:solidFill>
              </a:rPr>
              <a:t>Soms krijgt de zorgvrager naast de Baxter ook nog losse medicatie.</a:t>
            </a:r>
            <a:endParaRPr lang="nl-NL" sz="1600" b="1" dirty="0">
              <a:solidFill>
                <a:srgbClr val="92D050"/>
              </a:solidFill>
            </a:endParaRPr>
          </a:p>
          <a:p>
            <a:r>
              <a:rPr lang="nl-NL" sz="1600" b="1" dirty="0">
                <a:solidFill>
                  <a:schemeClr val="tx1"/>
                </a:solidFill>
              </a:rPr>
              <a:t>Leg uit wanneer dat zou kunnen zijn.</a:t>
            </a:r>
          </a:p>
          <a:p>
            <a:endParaRPr lang="nl-NL" sz="1600" b="1" dirty="0">
              <a:solidFill>
                <a:schemeClr val="tx1"/>
              </a:solidFill>
            </a:endParaRPr>
          </a:p>
          <a:p>
            <a:r>
              <a:rPr lang="nl-NL" sz="1600" b="1" dirty="0">
                <a:solidFill>
                  <a:schemeClr val="tx1"/>
                </a:solidFill>
              </a:rPr>
              <a:t>Verwerk de antwoorden van vraag 1 en 2 in het verslag</a:t>
            </a:r>
            <a:endParaRPr lang="nl-NL" sz="1600" b="1" dirty="0"/>
          </a:p>
        </p:txBody>
      </p:sp>
    </p:spTree>
    <p:extLst>
      <p:ext uri="{BB962C8B-B14F-4D97-AF65-F5344CB8AC3E}">
        <p14:creationId xmlns:p14="http://schemas.microsoft.com/office/powerpoint/2010/main" val="1087734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457200"/>
            <a:ext cx="3854528" cy="574766"/>
          </a:xfrm>
        </p:spPr>
        <p:txBody>
          <a:bodyPr>
            <a:normAutofit/>
          </a:bodyPr>
          <a:lstStyle/>
          <a:p>
            <a:r>
              <a:rPr lang="nl-NL" sz="2800" u="sng" dirty="0"/>
              <a:t>weekdoos</a:t>
            </a:r>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5607" y="1227909"/>
            <a:ext cx="3390016" cy="4389119"/>
          </a:xfrm>
        </p:spPr>
      </p:pic>
      <p:sp>
        <p:nvSpPr>
          <p:cNvPr id="4" name="Tijdelijke aanduiding voor tekst 3"/>
          <p:cNvSpPr>
            <a:spLocks noGrp="1"/>
          </p:cNvSpPr>
          <p:nvPr>
            <p:ph type="body" sz="half" idx="2"/>
          </p:nvPr>
        </p:nvSpPr>
        <p:spPr>
          <a:xfrm>
            <a:off x="677334" y="1227909"/>
            <a:ext cx="3854528" cy="4133609"/>
          </a:xfrm>
        </p:spPr>
        <p:txBody>
          <a:bodyPr>
            <a:normAutofit/>
          </a:bodyPr>
          <a:lstStyle/>
          <a:p>
            <a:pPr marL="285750" indent="-285750">
              <a:buFont typeface="Wingdings" panose="05000000000000000000" pitchFamily="2" charset="2"/>
              <a:buChar char="Ø"/>
            </a:pPr>
            <a:r>
              <a:rPr lang="nl-NL" sz="1600" dirty="0"/>
              <a:t>Deze werd tot een aantal jaren geleden veel gebruik.t</a:t>
            </a:r>
          </a:p>
          <a:p>
            <a:pPr marL="285750" indent="-285750">
              <a:buFont typeface="Wingdings" panose="05000000000000000000" pitchFamily="2" charset="2"/>
              <a:buChar char="Ø"/>
            </a:pPr>
            <a:r>
              <a:rPr lang="nl-NL" sz="1600" dirty="0"/>
              <a:t>Medicatie werd uitgezet voor een hele week.</a:t>
            </a:r>
          </a:p>
          <a:p>
            <a:pPr marL="285750" indent="-285750">
              <a:buFont typeface="Wingdings" panose="05000000000000000000" pitchFamily="2" charset="2"/>
              <a:buChar char="Ø"/>
            </a:pPr>
            <a:r>
              <a:rPr lang="nl-NL" sz="1600" dirty="0"/>
              <a:t>Erg fout gevoelig( tabletje teveel/te weinig, verkeerde dosis…)</a:t>
            </a:r>
          </a:p>
          <a:p>
            <a:pPr marL="285750" indent="-285750">
              <a:buFont typeface="Wingdings" panose="05000000000000000000" pitchFamily="2" charset="2"/>
              <a:buChar char="Ø"/>
            </a:pPr>
            <a:r>
              <a:rPr lang="nl-NL" sz="1600" dirty="0"/>
              <a:t>Mag nu niet meer gebruikt worden  </a:t>
            </a:r>
            <a:r>
              <a:rPr lang="nl-NL" sz="1600" dirty="0" err="1"/>
              <a:t>ivm</a:t>
            </a:r>
            <a:r>
              <a:rPr lang="nl-NL" sz="1600" dirty="0"/>
              <a:t> de veilige principes rondom het verstrekken van medicatie.</a:t>
            </a:r>
            <a:endParaRPr lang="nl-NL" dirty="0"/>
          </a:p>
          <a:p>
            <a:pPr marL="285750" indent="-285750">
              <a:buFont typeface="Wingdings" panose="05000000000000000000" pitchFamily="2" charset="2"/>
              <a:buChar char="Ø"/>
            </a:pPr>
            <a:endParaRPr lang="nl-NL" dirty="0"/>
          </a:p>
          <a:p>
            <a:pPr marL="285750" indent="-285750">
              <a:buFont typeface="Wingdings" panose="05000000000000000000" pitchFamily="2" charset="2"/>
              <a:buChar char="Ø"/>
            </a:pPr>
            <a:r>
              <a:rPr lang="nl-NL" sz="1800" dirty="0"/>
              <a:t>Noem eens een situatie wanneer deze week cassette nog wel ingezet zou kunnen worden?</a:t>
            </a:r>
          </a:p>
        </p:txBody>
      </p:sp>
    </p:spTree>
    <p:extLst>
      <p:ext uri="{BB962C8B-B14F-4D97-AF65-F5344CB8AC3E}">
        <p14:creationId xmlns:p14="http://schemas.microsoft.com/office/powerpoint/2010/main" val="237040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u="sng" dirty="0"/>
              <a:t>Meest voorkomende fouten bij medicijn verstrekking</a:t>
            </a:r>
            <a:r>
              <a:rPr lang="nl-NL" dirty="0"/>
              <a:t>	</a:t>
            </a:r>
          </a:p>
        </p:txBody>
      </p:sp>
      <p:sp>
        <p:nvSpPr>
          <p:cNvPr id="8" name="Tijdelijke aanduiding voor inhoud 7"/>
          <p:cNvSpPr>
            <a:spLocks noGrp="1"/>
          </p:cNvSpPr>
          <p:nvPr>
            <p:ph idx="1"/>
          </p:nvPr>
        </p:nvSpPr>
        <p:spPr/>
        <p:txBody>
          <a:bodyPr vert="horz" lIns="91440" tIns="45720" rIns="91440" bIns="45720" rtlCol="0" anchor="t">
            <a:normAutofit/>
          </a:bodyPr>
          <a:lstStyle/>
          <a:p>
            <a:r>
              <a:rPr lang="nl-NL" dirty="0"/>
              <a:t>Een onjuiste dosering toedienen.</a:t>
            </a:r>
          </a:p>
          <a:p>
            <a:endParaRPr lang="nl-NL" dirty="0"/>
          </a:p>
          <a:p>
            <a:r>
              <a:rPr lang="nl-NL" dirty="0"/>
              <a:t>Vergeten de zorgvrager de medicatie te geven.</a:t>
            </a:r>
          </a:p>
          <a:p>
            <a:endParaRPr lang="nl-NL" dirty="0"/>
          </a:p>
          <a:p>
            <a:r>
              <a:rPr lang="nl-NL" dirty="0"/>
              <a:t>Verkeerde medicatie aan de zorgvrager geven.</a:t>
            </a:r>
          </a:p>
          <a:p>
            <a:endParaRPr lang="nl-NL" dirty="0"/>
          </a:p>
          <a:p>
            <a:pPr marL="0" indent="0">
              <a:buNone/>
            </a:pPr>
            <a:r>
              <a:rPr lang="nl-NL" dirty="0"/>
              <a:t>Let op! Wanneer er een fout wordt gemaakt ,maak er dan altijd een melding van!  Zie het niet als falen, maar zie het als een verbetering voor jezelf en voor de instelling waar je werkt.</a:t>
            </a:r>
          </a:p>
        </p:txBody>
      </p:sp>
    </p:spTree>
    <p:extLst>
      <p:ext uri="{BB962C8B-B14F-4D97-AF65-F5344CB8AC3E}">
        <p14:creationId xmlns:p14="http://schemas.microsoft.com/office/powerpoint/2010/main" val="302664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2939142"/>
            <a:ext cx="3854528" cy="1267097"/>
          </a:xfrm>
        </p:spPr>
        <p:txBody>
          <a:bodyPr>
            <a:normAutofit/>
          </a:bodyPr>
          <a:lstStyle/>
          <a:p>
            <a:r>
              <a:rPr lang="nl-NL" sz="3200" u="sng" dirty="0"/>
              <a:t>Veilige principes rondom medicatie</a:t>
            </a: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85509" y="940527"/>
            <a:ext cx="4794068" cy="4075610"/>
          </a:xfrm>
        </p:spPr>
      </p:pic>
      <p:sp>
        <p:nvSpPr>
          <p:cNvPr id="5" name="Tijdelijke aanduiding voor tekst 4"/>
          <p:cNvSpPr>
            <a:spLocks noGrp="1"/>
          </p:cNvSpPr>
          <p:nvPr>
            <p:ph type="body" sz="half" idx="2"/>
          </p:nvPr>
        </p:nvSpPr>
        <p:spPr>
          <a:xfrm>
            <a:off x="677334" y="3997233"/>
            <a:ext cx="3854528" cy="1364285"/>
          </a:xfrm>
        </p:spPr>
        <p:txBody>
          <a:bodyPr/>
          <a:lstStyle/>
          <a:p>
            <a:endParaRPr lang="nl-NL" dirty="0"/>
          </a:p>
          <a:p>
            <a:endParaRPr lang="nl-NL" dirty="0"/>
          </a:p>
        </p:txBody>
      </p:sp>
    </p:spTree>
    <p:extLst>
      <p:ext uri="{BB962C8B-B14F-4D97-AF65-F5344CB8AC3E}">
        <p14:creationId xmlns:p14="http://schemas.microsoft.com/office/powerpoint/2010/main" val="24035950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astSharedByUser xmlns="c5ec088f-14fe-4aaf-aea7-9313a4d643aa" xsi:nil="true"/>
    <SharedWithUsers xmlns="c5ec088f-14fe-4aaf-aea7-9313a4d643aa">
      <UserInfo>
        <DisplayName/>
        <AccountId xsi:nil="true"/>
        <AccountType/>
      </UserInfo>
    </SharedWithUsers>
    <LastSharedByTime xmlns="c5ec088f-14fe-4aaf-aea7-9313a4d643a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5787D772952241B80A0987E0DB8C97" ma:contentTypeVersion="6" ma:contentTypeDescription="Een nieuw document maken." ma:contentTypeScope="" ma:versionID="caf2b65c0eb9eb02d3208b495a991543">
  <xsd:schema xmlns:xsd="http://www.w3.org/2001/XMLSchema" xmlns:xs="http://www.w3.org/2001/XMLSchema" xmlns:p="http://schemas.microsoft.com/office/2006/metadata/properties" xmlns:ns2="c5ec088f-14fe-4aaf-aea7-9313a4d643aa" xmlns:ns3="cb8fc49e-25b0-4af0-a73b-89bb7ffb62a0" targetNamespace="http://schemas.microsoft.com/office/2006/metadata/properties" ma:root="true" ma:fieldsID="d8ae6d46a3774f4974ba2428b0ddf679" ns2:_="" ns3:_="">
    <xsd:import namespace="c5ec088f-14fe-4aaf-aea7-9313a4d643aa"/>
    <xsd:import namespace="cb8fc49e-25b0-4af0-a73b-89bb7ffb62a0"/>
    <xsd:element name="properties">
      <xsd:complexType>
        <xsd:sequence>
          <xsd:element name="documentManagement">
            <xsd:complexType>
              <xsd:all>
                <xsd:element ref="ns2:SharedWithUsers" minOccurs="0"/>
                <xsd:element ref="ns2:SharedWithDetails" minOccurs="0"/>
                <xsd:element ref="ns2:LastSharedByTime" minOccurs="0"/>
                <xsd:element ref="ns2:LastSharedByUser"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ec088f-14fe-4aaf-aea7-9313a4d643aa"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LastSharedByTime" ma:index="10" nillable="true" ma:displayName="Laatst gedeeld, per tijdstip" ma:description="" ma:internalName="LastSharedByTime" ma:readOnly="true">
      <xsd:simpleType>
        <xsd:restriction base="dms:DateTime"/>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8fc49e-25b0-4af0-a73b-89bb7ffb62a0"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A3CD21-AE06-45E0-963D-425797C54DE0}">
  <ds:schemaRefs>
    <ds:schemaRef ds:uri="http://schemas.microsoft.com/sharepoint/v3/contenttype/forms"/>
  </ds:schemaRefs>
</ds:datastoreItem>
</file>

<file path=customXml/itemProps2.xml><?xml version="1.0" encoding="utf-8"?>
<ds:datastoreItem xmlns:ds="http://schemas.openxmlformats.org/officeDocument/2006/customXml" ds:itemID="{A0143527-D2BC-4F5E-A399-43A9B4445328}">
  <ds:schemaRefs>
    <ds:schemaRef ds:uri="cb8fc49e-25b0-4af0-a73b-89bb7ffb62a0"/>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c5ec088f-14fe-4aaf-aea7-9313a4d643aa"/>
    <ds:schemaRef ds:uri="http://www.w3.org/XML/1998/namespace"/>
    <ds:schemaRef ds:uri="http://purl.org/dc/dcmitype/"/>
  </ds:schemaRefs>
</ds:datastoreItem>
</file>

<file path=customXml/itemProps3.xml><?xml version="1.0" encoding="utf-8"?>
<ds:datastoreItem xmlns:ds="http://schemas.openxmlformats.org/officeDocument/2006/customXml" ds:itemID="{5C8B25F9-576F-4B3B-84D8-4B3D8ECEAA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ec088f-14fe-4aaf-aea7-9313a4d643aa"/>
    <ds:schemaRef ds:uri="cb8fc49e-25b0-4af0-a73b-89bb7ffb62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1635</TotalTime>
  <Words>704</Words>
  <Application>Microsoft Office PowerPoint</Application>
  <PresentationFormat>Breedbeeld</PresentationFormat>
  <Paragraphs>123</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Trebuchet MS</vt:lpstr>
      <vt:lpstr>Wingdings</vt:lpstr>
      <vt:lpstr>Wingdings 3</vt:lpstr>
      <vt:lpstr>Facet</vt:lpstr>
      <vt:lpstr> Medicatie veiligheid</vt:lpstr>
      <vt:lpstr>     Doelen</vt:lpstr>
      <vt:lpstr>Wat controleer je</vt:lpstr>
      <vt:lpstr>    Medicijndistributie</vt:lpstr>
      <vt:lpstr>Medicatie verstrekking</vt:lpstr>
      <vt:lpstr>Opdracht</vt:lpstr>
      <vt:lpstr>weekdoos</vt:lpstr>
      <vt:lpstr>Meest voorkomende fouten bij medicijn verstrekking </vt:lpstr>
      <vt:lpstr>Veilige principes rondom medicatie</vt:lpstr>
      <vt:lpstr>Verantwoordelijk</vt:lpstr>
      <vt:lpstr>Stap 1: Voorschrijven en algemeen</vt:lpstr>
      <vt:lpstr>Stap 2: Ter hand stellen( afleveren)</vt:lpstr>
      <vt:lpstr>Stap 3: Opslag/beheer  Taken:</vt:lpstr>
      <vt:lpstr>Stap 4: Gereed maken  Taken:  </vt:lpstr>
      <vt:lpstr>Stap 5: Toedienen/ registreren</vt:lpstr>
      <vt:lpstr>Stap 6: Evaluatie  Taken: </vt:lpstr>
      <vt:lpstr>Opdracht</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Yvonne Menting</dc:creator>
  <cp:lastModifiedBy>Jente van der Mei</cp:lastModifiedBy>
  <cp:revision>49</cp:revision>
  <dcterms:created xsi:type="dcterms:W3CDTF">2018-05-16T07:44:08Z</dcterms:created>
  <dcterms:modified xsi:type="dcterms:W3CDTF">2019-01-23T19:46:27Z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0x0101006D5787D772952241B80A0987E0DB8C97</vt:lpwstr>
  </property>
  <property fmtid="{D5CDD505-2E9C-101B-9397-08002B2CF9AE}" pid="3" name="Order">
    <vt:r8>34300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ies>
</file>