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8HVAh_FGHk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Kkj7o32ct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Vakleer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90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Lichamelijke groei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www.youtube.com/watch?v=8HVAh_FGHks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8" y="3228708"/>
            <a:ext cx="3328416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br>
              <a:rPr lang="nl-NL" dirty="0" smtClean="0"/>
            </a:br>
            <a:r>
              <a:rPr lang="nl-NL" dirty="0" smtClean="0"/>
              <a:t>Fase 14 t/m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verliep/ verloopt je puberteit? </a:t>
            </a:r>
            <a:endParaRPr lang="nl-NL" dirty="0" smtClean="0"/>
          </a:p>
          <a:p>
            <a:r>
              <a:rPr lang="nl-NL" dirty="0" smtClean="0"/>
              <a:t>Ga </a:t>
            </a:r>
            <a:r>
              <a:rPr lang="nl-NL" dirty="0"/>
              <a:t>in op de verschillende ontwikkelingsaspecten en bijbehorende kenmerken.</a:t>
            </a:r>
          </a:p>
          <a:p>
            <a:r>
              <a:rPr lang="nl-NL" dirty="0"/>
              <a:t>Beschrijf je karakter, temperament, persoonlijkheid, je sociale ontwikkeling;</a:t>
            </a:r>
          </a:p>
          <a:p>
            <a:r>
              <a:rPr lang="nl-NL" dirty="0"/>
              <a:t>Welke kwaliteiten en talenten bezit je?</a:t>
            </a:r>
          </a:p>
          <a:p>
            <a:r>
              <a:rPr lang="nl-NL" dirty="0"/>
              <a:t>Welke groei wil je nog maken? Waar wil je beter in worden?</a:t>
            </a:r>
          </a:p>
          <a:p>
            <a:r>
              <a:rPr lang="nl-NL" dirty="0"/>
              <a:t>Waar ben je tevreden over? Trots op?! Waar kun je lachend op terug kijken?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716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vorige week: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 </a:t>
            </a:r>
            <a:r>
              <a:rPr lang="nl-NL" sz="3600" b="1" dirty="0" smtClean="0"/>
              <a:t>Presentaties oudere schoolkind</a:t>
            </a:r>
          </a:p>
          <a:p>
            <a:r>
              <a:rPr lang="nl-NL" sz="3600" b="1" dirty="0" smtClean="0"/>
              <a:t>-Nieuwe fase prepuberteit.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45182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9942" y="903296"/>
            <a:ext cx="8618824" cy="4478601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Deze week fase 14 t/m nu.</a:t>
            </a:r>
          </a:p>
          <a:p>
            <a:pPr lvl="3"/>
            <a:r>
              <a:rPr lang="nl-NL" sz="5400" b="1" u="sng" dirty="0" smtClean="0"/>
              <a:t>De puberteit.</a:t>
            </a:r>
          </a:p>
          <a:p>
            <a:endParaRPr lang="nl-NL" sz="3200" b="1" dirty="0"/>
          </a:p>
          <a:p>
            <a:pPr lvl="1"/>
            <a:r>
              <a:rPr lang="nl-NL" sz="3000" b="1" dirty="0"/>
              <a:t>https://www.youtube.com/watch?v=LxurAQPg-uY</a:t>
            </a:r>
            <a:endParaRPr lang="nl-NL" sz="3000" b="1" dirty="0" smtClean="0"/>
          </a:p>
          <a:p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84454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operationele </a:t>
            </a:r>
            <a:r>
              <a:rPr lang="nl-NL" dirty="0" smtClean="0"/>
              <a:t>fase/</a:t>
            </a:r>
            <a:r>
              <a:rPr lang="nl-NL" dirty="0"/>
              <a:t> Cognitieve </a:t>
            </a:r>
            <a:r>
              <a:rPr lang="nl-NL" dirty="0" smtClean="0"/>
              <a:t>ontwikkeling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b="1" dirty="0" smtClean="0">
                <a:solidFill>
                  <a:schemeClr val="tx1"/>
                </a:solidFill>
              </a:rPr>
              <a:t>Langetermijngeheugen </a:t>
            </a:r>
            <a:r>
              <a:rPr lang="nl-NL" b="1" dirty="0">
                <a:solidFill>
                  <a:schemeClr val="tx1"/>
                </a:solidFill>
              </a:rPr>
              <a:t>neemt toe </a:t>
            </a:r>
            <a:r>
              <a:rPr lang="nl-NL" dirty="0">
                <a:solidFill>
                  <a:schemeClr val="tx1"/>
                </a:solidFill>
              </a:rPr>
              <a:t>- Meer en betere denkstrategieën om te </a:t>
            </a:r>
            <a:r>
              <a:rPr lang="nl-NL" dirty="0" smtClean="0">
                <a:solidFill>
                  <a:schemeClr val="tx1"/>
                </a:solidFill>
              </a:rPr>
              <a:t>onthouden.</a:t>
            </a:r>
          </a:p>
          <a:p>
            <a:pPr lvl="0"/>
            <a:endParaRPr lang="nl-NL" dirty="0">
              <a:solidFill>
                <a:schemeClr val="tx1"/>
              </a:solidFill>
            </a:endParaRPr>
          </a:p>
          <a:p>
            <a:r>
              <a:rPr lang="nl-NL" b="1" dirty="0" smtClean="0">
                <a:solidFill>
                  <a:schemeClr val="tx1"/>
                </a:solidFill>
              </a:rPr>
              <a:t>Proces </a:t>
            </a:r>
            <a:r>
              <a:rPr lang="nl-NL" b="1" dirty="0">
                <a:solidFill>
                  <a:schemeClr val="tx1"/>
                </a:solidFill>
              </a:rPr>
              <a:t>abstract en kritisch denken wordt voltooid </a:t>
            </a:r>
            <a:r>
              <a:rPr lang="nl-NL" dirty="0">
                <a:solidFill>
                  <a:schemeClr val="tx1"/>
                </a:solidFill>
              </a:rPr>
              <a:t>- Kan eigen mening beter </a:t>
            </a:r>
            <a:r>
              <a:rPr lang="nl-NL" dirty="0" smtClean="0">
                <a:solidFill>
                  <a:schemeClr val="tx1"/>
                </a:solidFill>
              </a:rPr>
              <a:t>beargumenteren.</a:t>
            </a:r>
            <a:endParaRPr lang="nl-NL" dirty="0">
              <a:solidFill>
                <a:schemeClr val="tx1"/>
              </a:solidFill>
            </a:endParaRPr>
          </a:p>
          <a:p>
            <a:pPr lvl="0"/>
            <a:endParaRPr lang="nl-NL" dirty="0" smtClean="0"/>
          </a:p>
          <a:p>
            <a:pPr lvl="0"/>
            <a:endParaRPr lang="nl-NL" dirty="0" smtClean="0"/>
          </a:p>
          <a:p>
            <a:pPr lvl="0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7" y="3896042"/>
            <a:ext cx="4870269" cy="16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Sociaal-affectieve 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chemeClr val="tx1"/>
                </a:solidFill>
              </a:rPr>
              <a:t>Sociale ontwikkeling en emotionele ontwikkeling</a:t>
            </a:r>
            <a:endParaRPr lang="nl-NL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-</a:t>
            </a:r>
            <a:r>
              <a:rPr lang="nl-NL" b="1" dirty="0" smtClean="0">
                <a:solidFill>
                  <a:schemeClr val="tx1"/>
                </a:solidFill>
              </a:rPr>
              <a:t>Zelfstandig </a:t>
            </a:r>
            <a:r>
              <a:rPr lang="nl-NL" b="1" dirty="0">
                <a:solidFill>
                  <a:schemeClr val="tx1"/>
                </a:solidFill>
              </a:rPr>
              <a:t>worden en verantwoordelijkheid dragen </a:t>
            </a:r>
            <a:endParaRPr lang="nl-NL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- </a:t>
            </a:r>
            <a:r>
              <a:rPr lang="nl-NL" b="1" dirty="0">
                <a:solidFill>
                  <a:schemeClr val="tx1"/>
                </a:solidFill>
              </a:rPr>
              <a:t>Loskomen van ouders en volwassen </a:t>
            </a:r>
            <a:r>
              <a:rPr lang="nl-NL" b="1" dirty="0" smtClean="0">
                <a:solidFill>
                  <a:schemeClr val="tx1"/>
                </a:solidFill>
              </a:rPr>
              <a:t>worden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g</a:t>
            </a:r>
            <a:r>
              <a:rPr lang="nl-NL" dirty="0" smtClean="0">
                <a:solidFill>
                  <a:schemeClr val="tx1"/>
                </a:solidFill>
              </a:rPr>
              <a:t>aat </a:t>
            </a:r>
            <a:r>
              <a:rPr lang="nl-NL" dirty="0">
                <a:solidFill>
                  <a:schemeClr val="tx1"/>
                </a:solidFill>
              </a:rPr>
              <a:t>vaak samen met ruzies </a:t>
            </a:r>
            <a:endParaRPr lang="nl-NL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chemeClr val="tx1"/>
                </a:solidFill>
              </a:rPr>
              <a:t>-</a:t>
            </a:r>
            <a:r>
              <a:rPr lang="nl-NL" b="1" dirty="0" smtClean="0">
                <a:solidFill>
                  <a:schemeClr val="tx1"/>
                </a:solidFill>
              </a:rPr>
              <a:t>Eigen </a:t>
            </a:r>
            <a:r>
              <a:rPr lang="nl-NL" b="1" dirty="0">
                <a:solidFill>
                  <a:schemeClr val="tx1"/>
                </a:solidFill>
              </a:rPr>
              <a:t>identiteit zoeken en een zelfbeeld ontwikkelen. </a:t>
            </a:r>
            <a:endParaRPr lang="nl-NL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nl-NL" b="1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4196492"/>
            <a:ext cx="3786051" cy="24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 puberteit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69268" y="1634816"/>
            <a:ext cx="7315200" cy="512064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Kinderen </a:t>
            </a:r>
            <a:r>
              <a:rPr lang="nl-NL" dirty="0">
                <a:solidFill>
                  <a:schemeClr val="tx1"/>
                </a:solidFill>
              </a:rPr>
              <a:t>in de puberteit hebben vaak last van </a:t>
            </a:r>
            <a:r>
              <a:rPr lang="nl-NL" b="1" dirty="0" smtClean="0">
                <a:solidFill>
                  <a:schemeClr val="tx1"/>
                </a:solidFill>
              </a:rPr>
              <a:t>stemmingswisselingen</a:t>
            </a:r>
            <a:r>
              <a:rPr lang="nl-NL" dirty="0" smtClean="0">
                <a:solidFill>
                  <a:schemeClr val="tx1"/>
                </a:solidFill>
              </a:rPr>
              <a:t>, ze </a:t>
            </a:r>
            <a:r>
              <a:rPr lang="nl-NL" dirty="0">
                <a:solidFill>
                  <a:schemeClr val="tx1"/>
                </a:solidFill>
              </a:rPr>
              <a:t>kunnen op het ene moment de slappe lach hebben en een halfuur later erg chagrijnig zijn. </a:t>
            </a:r>
            <a:endParaRPr lang="nl-NL" dirty="0" smtClean="0">
              <a:solidFill>
                <a:schemeClr val="tx1"/>
              </a:solidFill>
            </a:endParaRPr>
          </a:p>
          <a:p>
            <a:pPr lvl="0"/>
            <a:r>
              <a:rPr lang="nl-NL" dirty="0" smtClean="0">
                <a:solidFill>
                  <a:schemeClr val="tx1"/>
                </a:solidFill>
              </a:rPr>
              <a:t>Ze </a:t>
            </a:r>
            <a:r>
              <a:rPr lang="nl-NL" dirty="0">
                <a:solidFill>
                  <a:schemeClr val="tx1"/>
                </a:solidFill>
              </a:rPr>
              <a:t>willen op deze leeftijd graag nieuwe dingen uitproberen en </a:t>
            </a:r>
            <a:r>
              <a:rPr lang="nl-NL" b="1" dirty="0">
                <a:solidFill>
                  <a:schemeClr val="tx1"/>
                </a:solidFill>
              </a:rPr>
              <a:t>onafhankelijker worden</a:t>
            </a:r>
            <a:r>
              <a:rPr lang="nl-NL" dirty="0">
                <a:solidFill>
                  <a:schemeClr val="tx1"/>
                </a:solidFill>
              </a:rPr>
              <a:t>. Daardoor lopen ze nogal eens tegen de grenzen op die je als ouders aan hen stelt. Pubers hebben als het ware een </a:t>
            </a:r>
            <a:r>
              <a:rPr lang="nl-NL" b="1" dirty="0">
                <a:solidFill>
                  <a:schemeClr val="tx1"/>
                </a:solidFill>
              </a:rPr>
              <a:t>natuurlijke drang om in te gaan tegen gezag</a:t>
            </a:r>
            <a:r>
              <a:rPr lang="nl-NL" dirty="0">
                <a:solidFill>
                  <a:schemeClr val="tx1"/>
                </a:solidFill>
              </a:rPr>
              <a:t>. Ze willen op hun eigen manier leven, maar komen daarin met ouders en leraren in conflict</a:t>
            </a:r>
            <a:r>
              <a:rPr lang="nl-NL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Pubers houden van </a:t>
            </a:r>
            <a:r>
              <a:rPr lang="nl-NL" b="1" dirty="0">
                <a:solidFill>
                  <a:schemeClr val="tx1"/>
                </a:solidFill>
              </a:rPr>
              <a:t>spanning en risico’s </a:t>
            </a:r>
            <a:r>
              <a:rPr lang="nl-NL" dirty="0">
                <a:solidFill>
                  <a:schemeClr val="tx1"/>
                </a:solidFill>
              </a:rPr>
              <a:t>nemen. Dat moet ook want daar leren ze van. Ouders zien meer valkuilen. Ze zijn vaak geneigd hun kinderen daarvoor te </a:t>
            </a:r>
            <a:r>
              <a:rPr lang="nl-NL" dirty="0" smtClean="0">
                <a:solidFill>
                  <a:schemeClr val="tx1"/>
                </a:solidFill>
              </a:rPr>
              <a:t>waarschuwen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Pubers zijn bezig hun </a:t>
            </a:r>
            <a:r>
              <a:rPr lang="nl-NL" b="1" dirty="0">
                <a:solidFill>
                  <a:schemeClr val="tx1"/>
                </a:solidFill>
              </a:rPr>
              <a:t>grenzen te ontdekken</a:t>
            </a:r>
            <a:r>
              <a:rPr lang="nl-NL" dirty="0">
                <a:solidFill>
                  <a:schemeClr val="tx1"/>
                </a:solidFill>
              </a:rPr>
              <a:t>. Daar hoort ook bij dat ze dingen niet meer aan </a:t>
            </a:r>
            <a:r>
              <a:rPr lang="nl-NL" dirty="0" smtClean="0">
                <a:solidFill>
                  <a:schemeClr val="tx1"/>
                </a:solidFill>
              </a:rPr>
              <a:t>ouders/verzorgers </a:t>
            </a:r>
            <a:r>
              <a:rPr lang="nl-NL" dirty="0">
                <a:solidFill>
                  <a:schemeClr val="tx1"/>
                </a:solidFill>
              </a:rPr>
              <a:t>vertellen.</a:t>
            </a:r>
            <a:endParaRPr lang="nl-NL" dirty="0" smtClean="0">
              <a:solidFill>
                <a:schemeClr val="tx1"/>
              </a:solidFill>
            </a:endParaRPr>
          </a:p>
          <a:p>
            <a:pPr lvl="0"/>
            <a:endParaRPr lang="nl-NL" dirty="0"/>
          </a:p>
          <a:p>
            <a:pPr lvl="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989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Losmaken van ouders/</a:t>
            </a:r>
            <a:br>
              <a:rPr lang="nl-NL" dirty="0" smtClean="0"/>
            </a:br>
            <a:r>
              <a:rPr lang="nl-NL" dirty="0" smtClean="0"/>
              <a:t>verzorgers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tx1"/>
                </a:solidFill>
              </a:rPr>
              <a:t>Pubers gaan zich </a:t>
            </a:r>
            <a:r>
              <a:rPr lang="nl-NL" b="1" dirty="0">
                <a:solidFill>
                  <a:schemeClr val="tx1"/>
                </a:solidFill>
              </a:rPr>
              <a:t>losmaken</a:t>
            </a:r>
            <a:r>
              <a:rPr lang="nl-NL" dirty="0">
                <a:solidFill>
                  <a:schemeClr val="tx1"/>
                </a:solidFill>
              </a:rPr>
              <a:t> van hun </a:t>
            </a:r>
            <a:r>
              <a:rPr lang="nl-NL" dirty="0" smtClean="0">
                <a:solidFill>
                  <a:schemeClr val="tx1"/>
                </a:solidFill>
              </a:rPr>
              <a:t>ouders/verzorgers.</a:t>
            </a:r>
            <a:endParaRPr lang="nl-NL" dirty="0">
              <a:solidFill>
                <a:schemeClr val="tx1"/>
              </a:solidFill>
            </a:endParaRPr>
          </a:p>
          <a:p>
            <a:pPr lvl="0"/>
            <a:r>
              <a:rPr lang="nl-NL" dirty="0">
                <a:solidFill>
                  <a:schemeClr val="tx1"/>
                </a:solidFill>
              </a:rPr>
              <a:t>Ze willen </a:t>
            </a:r>
            <a:r>
              <a:rPr lang="nl-NL" b="1" dirty="0">
                <a:solidFill>
                  <a:schemeClr val="tx1"/>
                </a:solidFill>
              </a:rPr>
              <a:t>zelf beslissingen </a:t>
            </a:r>
            <a:r>
              <a:rPr lang="nl-NL" dirty="0">
                <a:solidFill>
                  <a:schemeClr val="tx1"/>
                </a:solidFill>
              </a:rPr>
              <a:t>nemen.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Ze willen </a:t>
            </a:r>
            <a:r>
              <a:rPr lang="nl-NL" b="1" dirty="0">
                <a:solidFill>
                  <a:schemeClr val="tx1"/>
                </a:solidFill>
              </a:rPr>
              <a:t>experimenteren</a:t>
            </a:r>
            <a:r>
              <a:rPr lang="nl-NL" dirty="0">
                <a:solidFill>
                  <a:schemeClr val="tx1"/>
                </a:solidFill>
              </a:rPr>
              <a:t> en hebben daarvoor meer vrijheid nodig.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Door kleding en gedrag (onder andere) zetten pubers zich af tegen hun </a:t>
            </a:r>
            <a:r>
              <a:rPr lang="nl-NL" dirty="0" smtClean="0">
                <a:solidFill>
                  <a:schemeClr val="tx1"/>
                </a:solidFill>
              </a:rPr>
              <a:t>ouders/verzorgers.</a:t>
            </a:r>
            <a:endParaRPr lang="nl-NL" dirty="0">
              <a:solidFill>
                <a:schemeClr val="tx1"/>
              </a:solidFill>
            </a:endParaRPr>
          </a:p>
          <a:p>
            <a:pPr lvl="0"/>
            <a:r>
              <a:rPr lang="nl-NL" dirty="0">
                <a:solidFill>
                  <a:schemeClr val="tx1"/>
                </a:solidFill>
              </a:rPr>
              <a:t>Ze snappen er niets van dat </a:t>
            </a:r>
            <a:r>
              <a:rPr lang="nl-NL" dirty="0" smtClean="0">
                <a:solidFill>
                  <a:schemeClr val="tx1"/>
                </a:solidFill>
              </a:rPr>
              <a:t>ouders/verzorgers </a:t>
            </a:r>
            <a:r>
              <a:rPr lang="nl-NL" dirty="0">
                <a:solidFill>
                  <a:schemeClr val="tx1"/>
                </a:solidFill>
              </a:rPr>
              <a:t>wel eens ongerust zijn.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Soms kiezen pubers een andere volwassene als ‘praatpaal’.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Ze krijgen hechtere </a:t>
            </a:r>
            <a:r>
              <a:rPr lang="nl-NL" dirty="0" smtClean="0">
                <a:solidFill>
                  <a:schemeClr val="tx1"/>
                </a:solidFill>
              </a:rPr>
              <a:t>vriendschappen en </a:t>
            </a:r>
            <a:r>
              <a:rPr lang="nl-NL" dirty="0">
                <a:solidFill>
                  <a:schemeClr val="tx1"/>
                </a:solidFill>
              </a:rPr>
              <a:t>de invloed van hun vriendenkring wordt groter dan die van hun </a:t>
            </a:r>
            <a:r>
              <a:rPr lang="nl-NL" dirty="0" smtClean="0">
                <a:solidFill>
                  <a:schemeClr val="tx1"/>
                </a:solidFill>
              </a:rPr>
              <a:t>ouders/verzorgers.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31" y="496389"/>
            <a:ext cx="2090057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Identiteit in de puberteit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Pubers groeien toe naar </a:t>
            </a:r>
            <a:r>
              <a:rPr lang="nl-NL" b="1" dirty="0" smtClean="0"/>
              <a:t>zelfstandigheid</a:t>
            </a:r>
            <a:r>
              <a:rPr lang="nl-NL" dirty="0" smtClean="0"/>
              <a:t>.</a:t>
            </a:r>
          </a:p>
          <a:p>
            <a:pPr marL="0" lvl="0" indent="0">
              <a:buNone/>
            </a:pP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Ze </a:t>
            </a:r>
            <a:r>
              <a:rPr lang="nl-NL" dirty="0"/>
              <a:t>zijn veel met zichzelf bezig en gaan ontdekken wie ze zijn; ze ontwikkelen hun eigen identiteit. Ze kijken kritisch naar zichzelf. Wat kan ik, hoe zie ik eruit? </a:t>
            </a:r>
            <a:r>
              <a:rPr lang="nl-NL" b="1" dirty="0"/>
              <a:t>Ze zijn daar </a:t>
            </a:r>
            <a:r>
              <a:rPr lang="nl-NL" b="1" dirty="0" smtClean="0"/>
              <a:t>onzeker </a:t>
            </a:r>
            <a:r>
              <a:rPr lang="nl-NL" b="1" dirty="0"/>
              <a:t>over en daardoor ook kwetsbaar.</a:t>
            </a:r>
          </a:p>
          <a:p>
            <a:pPr lvl="0"/>
            <a:r>
              <a:rPr lang="nl-NL" dirty="0"/>
              <a:t>Pubers vinden hun culturele identiteit belangrijk. Ze kunnen zich afvragen of ze Turk of Marokkaan of Surinamer zijn of Nederlander, vegetariër of dierenbeschermer, Jehovagetuige of atheïst.</a:t>
            </a:r>
          </a:p>
          <a:p>
            <a:pPr lvl="0"/>
            <a:r>
              <a:rPr lang="nl-NL" dirty="0"/>
              <a:t>De </a:t>
            </a:r>
            <a:r>
              <a:rPr lang="nl-NL" b="1" dirty="0" smtClean="0"/>
              <a:t>jeugdcultuur</a:t>
            </a:r>
            <a:r>
              <a:rPr lang="nl-NL" dirty="0" smtClean="0"/>
              <a:t> </a:t>
            </a:r>
            <a:r>
              <a:rPr lang="nl-NL" dirty="0"/>
              <a:t>heeft veel invloed, want pubers zoeken idolen en trendsetters als voorbeelden.</a:t>
            </a:r>
          </a:p>
          <a:p>
            <a:pPr lvl="0"/>
            <a:r>
              <a:rPr lang="nl-NL" dirty="0"/>
              <a:t>Hun nieuwe identiteit benadrukken pubers </a:t>
            </a:r>
            <a:r>
              <a:rPr lang="nl-NL" dirty="0" smtClean="0"/>
              <a:t>met kleding. </a:t>
            </a:r>
            <a:r>
              <a:rPr lang="nl-NL" dirty="0"/>
              <a:t>De stijlen lopen uiteen. Ze kunnen kiezen voor zwarte </a:t>
            </a:r>
            <a:r>
              <a:rPr lang="nl-NL" dirty="0" err="1"/>
              <a:t>gothic</a:t>
            </a:r>
            <a:r>
              <a:rPr lang="nl-NL" dirty="0"/>
              <a:t> kleding, of bijvoorbeeld voor een sexy, chique of sportieve stijl.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771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sz="1900" b="1" dirty="0" smtClean="0"/>
          </a:p>
          <a:p>
            <a:r>
              <a:rPr lang="nl-NL" sz="1900" b="1" dirty="0" smtClean="0"/>
              <a:t>Wat </a:t>
            </a:r>
            <a:r>
              <a:rPr lang="nl-NL" sz="1900" b="1" dirty="0"/>
              <a:t>gebeurt er in het puberbrein</a:t>
            </a:r>
            <a:r>
              <a:rPr lang="nl-NL" sz="1900" b="1" dirty="0" smtClean="0"/>
              <a:t>?</a:t>
            </a:r>
          </a:p>
          <a:p>
            <a:pPr marL="0" indent="0">
              <a:buNone/>
            </a:pPr>
            <a:endParaRPr lang="nl-NL" sz="1900" b="1" dirty="0"/>
          </a:p>
          <a:p>
            <a:pPr marL="0" indent="0">
              <a:buNone/>
            </a:pPr>
            <a:r>
              <a:rPr lang="nl-NL" sz="1900" b="1" dirty="0">
                <a:hlinkClick r:id="rId2"/>
              </a:rPr>
              <a:t>https://</a:t>
            </a:r>
            <a:r>
              <a:rPr lang="nl-NL" sz="1900" b="1" dirty="0" smtClean="0">
                <a:hlinkClick r:id="rId2"/>
              </a:rPr>
              <a:t>www.youtube.com/watch?v=DKkj7o32cto</a:t>
            </a:r>
            <a:endParaRPr lang="nl-NL" sz="1900" b="1" dirty="0" smtClean="0"/>
          </a:p>
          <a:p>
            <a:pPr marL="0" indent="0">
              <a:buNone/>
            </a:pPr>
            <a:endParaRPr lang="nl-NL" sz="1900" dirty="0"/>
          </a:p>
          <a:p>
            <a:r>
              <a:rPr lang="nl-NL" sz="1900" dirty="0"/>
              <a:t>plannen</a:t>
            </a:r>
          </a:p>
          <a:p>
            <a:r>
              <a:rPr lang="nl-NL" sz="1900" dirty="0"/>
              <a:t>organiseren</a:t>
            </a:r>
          </a:p>
          <a:p>
            <a:r>
              <a:rPr lang="nl-NL" sz="1900" dirty="0"/>
              <a:t>abstract denken</a:t>
            </a:r>
          </a:p>
          <a:p>
            <a:r>
              <a:rPr lang="nl-NL" sz="1900" dirty="0"/>
              <a:t>sociaal gedrag</a:t>
            </a:r>
          </a:p>
          <a:p>
            <a:r>
              <a:rPr lang="nl-NL" sz="1900" dirty="0"/>
              <a:t>impulsbeheersing</a:t>
            </a:r>
          </a:p>
          <a:p>
            <a:endParaRPr lang="nl-NL" sz="1900" dirty="0"/>
          </a:p>
          <a:p>
            <a:r>
              <a:rPr lang="nl-NL" sz="1900" dirty="0"/>
              <a:t>Deze vaardigheden worden dus als laatste ontwikkeld. Wat veel mensen zich niet realiseren is dat deze ontwikkeling tot in </a:t>
            </a:r>
            <a:r>
              <a:rPr lang="nl-NL" sz="1900" dirty="0" smtClean="0"/>
              <a:t>de volwassenheid </a:t>
            </a:r>
            <a:r>
              <a:rPr lang="nl-NL" sz="1900" dirty="0"/>
              <a:t>doorgaat, tot </a:t>
            </a:r>
            <a:r>
              <a:rPr lang="nl-NL" sz="1900" dirty="0" smtClean="0"/>
              <a:t>22-26 </a:t>
            </a:r>
            <a:r>
              <a:rPr lang="nl-NL" sz="1900" dirty="0"/>
              <a:t>jaar.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26528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96</TotalTime>
  <Words>575</Words>
  <Application>Microsoft Office PowerPoint</Application>
  <PresentationFormat>Breedbeeld</PresentationFormat>
  <Paragraphs>64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Corbel</vt:lpstr>
      <vt:lpstr>Wingdings</vt:lpstr>
      <vt:lpstr>Wingdings 2</vt:lpstr>
      <vt:lpstr>Frame</vt:lpstr>
      <vt:lpstr>Vakleer </vt:lpstr>
      <vt:lpstr>Terugblik vorige week:</vt:lpstr>
      <vt:lpstr>PowerPoint-presentatie</vt:lpstr>
      <vt:lpstr>operationele fase/ Cognitieve ontwikkeling </vt:lpstr>
      <vt:lpstr>Sociaal-affectieve ontwikkeling</vt:lpstr>
      <vt:lpstr>Kenmerken puberteit</vt:lpstr>
      <vt:lpstr>Losmaken van ouders/ verzorgers</vt:lpstr>
      <vt:lpstr>Identiteit in de puberteit</vt:lpstr>
      <vt:lpstr>PowerPoint-presentatie</vt:lpstr>
      <vt:lpstr>Lichamelijke groei</vt:lpstr>
      <vt:lpstr>Vragen Fase 14 t/m nu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Vakleer</dc:title>
  <dc:creator>Susanne Groenhagen</dc:creator>
  <cp:lastModifiedBy>Susanne Groenhagen</cp:lastModifiedBy>
  <cp:revision>8</cp:revision>
  <dcterms:created xsi:type="dcterms:W3CDTF">2018-10-11T16:01:57Z</dcterms:created>
  <dcterms:modified xsi:type="dcterms:W3CDTF">2018-10-11T17:38:30Z</dcterms:modified>
</cp:coreProperties>
</file>