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62" r:id="rId4"/>
    <p:sldId id="269" r:id="rId5"/>
    <p:sldId id="270" r:id="rId6"/>
    <p:sldId id="266" r:id="rId7"/>
    <p:sldId id="267" r:id="rId8"/>
    <p:sldId id="268" r:id="rId9"/>
    <p:sldId id="2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A37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01"/>
    <p:restoredTop sz="85662" autoAdjust="0"/>
  </p:normalViewPr>
  <p:slideViewPr>
    <p:cSldViewPr snapToGrid="0" snapToObjects="1">
      <p:cViewPr varScale="1">
        <p:scale>
          <a:sx n="95" d="100"/>
          <a:sy n="95" d="100"/>
        </p:scale>
        <p:origin x="-20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pPr/>
              <a:t>6/13/2017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pPr/>
              <a:t>‹nr.›</a:t>
            </a:fld>
            <a:endParaRPr lang="en-US"/>
          </a:p>
        </p:txBody>
      </p:sp>
    </p:spTree>
    <p:extLst>
      <p:ext uri="{BB962C8B-B14F-4D97-AF65-F5344CB8AC3E}">
        <p14:creationId xmlns:p14="http://schemas.microsoft.com/office/powerpoint/2010/main" xmlns=""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De bedoeling met deze tool is om docenten te laten begrijpen welk type vragen zij in de klas stellen en waar ze voor dienen. De docenten na over het soort vragen dat ze stellen, de functie die deze vragen hebben en het mogelijke effect op leerlingen. </a:t>
            </a:r>
            <a:endParaRPr lang="nl-NL"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2</a:t>
            </a:fld>
            <a:endParaRPr lang="en-US"/>
          </a:p>
        </p:txBody>
      </p:sp>
    </p:spTree>
    <p:extLst>
      <p:ext uri="{BB962C8B-B14F-4D97-AF65-F5344CB8AC3E}">
        <p14:creationId xmlns:p14="http://schemas.microsoft.com/office/powerpoint/2010/main" xmlns=""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Vraag de docenten eerst om in kleien groepen te werken en de volgende vraag te bespreken:</a:t>
            </a:r>
          </a:p>
          <a:p>
            <a:pPr lvl="0">
              <a:buFont typeface="Arial" pitchFamily="34" charset="0"/>
              <a:buChar char="•"/>
            </a:pPr>
            <a:r>
              <a:rPr lang="nl-NL" sz="1200" kern="1200" dirty="0" smtClean="0">
                <a:solidFill>
                  <a:schemeClr val="tx1"/>
                </a:solidFill>
                <a:latin typeface="+mn-lt"/>
                <a:ea typeface="+mn-ea"/>
                <a:cs typeface="+mn-cs"/>
              </a:rPr>
              <a:t>Welke verschillende soorten vragen stellen docenten in de klas?</a:t>
            </a:r>
          </a:p>
          <a:p>
            <a:r>
              <a:rPr lang="nl-NL" sz="1200" kern="1200" dirty="0" smtClean="0">
                <a:solidFill>
                  <a:schemeClr val="tx1"/>
                </a:solidFill>
                <a:latin typeface="+mn-lt"/>
                <a:ea typeface="+mn-ea"/>
                <a:cs typeface="+mn-cs"/>
              </a:rPr>
              <a:t>Geef elke groep een setje blanco kaartjes of </a:t>
            </a:r>
            <a:r>
              <a:rPr lang="nl-NL" sz="1200" kern="1200" dirty="0" err="1" smtClean="0">
                <a:solidFill>
                  <a:schemeClr val="tx1"/>
                </a:solidFill>
                <a:latin typeface="+mn-lt"/>
                <a:ea typeface="+mn-ea"/>
                <a:cs typeface="+mn-cs"/>
              </a:rPr>
              <a:t>post-its</a:t>
            </a:r>
            <a:r>
              <a:rPr lang="nl-NL" sz="1200" kern="1200" dirty="0" smtClean="0">
                <a:solidFill>
                  <a:schemeClr val="tx1"/>
                </a:solidFill>
                <a:latin typeface="+mn-lt"/>
                <a:ea typeface="+mn-ea"/>
                <a:cs typeface="+mn-cs"/>
              </a:rPr>
              <a:t> en vraag hen zoveel mogelijke verschillende soorten vragen te noteren. Een soort op elk kaartje of </a:t>
            </a:r>
            <a:r>
              <a:rPr lang="nl-NL" sz="1200" kern="1200" dirty="0" err="1" smtClean="0">
                <a:solidFill>
                  <a:schemeClr val="tx1"/>
                </a:solidFill>
                <a:latin typeface="+mn-lt"/>
                <a:ea typeface="+mn-ea"/>
                <a:cs typeface="+mn-cs"/>
              </a:rPr>
              <a:t>post-it</a:t>
            </a:r>
            <a:r>
              <a:rPr lang="nl-NL" sz="1200" kern="1200" dirty="0" smtClean="0">
                <a:solidFill>
                  <a:schemeClr val="tx1"/>
                </a:solidFill>
                <a:latin typeface="+mn-lt"/>
                <a:ea typeface="+mn-ea"/>
                <a:cs typeface="+mn-cs"/>
              </a:rPr>
              <a:t>.</a:t>
            </a:r>
          </a:p>
          <a:p>
            <a:r>
              <a:rPr lang="nl-NL" sz="1200" kern="1200" dirty="0" smtClean="0">
                <a:solidFill>
                  <a:schemeClr val="tx1"/>
                </a:solidFill>
                <a:latin typeface="+mn-lt"/>
                <a:ea typeface="+mn-ea"/>
                <a:cs typeface="+mn-cs"/>
              </a:rPr>
              <a:t>Als de docenten vragen wat u bedoelt met ‘soorten vragen’ kunt u hen bijvoorbeeld vragen wat voor soort vraag ze zouden stellen om kennis op te halen (bijvoorbeeld een gesloten vraag of een toetsvraag) of wat voor soort vraag ze zouden gebruiken om een bepaalde mate van orde in het werken in de klas te ontwikkelen (bijvoorbeeld: </a:t>
            </a:r>
            <a:r>
              <a:rPr lang="nl-NL" sz="1200" i="1" kern="1200" dirty="0" smtClean="0">
                <a:solidFill>
                  <a:schemeClr val="tx1"/>
                </a:solidFill>
                <a:latin typeface="+mn-lt"/>
                <a:ea typeface="+mn-ea"/>
                <a:cs typeface="+mn-cs"/>
              </a:rPr>
              <a:t>Wat</a:t>
            </a:r>
            <a:r>
              <a:rPr lang="nl-NL" sz="1200" kern="1200" dirty="0" smtClean="0">
                <a:solidFill>
                  <a:schemeClr val="tx1"/>
                </a:solidFill>
                <a:latin typeface="+mn-lt"/>
                <a:ea typeface="+mn-ea"/>
                <a:cs typeface="+mn-cs"/>
              </a:rPr>
              <a:t> doen we wanneer we een vraag willen beantwoorden? Of: </a:t>
            </a:r>
            <a:r>
              <a:rPr lang="nl-NL" sz="1200" i="1" kern="1200" dirty="0" smtClean="0">
                <a:solidFill>
                  <a:schemeClr val="tx1"/>
                </a:solidFill>
                <a:latin typeface="+mn-lt"/>
                <a:ea typeface="+mn-ea"/>
                <a:cs typeface="+mn-cs"/>
              </a:rPr>
              <a:t>Hoe</a:t>
            </a:r>
            <a:r>
              <a:rPr lang="nl-NL" sz="1200" kern="1200" dirty="0" smtClean="0">
                <a:solidFill>
                  <a:schemeClr val="tx1"/>
                </a:solidFill>
                <a:latin typeface="+mn-lt"/>
                <a:ea typeface="+mn-ea"/>
                <a:cs typeface="+mn-cs"/>
              </a:rPr>
              <a:t> gaan we aan de slag?)</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3</a:t>
            </a:fld>
            <a:endParaRPr lang="en-US"/>
          </a:p>
        </p:txBody>
      </p:sp>
    </p:spTree>
    <p:extLst>
      <p:ext uri="{BB962C8B-B14F-4D97-AF65-F5344CB8AC3E}">
        <p14:creationId xmlns:p14="http://schemas.microsoft.com/office/powerpoint/2010/main" xmlns="" val="317049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Vraag de groepjes nu om na te denken over de verschillende functies die de vragen die ze stellen hebben of welke doelen ze dienen. Laat ze elk doel en functie ook op een apart kaartje of </a:t>
            </a:r>
            <a:r>
              <a:rPr lang="nl-NL" sz="1200" kern="1200" dirty="0" err="1" smtClean="0">
                <a:solidFill>
                  <a:schemeClr val="tx1"/>
                </a:solidFill>
                <a:latin typeface="+mn-lt"/>
                <a:ea typeface="+mn-ea"/>
                <a:cs typeface="+mn-cs"/>
              </a:rPr>
              <a:t>post-it</a:t>
            </a:r>
            <a:r>
              <a:rPr lang="nl-NL" sz="1200" kern="1200" dirty="0" smtClean="0">
                <a:solidFill>
                  <a:schemeClr val="tx1"/>
                </a:solidFill>
                <a:latin typeface="+mn-lt"/>
                <a:ea typeface="+mn-ea"/>
                <a:cs typeface="+mn-cs"/>
              </a:rPr>
              <a:t> schrijven. Vraag ze vervolgens om functie/doel te matchen met het soort vraag. Moedig de groepjes aan om hierover te discussiëren en de kaartjes te verplaatsen om zo tot categorieën te komen. Merk op dat de bedoeling van deze activiteit is om docenten te stimuleren om na te denken over de bedoeling van het gebruik van verschillende soorten vragen. Het gaat niet zozeer om te komen tot nette categorieën. </a:t>
            </a:r>
            <a:endParaRPr lang="nl-NL"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4</a:t>
            </a:fld>
            <a:endParaRPr lang="en-US"/>
          </a:p>
        </p:txBody>
      </p:sp>
    </p:spTree>
    <p:extLst>
      <p:ext uri="{BB962C8B-B14F-4D97-AF65-F5344CB8AC3E}">
        <p14:creationId xmlns:p14="http://schemas.microsoft.com/office/powerpoint/2010/main" xmlns="" val="2053545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Breng de hele groep weer bij elkaar en wissel de ideeën over de soorten vragen die docenten stellen en de verschillende functies van deze vragen uit. Praat ook over welke soort vragen het meest gebruikt worden. Moedig hen aan na te denken over hun eigen ervaringen met vragen stellen en over de effecten van hun vragen op de leerlingen. Stel de volgende vragen:</a:t>
            </a:r>
          </a:p>
          <a:p>
            <a:pPr lvl="0">
              <a:buFont typeface="Arial" pitchFamily="34" charset="0"/>
              <a:buChar char="•"/>
            </a:pPr>
            <a:r>
              <a:rPr lang="nl-NL" sz="1200" kern="1200" dirty="0" smtClean="0">
                <a:solidFill>
                  <a:schemeClr val="tx1"/>
                </a:solidFill>
                <a:latin typeface="+mn-lt"/>
                <a:ea typeface="+mn-ea"/>
                <a:cs typeface="+mn-cs"/>
              </a:rPr>
              <a:t>Welke soort vragen stelt </a:t>
            </a:r>
            <a:r>
              <a:rPr lang="nl-NL" sz="1200" b="1" kern="1200" dirty="0" smtClean="0">
                <a:solidFill>
                  <a:schemeClr val="tx1"/>
                </a:solidFill>
                <a:latin typeface="+mn-lt"/>
                <a:ea typeface="+mn-ea"/>
                <a:cs typeface="+mn-cs"/>
              </a:rPr>
              <a:t>u</a:t>
            </a:r>
            <a:r>
              <a:rPr lang="nl-NL" sz="1200" kern="1200" dirty="0" smtClean="0">
                <a:solidFill>
                  <a:schemeClr val="tx1"/>
                </a:solidFill>
                <a:latin typeface="+mn-lt"/>
                <a:ea typeface="+mn-ea"/>
                <a:cs typeface="+mn-cs"/>
              </a:rPr>
              <a:t> het vaakst?</a:t>
            </a:r>
          </a:p>
          <a:p>
            <a:pPr lvl="0">
              <a:buFont typeface="Arial" pitchFamily="34" charset="0"/>
              <a:buChar char="•"/>
            </a:pPr>
            <a:r>
              <a:rPr lang="nl-NL" sz="1200" kern="1200" dirty="0" smtClean="0">
                <a:solidFill>
                  <a:schemeClr val="tx1"/>
                </a:solidFill>
                <a:latin typeface="+mn-lt"/>
                <a:ea typeface="+mn-ea"/>
                <a:cs typeface="+mn-cs"/>
              </a:rPr>
              <a:t>Wat zijn de effecten van deze vragen?</a:t>
            </a:r>
            <a:endParaRPr lang="nl-NL"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5</a:t>
            </a:fld>
            <a:endParaRPr lang="en-US"/>
          </a:p>
        </p:txBody>
      </p:sp>
    </p:spTree>
    <p:extLst>
      <p:ext uri="{BB962C8B-B14F-4D97-AF65-F5344CB8AC3E}">
        <p14:creationId xmlns:p14="http://schemas.microsoft.com/office/powerpoint/2010/main" xmlns="" val="1520985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Gebruik de werkvorm </a:t>
            </a:r>
            <a:r>
              <a:rPr lang="nl-NL" sz="1200" kern="1200" dirty="0" err="1" smtClean="0">
                <a:solidFill>
                  <a:schemeClr val="tx1"/>
                </a:solidFill>
                <a:latin typeface="+mn-lt"/>
                <a:ea typeface="+mn-ea"/>
                <a:cs typeface="+mn-cs"/>
              </a:rPr>
              <a:t>denken-delen-uitwisselen</a:t>
            </a:r>
            <a:r>
              <a:rPr lang="nl-NL" sz="1200" kern="1200" dirty="0" smtClean="0">
                <a:solidFill>
                  <a:schemeClr val="tx1"/>
                </a:solidFill>
                <a:latin typeface="+mn-lt"/>
                <a:ea typeface="+mn-ea"/>
                <a:cs typeface="+mn-cs"/>
              </a:rPr>
              <a:t> (eerst individueel nadenken alvorens over te gaan naar het delen in tweetallen en het uitwisselen in de grote groep) zodat de groep een voorbeeld van onderzoekend leren ervaart. Tweetallen noteren hun gezamenlijke reacties op de vragen.</a:t>
            </a:r>
            <a:endParaRPr lang="nl-NL"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6</a:t>
            </a:fld>
            <a:endParaRPr lang="en-US"/>
          </a:p>
        </p:txBody>
      </p:sp>
    </p:spTree>
    <p:extLst>
      <p:ext uri="{BB962C8B-B14F-4D97-AF65-F5344CB8AC3E}">
        <p14:creationId xmlns:p14="http://schemas.microsoft.com/office/powerpoint/2010/main" xmlns="" val="317049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Kom weer met de groep bij elkaar en vraag de docenten om hun bevindingen te delen. De mogelijke redenen voor het stellen van vragen kunnen de volgende acht redenen bevatten:</a:t>
            </a:r>
          </a:p>
          <a:p>
            <a:pPr lvl="0">
              <a:buFont typeface="Arial" pitchFamily="34" charset="0"/>
              <a:buChar char="•"/>
            </a:pPr>
            <a:r>
              <a:rPr lang="nl-NL" sz="1200" kern="1200" dirty="0" smtClean="0">
                <a:solidFill>
                  <a:schemeClr val="tx1"/>
                </a:solidFill>
                <a:latin typeface="+mn-lt"/>
                <a:ea typeface="+mn-ea"/>
                <a:cs typeface="+mn-cs"/>
              </a:rPr>
              <a:t>Om te interesseren, betrekken en uit te dagen; </a:t>
            </a:r>
          </a:p>
          <a:p>
            <a:pPr lvl="0">
              <a:buFont typeface="Arial" pitchFamily="34" charset="0"/>
              <a:buChar char="•"/>
            </a:pPr>
            <a:r>
              <a:rPr lang="nl-NL" sz="1200" kern="1200" dirty="0" smtClean="0">
                <a:solidFill>
                  <a:schemeClr val="tx1"/>
                </a:solidFill>
                <a:latin typeface="+mn-lt"/>
                <a:ea typeface="+mn-ea"/>
                <a:cs typeface="+mn-cs"/>
              </a:rPr>
              <a:t>Om voor kennis en begrip vast te stellen;</a:t>
            </a:r>
          </a:p>
          <a:p>
            <a:pPr lvl="0">
              <a:buFont typeface="Arial" pitchFamily="34" charset="0"/>
              <a:buChar char="•"/>
            </a:pPr>
            <a:r>
              <a:rPr lang="nl-NL" sz="1200" kern="1200" dirty="0" smtClean="0">
                <a:solidFill>
                  <a:schemeClr val="tx1"/>
                </a:solidFill>
                <a:latin typeface="+mn-lt"/>
                <a:ea typeface="+mn-ea"/>
                <a:cs typeface="+mn-cs"/>
              </a:rPr>
              <a:t>Om herinnering op te roepen om zo tot nieuw begrip en betekenis te komen;</a:t>
            </a:r>
          </a:p>
          <a:p>
            <a:pPr lvl="0">
              <a:buFont typeface="Arial" pitchFamily="34" charset="0"/>
              <a:buChar char="•"/>
            </a:pPr>
            <a:r>
              <a:rPr lang="nl-NL" sz="1200" kern="1200" dirty="0" smtClean="0">
                <a:solidFill>
                  <a:schemeClr val="tx1"/>
                </a:solidFill>
                <a:latin typeface="+mn-lt"/>
                <a:ea typeface="+mn-ea"/>
                <a:cs typeface="+mn-cs"/>
              </a:rPr>
              <a:t>Om het gedachteproces te richten op de belangrijkste concepten en problemen;</a:t>
            </a:r>
          </a:p>
          <a:p>
            <a:pPr lvl="0">
              <a:buFont typeface="Arial" pitchFamily="34" charset="0"/>
              <a:buChar char="•"/>
            </a:pPr>
            <a:r>
              <a:rPr lang="nl-NL" sz="1200" kern="1200" dirty="0" smtClean="0">
                <a:solidFill>
                  <a:schemeClr val="tx1"/>
                </a:solidFill>
                <a:latin typeface="+mn-lt"/>
                <a:ea typeface="+mn-ea"/>
                <a:cs typeface="+mn-cs"/>
              </a:rPr>
              <a:t>Om leerlingen te helpen hun denken uit te breiden van het feitelijke naar het analytische;</a:t>
            </a:r>
          </a:p>
          <a:p>
            <a:pPr lvl="0">
              <a:buFont typeface="Arial" pitchFamily="34" charset="0"/>
              <a:buChar char="•"/>
            </a:pPr>
            <a:r>
              <a:rPr lang="nl-NL" sz="1200" kern="1200" dirty="0" smtClean="0">
                <a:solidFill>
                  <a:schemeClr val="tx1"/>
                </a:solidFill>
                <a:latin typeface="+mn-lt"/>
                <a:ea typeface="+mn-ea"/>
                <a:cs typeface="+mn-cs"/>
              </a:rPr>
              <a:t>Om redeneren, </a:t>
            </a:r>
            <a:r>
              <a:rPr lang="nl-NL" sz="1200" kern="1200" dirty="0" err="1" smtClean="0">
                <a:solidFill>
                  <a:schemeClr val="tx1"/>
                </a:solidFill>
                <a:latin typeface="+mn-lt"/>
                <a:ea typeface="+mn-ea"/>
                <a:cs typeface="+mn-cs"/>
              </a:rPr>
              <a:t>probleemoplossen</a:t>
            </a:r>
            <a:r>
              <a:rPr lang="nl-NL" sz="1200" kern="1200" dirty="0" smtClean="0">
                <a:solidFill>
                  <a:schemeClr val="tx1"/>
                </a:solidFill>
                <a:latin typeface="+mn-lt"/>
                <a:ea typeface="+mn-ea"/>
                <a:cs typeface="+mn-cs"/>
              </a:rPr>
              <a:t>, evalueren en het vormen van hypotheses te bevorderen;</a:t>
            </a:r>
          </a:p>
          <a:p>
            <a:pPr lvl="0">
              <a:buFont typeface="Arial" pitchFamily="34" charset="0"/>
              <a:buChar char="•"/>
            </a:pPr>
            <a:r>
              <a:rPr lang="nl-NL" sz="1200" kern="1200" dirty="0" smtClean="0">
                <a:solidFill>
                  <a:schemeClr val="tx1"/>
                </a:solidFill>
                <a:latin typeface="+mn-lt"/>
                <a:ea typeface="+mn-ea"/>
                <a:cs typeface="+mn-cs"/>
              </a:rPr>
              <a:t>Om het denken van leerlingen te promoten over de manier waarop ze geleerd hebben;</a:t>
            </a:r>
          </a:p>
          <a:p>
            <a:pPr>
              <a:buFont typeface="Arial" pitchFamily="34" charset="0"/>
              <a:buChar char="•"/>
            </a:pPr>
            <a:r>
              <a:rPr lang="nl-NL" sz="1200" kern="1200" dirty="0" smtClean="0">
                <a:solidFill>
                  <a:schemeClr val="tx1"/>
                </a:solidFill>
                <a:latin typeface="+mn-lt"/>
                <a:ea typeface="+mn-ea"/>
                <a:cs typeface="+mn-cs"/>
              </a:rPr>
              <a:t>Om leerlingen te helpen om verbindingen te zien.</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7</a:t>
            </a:fld>
            <a:endParaRPr lang="en-US"/>
          </a:p>
        </p:txBody>
      </p:sp>
    </p:spTree>
    <p:extLst>
      <p:ext uri="{BB962C8B-B14F-4D97-AF65-F5344CB8AC3E}">
        <p14:creationId xmlns:p14="http://schemas.microsoft.com/office/powerpoint/2010/main" xmlns="" val="317049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De volgende lijst bevat enkele van de veelgemaakte fouten die soms genoemd worden:</a:t>
            </a:r>
          </a:p>
          <a:p>
            <a:pPr lvl="0">
              <a:buFont typeface="Arial" pitchFamily="34" charset="0"/>
              <a:buChar char="•"/>
            </a:pPr>
            <a:r>
              <a:rPr lang="nl-NL" sz="1200" kern="1200" dirty="0" smtClean="0">
                <a:solidFill>
                  <a:schemeClr val="tx1"/>
                </a:solidFill>
                <a:latin typeface="+mn-lt"/>
                <a:ea typeface="+mn-ea"/>
                <a:cs typeface="+mn-cs"/>
              </a:rPr>
              <a:t>Te veel triviale of irrelevante vragen stellen;</a:t>
            </a:r>
          </a:p>
          <a:p>
            <a:pPr lvl="0">
              <a:buFont typeface="Arial" pitchFamily="34" charset="0"/>
              <a:buChar char="•"/>
            </a:pPr>
            <a:r>
              <a:rPr lang="nl-NL" sz="1200" kern="1200" dirty="0" smtClean="0">
                <a:solidFill>
                  <a:schemeClr val="tx1"/>
                </a:solidFill>
                <a:latin typeface="+mn-lt"/>
                <a:ea typeface="+mn-ea"/>
                <a:cs typeface="+mn-cs"/>
              </a:rPr>
              <a:t>Een vraag stellen en die zelf beantwoorden;</a:t>
            </a:r>
          </a:p>
          <a:p>
            <a:pPr lvl="0">
              <a:buFont typeface="Arial" pitchFamily="34" charset="0"/>
              <a:buChar char="•"/>
            </a:pPr>
            <a:r>
              <a:rPr lang="nl-NL" sz="1200" kern="1200" dirty="0" smtClean="0">
                <a:solidFill>
                  <a:schemeClr val="tx1"/>
                </a:solidFill>
                <a:latin typeface="+mn-lt"/>
                <a:ea typeface="+mn-ea"/>
                <a:cs typeface="+mn-cs"/>
              </a:rPr>
              <a:t>De vraag vereenvoudigen wanneer leerlingen niet direct reageren;</a:t>
            </a:r>
          </a:p>
          <a:p>
            <a:pPr lvl="0">
              <a:buFont typeface="Arial" pitchFamily="34" charset="0"/>
              <a:buChar char="•"/>
            </a:pPr>
            <a:r>
              <a:rPr lang="nl-NL" sz="1200" kern="1200" dirty="0" smtClean="0">
                <a:solidFill>
                  <a:schemeClr val="tx1"/>
                </a:solidFill>
                <a:latin typeface="+mn-lt"/>
                <a:ea typeface="+mn-ea"/>
                <a:cs typeface="+mn-cs"/>
              </a:rPr>
              <a:t>Alleen vragen stellen aan de meest vaardige of aardige leerlingen;</a:t>
            </a:r>
          </a:p>
          <a:p>
            <a:pPr lvl="0">
              <a:buFont typeface="Arial" pitchFamily="34" charset="0"/>
              <a:buChar char="•"/>
            </a:pPr>
            <a:r>
              <a:rPr lang="nl-NL" sz="1200" kern="1200" dirty="0" smtClean="0">
                <a:solidFill>
                  <a:schemeClr val="tx1"/>
                </a:solidFill>
                <a:latin typeface="+mn-lt"/>
                <a:ea typeface="+mn-ea"/>
                <a:cs typeface="+mn-cs"/>
              </a:rPr>
              <a:t>Meerdere vragen tegelijk stellen;</a:t>
            </a:r>
          </a:p>
          <a:p>
            <a:pPr lvl="0">
              <a:buFont typeface="Arial" pitchFamily="34" charset="0"/>
              <a:buChar char="•"/>
            </a:pPr>
            <a:r>
              <a:rPr lang="nl-NL" sz="1200" kern="1200" dirty="0" smtClean="0">
                <a:solidFill>
                  <a:schemeClr val="tx1"/>
                </a:solidFill>
                <a:latin typeface="+mn-lt"/>
                <a:ea typeface="+mn-ea"/>
                <a:cs typeface="+mn-cs"/>
              </a:rPr>
              <a:t>Alleen gesloten vragen stellen die slechts een fout/goed antwoord toestaan;</a:t>
            </a:r>
          </a:p>
          <a:p>
            <a:pPr lvl="0">
              <a:buFont typeface="Arial" pitchFamily="34" charset="0"/>
              <a:buChar char="•"/>
            </a:pPr>
            <a:r>
              <a:rPr lang="nl-NL" sz="1200" kern="1200" dirty="0" smtClean="0">
                <a:solidFill>
                  <a:schemeClr val="tx1"/>
                </a:solidFill>
                <a:latin typeface="+mn-lt"/>
                <a:ea typeface="+mn-ea"/>
                <a:cs typeface="+mn-cs"/>
              </a:rPr>
              <a:t>‘Raad eens waar ik aan denk’-vragen stellen, waarbij je weet welk antwoord je wilt horen en je andere antwoorden negeert of afwijst;</a:t>
            </a:r>
          </a:p>
          <a:p>
            <a:pPr lvl="0">
              <a:buFont typeface="Arial" pitchFamily="34" charset="0"/>
              <a:buChar char="•"/>
            </a:pPr>
            <a:r>
              <a:rPr lang="nl-NL" sz="1200" kern="1200" dirty="0" smtClean="0">
                <a:solidFill>
                  <a:schemeClr val="tx1"/>
                </a:solidFill>
                <a:latin typeface="+mn-lt"/>
                <a:ea typeface="+mn-ea"/>
                <a:cs typeface="+mn-cs"/>
              </a:rPr>
              <a:t>Op elke reactie van een leerling reageren met 'goed gedaan', 'bijna goed' 'niet helemaal'. ‘Goed gedaan’ kan alternatieve antwoorden ontmoedigen;</a:t>
            </a:r>
          </a:p>
          <a:p>
            <a:pPr lvl="0">
              <a:buFont typeface="Arial" pitchFamily="34" charset="0"/>
              <a:buChar char="•"/>
            </a:pPr>
            <a:r>
              <a:rPr lang="nl-NL" sz="1200" kern="1200" dirty="0" smtClean="0">
                <a:solidFill>
                  <a:schemeClr val="tx1"/>
                </a:solidFill>
                <a:latin typeface="+mn-lt"/>
                <a:ea typeface="+mn-ea"/>
                <a:cs typeface="+mn-cs"/>
              </a:rPr>
              <a:t>Leerlingen geen tijd geven om na te denken of dingen te bespreken voordat ze een antwoord geven;</a:t>
            </a:r>
          </a:p>
          <a:p>
            <a:pPr lvl="0">
              <a:buFont typeface="Arial" pitchFamily="34" charset="0"/>
              <a:buChar char="•"/>
            </a:pPr>
            <a:r>
              <a:rPr lang="nl-NL" sz="1200" kern="1200" dirty="0" smtClean="0">
                <a:solidFill>
                  <a:schemeClr val="tx1"/>
                </a:solidFill>
                <a:latin typeface="+mn-lt"/>
                <a:ea typeface="+mn-ea"/>
                <a:cs typeface="+mn-cs"/>
              </a:rPr>
              <a:t>Foute antwoorden negeren en doorgaan.</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8</a:t>
            </a:fld>
            <a:endParaRPr lang="en-US"/>
          </a:p>
        </p:txBody>
      </p:sp>
    </p:spTree>
    <p:extLst>
      <p:ext uri="{BB962C8B-B14F-4D97-AF65-F5344CB8AC3E}">
        <p14:creationId xmlns:p14="http://schemas.microsoft.com/office/powerpoint/2010/main" xmlns="" val="317049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latin typeface="+mn-lt"/>
                <a:ea typeface="+mn-ea"/>
                <a:cs typeface="+mn-cs"/>
              </a:rPr>
              <a:t>Tool ID-2: </a:t>
            </a:r>
            <a:r>
              <a:rPr lang="nl-NL" sz="1200" u="sng" kern="1200" dirty="0" smtClean="0">
                <a:solidFill>
                  <a:schemeClr val="tx1"/>
                </a:solidFill>
                <a:latin typeface="+mn-lt"/>
                <a:ea typeface="+mn-ea"/>
                <a:cs typeface="+mn-cs"/>
                <a:hlinkClick r:id="" action="ppaction://hlinkfile"/>
              </a:rPr>
              <a:t>Vragen stellen in de klas: rollenspel</a:t>
            </a:r>
            <a:r>
              <a:rPr lang="en-US" sz="1200" kern="1200" dirty="0" smtClean="0">
                <a:solidFill>
                  <a:schemeClr val="tx1"/>
                </a:solidFill>
                <a:latin typeface="+mn-lt"/>
                <a:ea typeface="+mn-ea"/>
                <a:cs typeface="+mn-cs"/>
              </a:rPr>
              <a:t> </a:t>
            </a:r>
            <a:r>
              <a:rPr lang="nl-NL" sz="1200" kern="1200" dirty="0" smtClean="0">
                <a:solidFill>
                  <a:schemeClr val="tx1"/>
                </a:solidFill>
                <a:latin typeface="+mn-lt"/>
                <a:ea typeface="+mn-ea"/>
                <a:cs typeface="+mn-cs"/>
              </a:rPr>
              <a:t>biedt de groep een mogelijkheid om vragen te ontwikkelen die een onderzoekende houding kunnen bevorderen. Voordat u deze tool gebruikt, zouden de docenten uit de groep echter moeten proberen een les te observeren, een video te bekijken of een </a:t>
            </a:r>
            <a:r>
              <a:rPr lang="nl-NL" sz="1200" kern="1200" dirty="0" err="1" smtClean="0">
                <a:solidFill>
                  <a:schemeClr val="tx1"/>
                </a:solidFill>
                <a:latin typeface="+mn-lt"/>
                <a:ea typeface="+mn-ea"/>
                <a:cs typeface="+mn-cs"/>
              </a:rPr>
              <a:t>audio-opname</a:t>
            </a:r>
            <a:r>
              <a:rPr lang="nl-NL" sz="1200" kern="1200" dirty="0" smtClean="0">
                <a:solidFill>
                  <a:schemeClr val="tx1"/>
                </a:solidFill>
                <a:latin typeface="+mn-lt"/>
                <a:ea typeface="+mn-ea"/>
                <a:cs typeface="+mn-cs"/>
              </a:rPr>
              <a:t> van zichzelf te maken in een les en dit gebruiken om na te denken over wat voor effect verschillende soorten vragen hebben op leerlingen. </a:t>
            </a:r>
            <a:r>
              <a:rPr lang="nl-NL" sz="1200" kern="1200" smtClean="0">
                <a:solidFill>
                  <a:schemeClr val="tx1"/>
                </a:solidFill>
                <a:latin typeface="+mn-lt"/>
                <a:ea typeface="+mn-ea"/>
                <a:cs typeface="+mn-cs"/>
              </a:rPr>
              <a:t>Vraag hen om de volgende bijeenkomst hun ervaringen en bevindingen te delen.</a:t>
            </a:r>
            <a:r>
              <a:rPr lang="en-GB"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9</a:t>
            </a:fld>
            <a:endParaRPr lang="en-US"/>
          </a:p>
        </p:txBody>
      </p:sp>
    </p:spTree>
    <p:extLst>
      <p:ext uri="{BB962C8B-B14F-4D97-AF65-F5344CB8AC3E}">
        <p14:creationId xmlns:p14="http://schemas.microsoft.com/office/powerpoint/2010/main" xmlns="" val="29888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pPr/>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pPr/>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pPr/>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pPr/>
              <a:t>6/13/2017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pPr/>
              <a:t>‹nr.›</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xmlns=""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xmlns=""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7811"/>
            <a:ext cx="7772400" cy="1704715"/>
          </a:xfrm>
        </p:spPr>
        <p:txBody>
          <a:bodyPr>
            <a:normAutofit fontScale="90000"/>
          </a:bodyPr>
          <a:lstStyle/>
          <a:p>
            <a:r>
              <a:rPr lang="en-US" dirty="0" err="1" smtClean="0"/>
              <a:t>Onder</a:t>
            </a:r>
            <a:r>
              <a:rPr lang="en-US" dirty="0" err="1" smtClean="0"/>
              <a:t>zoekend</a:t>
            </a:r>
            <a:r>
              <a:rPr lang="en-US" dirty="0" smtClean="0"/>
              <a:t> </a:t>
            </a:r>
            <a:r>
              <a:rPr lang="en-US" dirty="0" err="1" smtClean="0"/>
              <a:t>leren</a:t>
            </a:r>
            <a:r>
              <a:rPr lang="en-US" dirty="0" smtClean="0"/>
              <a:t/>
            </a:r>
            <a:br>
              <a:rPr lang="en-US" dirty="0" smtClean="0"/>
            </a:br>
            <a:r>
              <a:rPr lang="en-US" dirty="0" smtClean="0"/>
              <a:t/>
            </a:r>
            <a:br>
              <a:rPr lang="en-US" dirty="0" smtClean="0"/>
            </a:br>
            <a:r>
              <a:rPr lang="en-GB" dirty="0" smtClean="0">
                <a:solidFill>
                  <a:schemeClr val="accent3">
                    <a:lumMod val="75000"/>
                  </a:schemeClr>
                </a:solidFill>
              </a:rPr>
              <a:t>Hoe </a:t>
            </a:r>
            <a:r>
              <a:rPr lang="en-GB" dirty="0" err="1" smtClean="0">
                <a:solidFill>
                  <a:schemeClr val="accent3">
                    <a:lumMod val="75000"/>
                  </a:schemeClr>
                </a:solidFill>
              </a:rPr>
              <a:t>ondersteunen</a:t>
            </a:r>
            <a:r>
              <a:rPr lang="en-GB" dirty="0" smtClean="0">
                <a:solidFill>
                  <a:schemeClr val="accent3">
                    <a:lumMod val="75000"/>
                  </a:schemeClr>
                </a:solidFill>
              </a:rPr>
              <a:t> we </a:t>
            </a:r>
            <a:r>
              <a:rPr lang="en-GB" dirty="0" err="1" smtClean="0">
                <a:solidFill>
                  <a:schemeClr val="accent3">
                    <a:lumMod val="75000"/>
                  </a:schemeClr>
                </a:solidFill>
              </a:rPr>
              <a:t>onderzoekend</a:t>
            </a:r>
            <a:r>
              <a:rPr lang="en-GB" dirty="0" smtClean="0">
                <a:solidFill>
                  <a:schemeClr val="accent3">
                    <a:lumMod val="75000"/>
                  </a:schemeClr>
                </a:solidFill>
              </a:rPr>
              <a:t> </a:t>
            </a:r>
            <a:r>
              <a:rPr lang="en-GB" dirty="0" err="1" smtClean="0">
                <a:solidFill>
                  <a:schemeClr val="accent3">
                    <a:lumMod val="75000"/>
                  </a:schemeClr>
                </a:solidFill>
              </a:rPr>
              <a:t>leren</a:t>
            </a:r>
            <a:r>
              <a:rPr lang="en-GB" dirty="0" smtClean="0">
                <a:solidFill>
                  <a:schemeClr val="accent3">
                    <a:lumMod val="75000"/>
                  </a:schemeClr>
                </a:solidFill>
              </a:rPr>
              <a:t>? </a:t>
            </a:r>
            <a:endParaRPr lang="en-US" dirty="0">
              <a:solidFill>
                <a:schemeClr val="accent3">
                  <a:lumMod val="75000"/>
                </a:schemeClr>
              </a:solidFill>
            </a:endParaRPr>
          </a:p>
        </p:txBody>
      </p:sp>
      <p:sp>
        <p:nvSpPr>
          <p:cNvPr id="3" name="Subtitle 2"/>
          <p:cNvSpPr>
            <a:spLocks noGrp="1"/>
          </p:cNvSpPr>
          <p:nvPr>
            <p:ph type="subTitle" idx="1"/>
          </p:nvPr>
        </p:nvSpPr>
        <p:spPr>
          <a:xfrm>
            <a:off x="1371600" y="3554958"/>
            <a:ext cx="6400800" cy="1752600"/>
          </a:xfrm>
        </p:spPr>
        <p:txBody>
          <a:bodyPr>
            <a:normAutofit/>
          </a:bodyPr>
          <a:lstStyle/>
          <a:p>
            <a:r>
              <a:rPr lang="en-US" sz="4400" dirty="0">
                <a:solidFill>
                  <a:schemeClr val="tx1"/>
                </a:solidFill>
              </a:rPr>
              <a:t>Tool </a:t>
            </a:r>
            <a:r>
              <a:rPr lang="en-US" sz="4400" dirty="0" smtClean="0">
                <a:solidFill>
                  <a:schemeClr val="tx1"/>
                </a:solidFill>
              </a:rPr>
              <a:t>ID-</a:t>
            </a:r>
            <a:r>
              <a:rPr lang="en-US" sz="4400" dirty="0">
                <a:solidFill>
                  <a:schemeClr val="tx1"/>
                </a:solidFill>
              </a:rPr>
              <a:t>1</a:t>
            </a:r>
            <a:r>
              <a:rPr lang="en-US" sz="4400" dirty="0" smtClean="0">
                <a:solidFill>
                  <a:schemeClr val="tx1"/>
                </a:solidFill>
              </a:rPr>
              <a:t>:</a:t>
            </a:r>
            <a:r>
              <a:rPr lang="en-GB" sz="4400" dirty="0" smtClean="0">
                <a:solidFill>
                  <a:srgbClr val="000000"/>
                </a:solidFill>
              </a:rPr>
              <a:t> </a:t>
            </a:r>
            <a:r>
              <a:rPr lang="nl-NL" sz="4400" dirty="0" smtClean="0">
                <a:solidFill>
                  <a:srgbClr val="000000"/>
                </a:solidFill>
              </a:rPr>
              <a:t>Vragen stellen in de klas: discussie</a:t>
            </a:r>
            <a:endParaRPr lang="en-US" sz="44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414" y="274638"/>
            <a:ext cx="6856185"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702130" y="1567544"/>
            <a:ext cx="7439402" cy="4115188"/>
          </a:xfrm>
        </p:spPr>
        <p:txBody>
          <a:bodyPr>
            <a:normAutofit fontScale="92500" lnSpcReduction="10000"/>
          </a:bodyPr>
          <a:lstStyle/>
          <a:p>
            <a:pPr marL="0" indent="0">
              <a:buNone/>
            </a:pPr>
            <a:r>
              <a:rPr lang="en-GB" i="1" dirty="0" err="1" smtClean="0"/>
              <a:t>Doel</a:t>
            </a:r>
            <a:r>
              <a:rPr lang="en-GB" i="1" dirty="0" smtClean="0"/>
              <a:t>: </a:t>
            </a:r>
            <a:endParaRPr lang="en-GB" i="1" dirty="0" smtClean="0"/>
          </a:p>
          <a:p>
            <a:pPr marL="0" indent="0">
              <a:buNone/>
            </a:pPr>
            <a:r>
              <a:rPr lang="en-GB" dirty="0" err="1" smtClean="0"/>
              <a:t>Begrijpen</a:t>
            </a:r>
            <a:r>
              <a:rPr lang="en-GB" dirty="0" smtClean="0"/>
              <a:t> </a:t>
            </a:r>
            <a:r>
              <a:rPr lang="en-GB" dirty="0" err="1" smtClean="0"/>
              <a:t>welk</a:t>
            </a:r>
            <a:r>
              <a:rPr lang="en-GB" dirty="0" smtClean="0"/>
              <a:t> </a:t>
            </a:r>
            <a:r>
              <a:rPr lang="en-GB" dirty="0" err="1" smtClean="0"/>
              <a:t>typen</a:t>
            </a:r>
            <a:r>
              <a:rPr lang="en-GB" dirty="0" smtClean="0"/>
              <a:t> </a:t>
            </a:r>
            <a:r>
              <a:rPr lang="en-GB" dirty="0" err="1" smtClean="0"/>
              <a:t>vragen</a:t>
            </a:r>
            <a:r>
              <a:rPr lang="en-GB" dirty="0" smtClean="0"/>
              <a:t> </a:t>
            </a:r>
            <a:r>
              <a:rPr lang="en-GB" dirty="0" err="1" smtClean="0"/>
              <a:t>gebruikt</a:t>
            </a:r>
            <a:r>
              <a:rPr lang="en-GB" dirty="0" smtClean="0"/>
              <a:t> </a:t>
            </a:r>
            <a:r>
              <a:rPr lang="en-GB" dirty="0" err="1" smtClean="0"/>
              <a:t>worden</a:t>
            </a:r>
            <a:r>
              <a:rPr lang="en-GB" dirty="0" smtClean="0"/>
              <a:t> en </a:t>
            </a:r>
            <a:r>
              <a:rPr lang="en-GB" dirty="0" err="1" smtClean="0"/>
              <a:t>waarvoor</a:t>
            </a:r>
            <a:r>
              <a:rPr lang="en-GB" dirty="0" smtClean="0"/>
              <a:t> </a:t>
            </a:r>
            <a:r>
              <a:rPr lang="en-GB" dirty="0" err="1" smtClean="0"/>
              <a:t>deze</a:t>
            </a:r>
            <a:r>
              <a:rPr lang="en-GB" dirty="0" smtClean="0"/>
              <a:t> </a:t>
            </a:r>
            <a:r>
              <a:rPr lang="en-GB" dirty="0" err="1" smtClean="0"/>
              <a:t>vragen</a:t>
            </a:r>
            <a:r>
              <a:rPr lang="en-GB" dirty="0" smtClean="0"/>
              <a:t> </a:t>
            </a:r>
            <a:r>
              <a:rPr lang="en-GB" dirty="0" err="1" smtClean="0"/>
              <a:t>dienen</a:t>
            </a:r>
            <a:r>
              <a:rPr lang="en-GB" dirty="0" smtClean="0"/>
              <a:t>.</a:t>
            </a:r>
            <a:endParaRPr lang="en-GB" dirty="0" smtClean="0"/>
          </a:p>
          <a:p>
            <a:pPr marL="0" indent="0">
              <a:buNone/>
            </a:pPr>
            <a:r>
              <a:rPr lang="en-GB" i="1" dirty="0" smtClean="0"/>
              <a:t>We </a:t>
            </a:r>
            <a:r>
              <a:rPr lang="en-GB" i="1" dirty="0" err="1" smtClean="0"/>
              <a:t>zullen</a:t>
            </a:r>
            <a:r>
              <a:rPr lang="en-GB" i="1" dirty="0" smtClean="0"/>
              <a:t>:</a:t>
            </a:r>
            <a:endParaRPr lang="en-GB" i="1" dirty="0"/>
          </a:p>
          <a:p>
            <a:r>
              <a:rPr lang="en-GB" dirty="0" err="1" smtClean="0"/>
              <a:t>Verschillende</a:t>
            </a:r>
            <a:r>
              <a:rPr lang="en-GB" dirty="0" smtClean="0"/>
              <a:t> </a:t>
            </a:r>
            <a:r>
              <a:rPr lang="en-GB" dirty="0" err="1" smtClean="0"/>
              <a:t>typen</a:t>
            </a:r>
            <a:r>
              <a:rPr lang="en-GB" dirty="0" smtClean="0"/>
              <a:t> </a:t>
            </a:r>
            <a:r>
              <a:rPr lang="en-GB" dirty="0" err="1" smtClean="0"/>
              <a:t>vragen</a:t>
            </a:r>
            <a:r>
              <a:rPr lang="en-GB" dirty="0" smtClean="0"/>
              <a:t>, die we </a:t>
            </a:r>
            <a:r>
              <a:rPr lang="en-GB" dirty="0" err="1" smtClean="0"/>
              <a:t>gebruiken</a:t>
            </a:r>
            <a:r>
              <a:rPr lang="en-GB" dirty="0" smtClean="0"/>
              <a:t>, </a:t>
            </a:r>
            <a:r>
              <a:rPr lang="en-GB" dirty="0" err="1" smtClean="0"/>
              <a:t>beschouwen</a:t>
            </a:r>
            <a:r>
              <a:rPr lang="en-GB" dirty="0" smtClean="0"/>
              <a:t>;</a:t>
            </a:r>
            <a:endParaRPr lang="en-GB" dirty="0" smtClean="0"/>
          </a:p>
          <a:p>
            <a:r>
              <a:rPr lang="en-GB" dirty="0" smtClean="0"/>
              <a:t>De </a:t>
            </a:r>
            <a:r>
              <a:rPr lang="en-GB" dirty="0" err="1" smtClean="0"/>
              <a:t>functie</a:t>
            </a:r>
            <a:r>
              <a:rPr lang="en-GB" dirty="0" smtClean="0"/>
              <a:t> van de </a:t>
            </a:r>
            <a:r>
              <a:rPr lang="en-GB" dirty="0" err="1" smtClean="0"/>
              <a:t>vragen</a:t>
            </a:r>
            <a:r>
              <a:rPr lang="en-GB" dirty="0" smtClean="0"/>
              <a:t> </a:t>
            </a:r>
            <a:r>
              <a:rPr lang="en-GB" dirty="0" err="1" smtClean="0"/>
              <a:t>bespreken</a:t>
            </a:r>
            <a:r>
              <a:rPr lang="en-GB" dirty="0" smtClean="0"/>
              <a:t>;</a:t>
            </a:r>
            <a:endParaRPr lang="en-GB" dirty="0" smtClean="0"/>
          </a:p>
          <a:p>
            <a:r>
              <a:rPr lang="en-GB" dirty="0" smtClean="0"/>
              <a:t>De impact op </a:t>
            </a:r>
            <a:r>
              <a:rPr lang="en-GB" dirty="0" err="1" smtClean="0"/>
              <a:t>leerlingen</a:t>
            </a:r>
            <a:r>
              <a:rPr lang="en-GB" dirty="0" smtClean="0"/>
              <a:t> </a:t>
            </a:r>
            <a:r>
              <a:rPr lang="en-GB" dirty="0" err="1" smtClean="0"/>
              <a:t>bepalen</a:t>
            </a:r>
            <a:r>
              <a:rPr lang="en-GB" dirty="0" smtClean="0"/>
              <a:t>.</a:t>
            </a:r>
            <a:endParaRPr lang="en-GB" dirty="0"/>
          </a:p>
        </p:txBody>
      </p:sp>
      <p:pic>
        <p:nvPicPr>
          <p:cNvPr id="5" name="Picture 4" descr="30min.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44174" y="274638"/>
            <a:ext cx="1080000" cy="109439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6386" y="72473"/>
            <a:ext cx="5372100" cy="1830164"/>
          </a:xfrm>
        </p:spPr>
        <p:txBody>
          <a:bodyPr>
            <a:normAutofit/>
          </a:bodyPr>
          <a:lstStyle/>
          <a:p>
            <a:r>
              <a:rPr lang="en-US" dirty="0" err="1" smtClean="0"/>
              <a:t>Typen</a:t>
            </a:r>
            <a:r>
              <a:rPr lang="en-US" dirty="0" smtClean="0"/>
              <a:t> </a:t>
            </a:r>
            <a:r>
              <a:rPr lang="en-US" dirty="0" err="1" smtClean="0"/>
              <a:t>vragen</a:t>
            </a:r>
            <a:endParaRPr lang="en-US" dirty="0"/>
          </a:p>
        </p:txBody>
      </p:sp>
      <p:sp>
        <p:nvSpPr>
          <p:cNvPr id="3" name="Content Placeholder 2"/>
          <p:cNvSpPr>
            <a:spLocks noGrp="1"/>
          </p:cNvSpPr>
          <p:nvPr>
            <p:ph idx="1"/>
          </p:nvPr>
        </p:nvSpPr>
        <p:spPr>
          <a:xfrm>
            <a:off x="664737" y="2065922"/>
            <a:ext cx="7973077" cy="3159220"/>
          </a:xfrm>
        </p:spPr>
        <p:txBody>
          <a:bodyPr>
            <a:normAutofit fontScale="77500" lnSpcReduction="20000"/>
          </a:bodyPr>
          <a:lstStyle/>
          <a:p>
            <a:pPr marL="0" indent="0">
              <a:buNone/>
            </a:pPr>
            <a:r>
              <a:rPr lang="en-US" sz="5400" dirty="0" err="1" smtClean="0"/>
              <a:t>Wat</a:t>
            </a:r>
            <a:r>
              <a:rPr lang="en-US" sz="5400" dirty="0" smtClean="0"/>
              <a:t> </a:t>
            </a:r>
            <a:r>
              <a:rPr lang="en-US" sz="5400" dirty="0" err="1" smtClean="0"/>
              <a:t>voor</a:t>
            </a:r>
            <a:r>
              <a:rPr lang="en-US" sz="5400" dirty="0" smtClean="0"/>
              <a:t> </a:t>
            </a:r>
            <a:r>
              <a:rPr lang="en-US" sz="5400" dirty="0" err="1" smtClean="0"/>
              <a:t>typen</a:t>
            </a:r>
            <a:r>
              <a:rPr lang="en-US" sz="5400" dirty="0" smtClean="0"/>
              <a:t> </a:t>
            </a:r>
            <a:r>
              <a:rPr lang="en-US" sz="5400" dirty="0" err="1" smtClean="0"/>
              <a:t>verschillende</a:t>
            </a:r>
            <a:r>
              <a:rPr lang="en-US" sz="5400" dirty="0" smtClean="0"/>
              <a:t> </a:t>
            </a:r>
            <a:r>
              <a:rPr lang="en-US" sz="5400" dirty="0" err="1" smtClean="0"/>
              <a:t>vragen</a:t>
            </a:r>
            <a:r>
              <a:rPr lang="en-US" sz="5400" dirty="0" smtClean="0"/>
              <a:t> </a:t>
            </a:r>
            <a:r>
              <a:rPr lang="en-US" sz="5400" dirty="0" err="1" smtClean="0"/>
              <a:t>stellen</a:t>
            </a:r>
            <a:r>
              <a:rPr lang="en-US" sz="5400" dirty="0" smtClean="0"/>
              <a:t> </a:t>
            </a:r>
            <a:r>
              <a:rPr lang="en-US" sz="5400" dirty="0" err="1" smtClean="0"/>
              <a:t>docenten</a:t>
            </a:r>
            <a:r>
              <a:rPr lang="en-US" sz="5400" dirty="0" smtClean="0"/>
              <a:t>?</a:t>
            </a:r>
            <a:endParaRPr lang="en-US" sz="5400" dirty="0" smtClean="0"/>
          </a:p>
          <a:p>
            <a:pPr marL="0" indent="0">
              <a:buNone/>
            </a:pPr>
            <a:endParaRPr lang="en-US" sz="5400" dirty="0" smtClean="0"/>
          </a:p>
          <a:p>
            <a:pPr marL="0" indent="0">
              <a:buNone/>
            </a:pPr>
            <a:r>
              <a:rPr lang="en-US" sz="5400" dirty="0" err="1" smtClean="0"/>
              <a:t>Schrijf</a:t>
            </a:r>
            <a:r>
              <a:rPr lang="en-US" sz="5400" dirty="0" smtClean="0"/>
              <a:t> </a:t>
            </a:r>
            <a:r>
              <a:rPr lang="en-US" sz="5400" dirty="0" err="1" smtClean="0"/>
              <a:t>zoveel</a:t>
            </a:r>
            <a:r>
              <a:rPr lang="en-US" sz="5400" dirty="0" smtClean="0"/>
              <a:t> </a:t>
            </a:r>
            <a:r>
              <a:rPr lang="en-US" sz="5400" dirty="0" err="1" smtClean="0"/>
              <a:t>mogelijk</a:t>
            </a:r>
            <a:r>
              <a:rPr lang="en-US" sz="5400" dirty="0" smtClean="0"/>
              <a:t> </a:t>
            </a:r>
            <a:r>
              <a:rPr lang="en-US" sz="5400" dirty="0" err="1" smtClean="0"/>
              <a:t>typen</a:t>
            </a:r>
            <a:r>
              <a:rPr lang="en-US" sz="5400" dirty="0" smtClean="0"/>
              <a:t> </a:t>
            </a:r>
            <a:r>
              <a:rPr lang="en-US" sz="5400" dirty="0" err="1" smtClean="0"/>
              <a:t>vragen</a:t>
            </a:r>
            <a:r>
              <a:rPr lang="en-US" sz="5400" dirty="0" smtClean="0"/>
              <a:t> op, </a:t>
            </a:r>
            <a:r>
              <a:rPr lang="en-US" sz="5400" dirty="0" err="1" smtClean="0"/>
              <a:t>een</a:t>
            </a:r>
            <a:r>
              <a:rPr lang="en-US" sz="5400" dirty="0" smtClean="0"/>
              <a:t> op </a:t>
            </a:r>
            <a:r>
              <a:rPr lang="en-US" sz="5400" dirty="0" err="1" smtClean="0"/>
              <a:t>elke</a:t>
            </a:r>
            <a:r>
              <a:rPr lang="en-US" sz="5400" dirty="0" smtClean="0"/>
              <a:t> </a:t>
            </a:r>
            <a:r>
              <a:rPr lang="en-US" sz="5400" dirty="0" err="1" smtClean="0"/>
              <a:t>kaart</a:t>
            </a:r>
            <a:r>
              <a:rPr lang="en-US" sz="5400" dirty="0" smtClean="0"/>
              <a:t> of </a:t>
            </a:r>
            <a:r>
              <a:rPr lang="en-US" sz="5400" dirty="0" err="1" smtClean="0"/>
              <a:t>notitie</a:t>
            </a:r>
            <a:r>
              <a:rPr lang="en-US" sz="5400" dirty="0" smtClean="0"/>
              <a:t>.</a:t>
            </a:r>
            <a:endParaRPr lang="en-US" sz="5400" dirty="0"/>
          </a:p>
        </p:txBody>
      </p:sp>
      <p:pic>
        <p:nvPicPr>
          <p:cNvPr id="5" name="Picture 4" descr="Changes%20to%20toolkit/Icons/smallgroup.gif"/>
          <p:cNvPicPr/>
          <p:nvPr/>
        </p:nvPicPr>
        <p:blipFill>
          <a:blip r:embed="rId3">
            <a:extLst>
              <a:ext uri="{28A0092B-C50C-407E-A947-70E740481C1C}">
                <a14:useLocalDpi xmlns:a14="http://schemas.microsoft.com/office/drawing/2010/main" xmlns="" val="0"/>
              </a:ext>
            </a:extLst>
          </a:blip>
          <a:srcRect/>
          <a:stretch>
            <a:fillRect/>
          </a:stretch>
        </p:blipFill>
        <p:spPr bwMode="auto">
          <a:xfrm>
            <a:off x="350942" y="424679"/>
            <a:ext cx="1080000" cy="1080000"/>
          </a:xfrm>
          <a:prstGeom prst="rect">
            <a:avLst/>
          </a:prstGeom>
          <a:noFill/>
          <a:ln>
            <a:noFill/>
          </a:ln>
        </p:spPr>
      </p:pic>
    </p:spTree>
    <p:extLst>
      <p:ext uri="{BB962C8B-B14F-4D97-AF65-F5344CB8AC3E}">
        <p14:creationId xmlns:p14="http://schemas.microsoft.com/office/powerpoint/2010/main" xmlns="" val="1384980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274638"/>
            <a:ext cx="7200900" cy="1143000"/>
          </a:xfrm>
        </p:spPr>
        <p:txBody>
          <a:bodyPr/>
          <a:lstStyle/>
          <a:p>
            <a:r>
              <a:rPr lang="en-US" dirty="0" err="1" smtClean="0"/>
              <a:t>Functie</a:t>
            </a:r>
            <a:r>
              <a:rPr lang="en-US" dirty="0" smtClean="0"/>
              <a:t> van </a:t>
            </a:r>
            <a:r>
              <a:rPr lang="en-US" dirty="0" err="1" smtClean="0"/>
              <a:t>vragen</a:t>
            </a:r>
            <a:endParaRPr lang="en-US" dirty="0"/>
          </a:p>
        </p:txBody>
      </p:sp>
      <p:sp>
        <p:nvSpPr>
          <p:cNvPr id="3" name="Content Placeholder 2"/>
          <p:cNvSpPr>
            <a:spLocks noGrp="1"/>
          </p:cNvSpPr>
          <p:nvPr>
            <p:ph idx="1"/>
          </p:nvPr>
        </p:nvSpPr>
        <p:spPr>
          <a:xfrm>
            <a:off x="849086" y="1750241"/>
            <a:ext cx="7494814" cy="4375922"/>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err="1" smtClean="0"/>
              <a:t>Wat</a:t>
            </a:r>
            <a:r>
              <a:rPr lang="en-US" dirty="0" smtClean="0"/>
              <a:t> </a:t>
            </a:r>
            <a:r>
              <a:rPr lang="en-US" dirty="0" err="1" smtClean="0"/>
              <a:t>voor</a:t>
            </a:r>
            <a:r>
              <a:rPr lang="en-US" dirty="0" smtClean="0"/>
              <a:t> </a:t>
            </a:r>
            <a:r>
              <a:rPr lang="en-US" dirty="0" err="1" smtClean="0"/>
              <a:t>functie</a:t>
            </a:r>
            <a:r>
              <a:rPr lang="en-US" dirty="0" smtClean="0"/>
              <a:t> </a:t>
            </a:r>
            <a:r>
              <a:rPr lang="en-US" dirty="0" err="1" smtClean="0"/>
              <a:t>hebben</a:t>
            </a:r>
            <a:r>
              <a:rPr lang="en-US" dirty="0" smtClean="0"/>
              <a:t> de </a:t>
            </a:r>
            <a:r>
              <a:rPr lang="en-US" dirty="0" err="1" smtClean="0"/>
              <a:t>verschillende</a:t>
            </a:r>
            <a:r>
              <a:rPr lang="en-US" dirty="0" smtClean="0"/>
              <a:t> </a:t>
            </a:r>
            <a:r>
              <a:rPr lang="en-US" dirty="0" err="1" smtClean="0"/>
              <a:t>typen</a:t>
            </a:r>
            <a:r>
              <a:rPr lang="en-US" dirty="0" smtClean="0"/>
              <a:t> </a:t>
            </a:r>
            <a:r>
              <a:rPr lang="en-US" dirty="0" err="1" smtClean="0"/>
              <a:t>vragen</a:t>
            </a:r>
            <a:r>
              <a:rPr lang="en-US" dirty="0" smtClean="0"/>
              <a:t>?</a:t>
            </a: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Write down your suggestions on separate cards or sticky notes and try to match them to your cards showing types of questions.</a:t>
            </a:r>
            <a:endParaRPr lang="en-US" dirty="0"/>
          </a:p>
        </p:txBody>
      </p:sp>
      <p:pic>
        <p:nvPicPr>
          <p:cNvPr id="4" name="Picture 3" descr="Changes%20to%20toolkit/Icons/smallgroup.gif"/>
          <p:cNvPicPr>
            <a:picLocks noChangeAspect="1"/>
          </p:cNvPicPr>
          <p:nvPr/>
        </p:nvPicPr>
        <p:blipFill>
          <a:blip r:embed="rId3">
            <a:extLst>
              <a:ext uri="{28A0092B-C50C-407E-A947-70E740481C1C}">
                <a14:useLocalDpi xmlns:a14="http://schemas.microsoft.com/office/drawing/2010/main" xmlns="" val="0"/>
              </a:ext>
            </a:extLst>
          </a:blip>
          <a:srcRect/>
          <a:stretch>
            <a:fillRect/>
          </a:stretch>
        </p:blipFill>
        <p:spPr bwMode="auto">
          <a:xfrm>
            <a:off x="350942" y="424679"/>
            <a:ext cx="1080000" cy="1080000"/>
          </a:xfrm>
          <a:prstGeom prst="rect">
            <a:avLst/>
          </a:prstGeom>
          <a:noFill/>
          <a:ln>
            <a:noFill/>
          </a:ln>
        </p:spPr>
      </p:pic>
    </p:spTree>
    <p:extLst>
      <p:ext uri="{BB962C8B-B14F-4D97-AF65-F5344CB8AC3E}">
        <p14:creationId xmlns:p14="http://schemas.microsoft.com/office/powerpoint/2010/main" xmlns="" val="193635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Lespraktijk</a:t>
            </a:r>
            <a:endParaRPr lang="en-US" dirty="0"/>
          </a:p>
        </p:txBody>
      </p:sp>
      <p:sp>
        <p:nvSpPr>
          <p:cNvPr id="3" name="Content Placeholder 2"/>
          <p:cNvSpPr>
            <a:spLocks noGrp="1"/>
          </p:cNvSpPr>
          <p:nvPr>
            <p:ph idx="1"/>
          </p:nvPr>
        </p:nvSpPr>
        <p:spPr>
          <a:xfrm>
            <a:off x="849086" y="1600200"/>
            <a:ext cx="7609114" cy="4196443"/>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err="1" smtClean="0"/>
              <a:t>Deel</a:t>
            </a:r>
            <a:r>
              <a:rPr lang="en-US" dirty="0" smtClean="0"/>
              <a:t> de </a:t>
            </a:r>
            <a:r>
              <a:rPr lang="en-US" dirty="0" err="1" smtClean="0"/>
              <a:t>reacties</a:t>
            </a:r>
            <a:r>
              <a:rPr lang="en-US" dirty="0" smtClean="0"/>
              <a:t> over </a:t>
            </a:r>
            <a:r>
              <a:rPr lang="en-US" dirty="0" err="1" smtClean="0"/>
              <a:t>typen</a:t>
            </a:r>
            <a:r>
              <a:rPr lang="en-US" dirty="0" smtClean="0"/>
              <a:t> </a:t>
            </a:r>
            <a:r>
              <a:rPr lang="en-US" dirty="0" err="1" smtClean="0"/>
              <a:t>vragen</a:t>
            </a:r>
            <a:r>
              <a:rPr lang="en-US" dirty="0" smtClean="0"/>
              <a:t> en de </a:t>
            </a:r>
            <a:r>
              <a:rPr lang="en-US" dirty="0" err="1" smtClean="0"/>
              <a:t>functies</a:t>
            </a:r>
            <a:r>
              <a:rPr lang="en-US" dirty="0" smtClean="0"/>
              <a:t> van de </a:t>
            </a:r>
            <a:r>
              <a:rPr lang="en-US" dirty="0" err="1" smtClean="0"/>
              <a:t>vragen</a:t>
            </a:r>
            <a:r>
              <a:rPr lang="en-US" dirty="0" smtClean="0"/>
              <a:t>.</a:t>
            </a: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err="1" smtClean="0"/>
              <a:t>Denk</a:t>
            </a:r>
            <a:r>
              <a:rPr lang="en-US" dirty="0" smtClean="0"/>
              <a:t> </a:t>
            </a:r>
            <a:r>
              <a:rPr lang="en-US" dirty="0" err="1" smtClean="0"/>
              <a:t>na</a:t>
            </a:r>
            <a:r>
              <a:rPr lang="en-US" dirty="0" smtClean="0"/>
              <a:t> over </a:t>
            </a:r>
            <a:r>
              <a:rPr lang="en-US" dirty="0" err="1" smtClean="0"/>
              <a:t>jouw</a:t>
            </a:r>
            <a:r>
              <a:rPr lang="en-US" dirty="0" smtClean="0"/>
              <a:t> </a:t>
            </a:r>
            <a:r>
              <a:rPr lang="en-US" dirty="0" err="1" smtClean="0"/>
              <a:t>lesprakijk</a:t>
            </a:r>
            <a:r>
              <a:rPr lang="en-US" dirty="0" smtClean="0"/>
              <a:t> en </a:t>
            </a:r>
            <a:r>
              <a:rPr lang="en-US" dirty="0" err="1" smtClean="0"/>
              <a:t>bespreek</a:t>
            </a:r>
            <a:r>
              <a:rPr lang="en-US" dirty="0" smtClean="0"/>
              <a:t>:</a:t>
            </a:r>
            <a:endParaRPr lang="en-US" dirty="0" smtClean="0"/>
          </a:p>
          <a:p>
            <a:pPr lvl="0">
              <a:buFont typeface="Arial" pitchFamily="34" charset="0"/>
              <a:buChar char="•"/>
            </a:pPr>
            <a:r>
              <a:rPr lang="nl-NL" dirty="0" smtClean="0"/>
              <a:t>Welke soort vragen stelt </a:t>
            </a:r>
            <a:r>
              <a:rPr lang="nl-NL" b="1" dirty="0" smtClean="0"/>
              <a:t>u</a:t>
            </a:r>
            <a:r>
              <a:rPr lang="nl-NL" dirty="0" smtClean="0"/>
              <a:t> het vaakst?</a:t>
            </a:r>
          </a:p>
          <a:p>
            <a:pPr lvl="0">
              <a:buFont typeface="Arial" pitchFamily="34" charset="0"/>
              <a:buChar char="•"/>
            </a:pPr>
            <a:r>
              <a:rPr lang="nl-NL" dirty="0" smtClean="0"/>
              <a:t>Wat zijn de effecten van deze vragen?</a:t>
            </a:r>
            <a:endParaRPr lang="nl-NL" dirty="0"/>
          </a:p>
        </p:txBody>
      </p:sp>
      <p:pic>
        <p:nvPicPr>
          <p:cNvPr id="4" name="Picture 3" descr="eamwork"/>
          <p:cNvPicPr/>
          <p:nvPr/>
        </p:nvPicPr>
        <p:blipFill>
          <a:blip r:embed="rId3">
            <a:extLst>
              <a:ext uri="{28A0092B-C50C-407E-A947-70E740481C1C}">
                <a14:useLocalDpi xmlns:a14="http://schemas.microsoft.com/office/drawing/2010/main" xmlns="" val="0"/>
              </a:ext>
            </a:extLst>
          </a:blip>
          <a:srcRect/>
          <a:stretch>
            <a:fillRect/>
          </a:stretch>
        </p:blipFill>
        <p:spPr bwMode="auto">
          <a:xfrm>
            <a:off x="457200" y="274638"/>
            <a:ext cx="1084944" cy="1080000"/>
          </a:xfrm>
          <a:prstGeom prst="rect">
            <a:avLst/>
          </a:prstGeom>
          <a:noFill/>
          <a:ln>
            <a:noFill/>
          </a:ln>
        </p:spPr>
      </p:pic>
    </p:spTree>
    <p:extLst>
      <p:ext uri="{BB962C8B-B14F-4D97-AF65-F5344CB8AC3E}">
        <p14:creationId xmlns:p14="http://schemas.microsoft.com/office/powerpoint/2010/main" xmlns="" val="56878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104" y="306286"/>
            <a:ext cx="7168143" cy="1147136"/>
          </a:xfrm>
        </p:spPr>
        <p:txBody>
          <a:bodyPr>
            <a:normAutofit/>
          </a:bodyPr>
          <a:lstStyle/>
          <a:p>
            <a:r>
              <a:rPr lang="en-US" dirty="0" err="1" smtClean="0"/>
              <a:t>Denken-delen-uitwisselen</a:t>
            </a:r>
            <a:endParaRPr lang="en-US" dirty="0"/>
          </a:p>
        </p:txBody>
      </p:sp>
      <p:sp>
        <p:nvSpPr>
          <p:cNvPr id="3" name="Content Placeholder 2"/>
          <p:cNvSpPr>
            <a:spLocks noGrp="1"/>
          </p:cNvSpPr>
          <p:nvPr>
            <p:ph idx="1"/>
          </p:nvPr>
        </p:nvSpPr>
        <p:spPr>
          <a:xfrm>
            <a:off x="631164" y="1915613"/>
            <a:ext cx="6214727" cy="4024938"/>
          </a:xfrm>
        </p:spPr>
        <p:txBody>
          <a:bodyPr>
            <a:normAutofit/>
          </a:bodyPr>
          <a:lstStyle/>
          <a:p>
            <a:pPr marL="0" indent="0">
              <a:buNone/>
            </a:pPr>
            <a:r>
              <a:rPr lang="en-GB" dirty="0" smtClean="0"/>
              <a:t> </a:t>
            </a:r>
            <a:endParaRPr lang="en-US" dirty="0" smtClean="0"/>
          </a:p>
        </p:txBody>
      </p:sp>
      <p:sp>
        <p:nvSpPr>
          <p:cNvPr id="8" name="Rectangle 7"/>
          <p:cNvSpPr/>
          <p:nvPr/>
        </p:nvSpPr>
        <p:spPr>
          <a:xfrm>
            <a:off x="847484" y="1883965"/>
            <a:ext cx="7471763" cy="3539430"/>
          </a:xfrm>
          <a:prstGeom prst="rect">
            <a:avLst/>
          </a:prstGeom>
        </p:spPr>
        <p:txBody>
          <a:bodyPr wrap="square">
            <a:spAutoFit/>
          </a:bodyPr>
          <a:lstStyle/>
          <a:p>
            <a:r>
              <a:rPr lang="en-US" sz="3200" dirty="0" err="1" smtClean="0"/>
              <a:t>Denk</a:t>
            </a:r>
            <a:r>
              <a:rPr lang="en-US" sz="3200" dirty="0" smtClean="0"/>
              <a:t> </a:t>
            </a:r>
            <a:r>
              <a:rPr lang="en-US" sz="3200" dirty="0" err="1" smtClean="0"/>
              <a:t>verder</a:t>
            </a:r>
            <a:r>
              <a:rPr lang="en-US" sz="3200" dirty="0" smtClean="0"/>
              <a:t> </a:t>
            </a:r>
            <a:r>
              <a:rPr lang="en-US" sz="3200" dirty="0" err="1" smtClean="0"/>
              <a:t>na</a:t>
            </a:r>
            <a:r>
              <a:rPr lang="en-US" sz="3200" dirty="0" smtClean="0"/>
              <a:t> over </a:t>
            </a:r>
            <a:r>
              <a:rPr lang="en-US" sz="3200" dirty="0" err="1" smtClean="0"/>
              <a:t>jouw</a:t>
            </a:r>
            <a:r>
              <a:rPr lang="en-US" sz="3200" dirty="0" smtClean="0"/>
              <a:t> </a:t>
            </a:r>
            <a:r>
              <a:rPr lang="en-US" sz="3200" dirty="0" err="1" smtClean="0"/>
              <a:t>klas</a:t>
            </a:r>
            <a:r>
              <a:rPr lang="en-US" sz="3200" dirty="0" smtClean="0"/>
              <a:t> en </a:t>
            </a:r>
            <a:r>
              <a:rPr lang="en-US" sz="3200" dirty="0" err="1" smtClean="0"/>
              <a:t>bespreek</a:t>
            </a:r>
            <a:r>
              <a:rPr lang="en-US" sz="3200" dirty="0" smtClean="0"/>
              <a:t> </a:t>
            </a:r>
            <a:r>
              <a:rPr lang="en-US" sz="3200" dirty="0" err="1" smtClean="0"/>
              <a:t>samen</a:t>
            </a:r>
            <a:r>
              <a:rPr lang="en-US" sz="3200" dirty="0" smtClean="0"/>
              <a:t>:</a:t>
            </a:r>
            <a:endParaRPr lang="en-US" sz="3200" dirty="0" smtClean="0"/>
          </a:p>
          <a:p>
            <a:pPr marL="457200" indent="-457200">
              <a:buFont typeface="Arial"/>
              <a:buChar char="•"/>
            </a:pPr>
            <a:r>
              <a:rPr lang="nl-NL" sz="3200" dirty="0" smtClean="0"/>
              <a:t>Welke soort vragen stelt u het </a:t>
            </a:r>
            <a:r>
              <a:rPr lang="nl-NL" sz="3200" dirty="0" smtClean="0"/>
              <a:t>vaakst;</a:t>
            </a:r>
            <a:endParaRPr lang="nl-NL" sz="3200" dirty="0" smtClean="0"/>
          </a:p>
          <a:p>
            <a:pPr marL="457200" indent="-457200">
              <a:buFont typeface="Arial"/>
              <a:buChar char="•"/>
            </a:pPr>
            <a:r>
              <a:rPr lang="en-US" sz="3200" dirty="0" err="1" smtClean="0"/>
              <a:t>Wat</a:t>
            </a:r>
            <a:r>
              <a:rPr lang="en-US" sz="3200" dirty="0" smtClean="0"/>
              <a:t> de </a:t>
            </a:r>
            <a:r>
              <a:rPr lang="en-US" sz="3200" dirty="0" err="1" smtClean="0"/>
              <a:t>functie</a:t>
            </a:r>
            <a:r>
              <a:rPr lang="en-US" sz="3200" dirty="0" smtClean="0"/>
              <a:t> is van </a:t>
            </a:r>
            <a:r>
              <a:rPr lang="en-US" sz="3200" dirty="0" err="1" smtClean="0"/>
              <a:t>deze</a:t>
            </a:r>
            <a:r>
              <a:rPr lang="en-US" sz="3200" dirty="0" smtClean="0"/>
              <a:t> </a:t>
            </a:r>
            <a:r>
              <a:rPr lang="en-US" sz="3200" dirty="0" err="1" smtClean="0"/>
              <a:t>vragen</a:t>
            </a:r>
            <a:r>
              <a:rPr lang="en-US" sz="3200" dirty="0" smtClean="0"/>
              <a:t>;</a:t>
            </a:r>
            <a:endParaRPr lang="en-US" sz="3200" dirty="0" smtClean="0"/>
          </a:p>
          <a:p>
            <a:pPr marL="457200" indent="-457200">
              <a:buFont typeface="Arial"/>
              <a:buChar char="•"/>
            </a:pPr>
            <a:r>
              <a:rPr lang="nl-NL" sz="3200" dirty="0" smtClean="0"/>
              <a:t>Wat </a:t>
            </a:r>
            <a:r>
              <a:rPr lang="nl-NL" sz="3200" dirty="0" smtClean="0"/>
              <a:t>de effecten </a:t>
            </a:r>
            <a:r>
              <a:rPr lang="nl-NL" sz="3200" dirty="0" smtClean="0"/>
              <a:t>zijn van </a:t>
            </a:r>
            <a:r>
              <a:rPr lang="nl-NL" sz="3200" dirty="0" smtClean="0"/>
              <a:t>deze </a:t>
            </a:r>
            <a:r>
              <a:rPr lang="nl-NL" sz="3200" dirty="0" smtClean="0"/>
              <a:t>vragen;</a:t>
            </a:r>
            <a:endParaRPr lang="nl-NL" sz="3200" dirty="0" smtClean="0"/>
          </a:p>
          <a:p>
            <a:pPr marL="457200" indent="-457200">
              <a:buFont typeface="Arial"/>
              <a:buChar char="•"/>
            </a:pPr>
            <a:r>
              <a:rPr lang="en-US" sz="3200" dirty="0" err="1" smtClean="0"/>
              <a:t>Vaak</a:t>
            </a:r>
            <a:r>
              <a:rPr lang="en-US" sz="3200" dirty="0" smtClean="0"/>
              <a:t> </a:t>
            </a:r>
            <a:r>
              <a:rPr lang="en-US" sz="3200" dirty="0" err="1" smtClean="0"/>
              <a:t>gemaakte</a:t>
            </a:r>
            <a:r>
              <a:rPr lang="en-US" sz="3200" dirty="0" smtClean="0"/>
              <a:t> </a:t>
            </a:r>
            <a:r>
              <a:rPr lang="en-US" sz="3200" dirty="0" err="1" smtClean="0"/>
              <a:t>fouten</a:t>
            </a:r>
            <a:r>
              <a:rPr lang="en-US" sz="3200" dirty="0" smtClean="0"/>
              <a:t> en de </a:t>
            </a:r>
            <a:r>
              <a:rPr lang="en-US" sz="3200" dirty="0" err="1" smtClean="0"/>
              <a:t>effecten</a:t>
            </a:r>
            <a:r>
              <a:rPr lang="en-US" sz="3200" dirty="0" smtClean="0"/>
              <a:t> </a:t>
            </a:r>
            <a:r>
              <a:rPr lang="en-US" sz="3200" dirty="0" err="1" smtClean="0"/>
              <a:t>hiervan</a:t>
            </a:r>
            <a:r>
              <a:rPr lang="en-US" sz="3200" dirty="0" smtClean="0"/>
              <a:t>.</a:t>
            </a:r>
            <a:endParaRPr lang="en-US" sz="3200" dirty="0" smtClean="0"/>
          </a:p>
        </p:txBody>
      </p:sp>
      <p:pic>
        <p:nvPicPr>
          <p:cNvPr id="12" name="Picture 11" descr="teamwork.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31164" y="373422"/>
            <a:ext cx="1065789" cy="1080000"/>
          </a:xfrm>
          <a:prstGeom prst="rect">
            <a:avLst/>
          </a:prstGeom>
        </p:spPr>
      </p:pic>
    </p:spTree>
    <p:extLst>
      <p:ext uri="{BB962C8B-B14F-4D97-AF65-F5344CB8AC3E}">
        <p14:creationId xmlns:p14="http://schemas.microsoft.com/office/powerpoint/2010/main" xmlns="" val="3731206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842" y="232091"/>
            <a:ext cx="7281388" cy="1184145"/>
          </a:xfrm>
        </p:spPr>
        <p:txBody>
          <a:bodyPr>
            <a:normAutofit/>
          </a:bodyPr>
          <a:lstStyle/>
          <a:p>
            <a:r>
              <a:rPr lang="en-US" dirty="0" err="1" smtClean="0"/>
              <a:t>Redenen</a:t>
            </a:r>
            <a:r>
              <a:rPr lang="en-US" dirty="0" smtClean="0"/>
              <a:t> </a:t>
            </a:r>
            <a:r>
              <a:rPr lang="en-US" dirty="0" err="1" smtClean="0"/>
              <a:t>om</a:t>
            </a:r>
            <a:r>
              <a:rPr lang="en-US" dirty="0" smtClean="0"/>
              <a:t> </a:t>
            </a:r>
            <a:r>
              <a:rPr lang="en-US" dirty="0" err="1" smtClean="0"/>
              <a:t>vragen</a:t>
            </a:r>
            <a:r>
              <a:rPr lang="en-US" dirty="0" smtClean="0"/>
              <a:t> </a:t>
            </a:r>
            <a:r>
              <a:rPr lang="en-US" dirty="0" err="1" smtClean="0"/>
              <a:t>te</a:t>
            </a:r>
            <a:r>
              <a:rPr lang="en-US" dirty="0" smtClean="0"/>
              <a:t> </a:t>
            </a:r>
            <a:r>
              <a:rPr lang="en-US" dirty="0" err="1" smtClean="0"/>
              <a:t>stellen</a:t>
            </a:r>
            <a:endParaRPr lang="en-US" dirty="0"/>
          </a:p>
        </p:txBody>
      </p:sp>
      <p:sp>
        <p:nvSpPr>
          <p:cNvPr id="3" name="Content Placeholder 2"/>
          <p:cNvSpPr>
            <a:spLocks noGrp="1"/>
          </p:cNvSpPr>
          <p:nvPr>
            <p:ph idx="1"/>
          </p:nvPr>
        </p:nvSpPr>
        <p:spPr>
          <a:xfrm>
            <a:off x="631164" y="1915613"/>
            <a:ext cx="6214727" cy="4024938"/>
          </a:xfrm>
        </p:spPr>
        <p:txBody>
          <a:bodyPr>
            <a:normAutofit/>
          </a:bodyPr>
          <a:lstStyle/>
          <a:p>
            <a:pPr marL="0" indent="0">
              <a:buNone/>
            </a:pPr>
            <a:r>
              <a:rPr lang="en-GB" dirty="0" smtClean="0"/>
              <a:t> </a:t>
            </a:r>
            <a:endParaRPr lang="en-US" dirty="0" smtClean="0"/>
          </a:p>
        </p:txBody>
      </p:sp>
      <p:sp>
        <p:nvSpPr>
          <p:cNvPr id="8" name="Rectangle 7"/>
          <p:cNvSpPr/>
          <p:nvPr/>
        </p:nvSpPr>
        <p:spPr>
          <a:xfrm>
            <a:off x="370435" y="1484605"/>
            <a:ext cx="8431795" cy="4893647"/>
          </a:xfrm>
          <a:prstGeom prst="rect">
            <a:avLst/>
          </a:prstGeom>
        </p:spPr>
        <p:txBody>
          <a:bodyPr wrap="square">
            <a:spAutoFit/>
          </a:bodyPr>
          <a:lstStyle/>
          <a:p>
            <a:pPr lvl="0">
              <a:buFont typeface="Arial" pitchFamily="34" charset="0"/>
              <a:buChar char="•"/>
            </a:pPr>
            <a:r>
              <a:rPr lang="nl-NL" sz="2400" dirty="0" smtClean="0"/>
              <a:t>Om te interesseren, betrekken en uit te dagen; </a:t>
            </a:r>
          </a:p>
          <a:p>
            <a:pPr lvl="0">
              <a:buFont typeface="Arial" pitchFamily="34" charset="0"/>
              <a:buChar char="•"/>
            </a:pPr>
            <a:r>
              <a:rPr lang="nl-NL" sz="2400" dirty="0" smtClean="0"/>
              <a:t>Om voor kennis en begrip vast te stellen;</a:t>
            </a:r>
          </a:p>
          <a:p>
            <a:pPr lvl="0">
              <a:buFont typeface="Arial" pitchFamily="34" charset="0"/>
              <a:buChar char="•"/>
            </a:pPr>
            <a:r>
              <a:rPr lang="nl-NL" sz="2400" dirty="0" smtClean="0"/>
              <a:t>Om herinnering op te roepen om zo tot nieuw begrip en betekenis te komen;</a:t>
            </a:r>
          </a:p>
          <a:p>
            <a:pPr lvl="0">
              <a:buFont typeface="Arial" pitchFamily="34" charset="0"/>
              <a:buChar char="•"/>
            </a:pPr>
            <a:r>
              <a:rPr lang="nl-NL" sz="2400" dirty="0" smtClean="0"/>
              <a:t>Om het gedachteproces te richten op de belangrijkste concepten en problemen;</a:t>
            </a:r>
          </a:p>
          <a:p>
            <a:pPr lvl="0">
              <a:buFont typeface="Arial" pitchFamily="34" charset="0"/>
              <a:buChar char="•"/>
            </a:pPr>
            <a:r>
              <a:rPr lang="nl-NL" sz="2400" dirty="0" smtClean="0"/>
              <a:t>Om leerlingen te helpen hun denken uit te breiden van het feitelijke naar het analytische;</a:t>
            </a:r>
          </a:p>
          <a:p>
            <a:pPr lvl="0">
              <a:buFont typeface="Arial" pitchFamily="34" charset="0"/>
              <a:buChar char="•"/>
            </a:pPr>
            <a:r>
              <a:rPr lang="nl-NL" sz="2400" dirty="0" smtClean="0"/>
              <a:t>Om redeneren, </a:t>
            </a:r>
            <a:r>
              <a:rPr lang="nl-NL" sz="2400" dirty="0" err="1" smtClean="0"/>
              <a:t>probleemoplossen</a:t>
            </a:r>
            <a:r>
              <a:rPr lang="nl-NL" sz="2400" dirty="0" smtClean="0"/>
              <a:t>, evalueren en het vormen van hypotheses te bevorderen;</a:t>
            </a:r>
          </a:p>
          <a:p>
            <a:pPr lvl="0">
              <a:buFont typeface="Arial" pitchFamily="34" charset="0"/>
              <a:buChar char="•"/>
            </a:pPr>
            <a:r>
              <a:rPr lang="nl-NL" sz="2400" dirty="0" smtClean="0"/>
              <a:t>Om het denken van leerlingen te promoten over de manier waarop ze geleerd hebben;</a:t>
            </a:r>
          </a:p>
          <a:p>
            <a:pPr>
              <a:buFont typeface="Arial" pitchFamily="34" charset="0"/>
              <a:buChar char="•"/>
            </a:pPr>
            <a:r>
              <a:rPr lang="nl-NL" sz="2400" dirty="0" smtClean="0"/>
              <a:t>Om leerlingen te helpen om verbindingen te zien.</a:t>
            </a:r>
            <a:endParaRPr lang="en-GB" sz="2400"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70435" y="275475"/>
            <a:ext cx="1080000" cy="1094399"/>
          </a:xfrm>
          <a:prstGeom prst="rect">
            <a:avLst/>
          </a:prstGeom>
        </p:spPr>
      </p:pic>
    </p:spTree>
    <p:extLst>
      <p:ext uri="{BB962C8B-B14F-4D97-AF65-F5344CB8AC3E}">
        <p14:creationId xmlns:p14="http://schemas.microsoft.com/office/powerpoint/2010/main" xmlns="" val="3947162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724" y="23145"/>
            <a:ext cx="7009362" cy="1348455"/>
          </a:xfrm>
        </p:spPr>
        <p:txBody>
          <a:bodyPr>
            <a:normAutofit/>
          </a:bodyPr>
          <a:lstStyle/>
          <a:p>
            <a:r>
              <a:rPr lang="en-US" dirty="0" err="1" smtClean="0"/>
              <a:t>Vaak</a:t>
            </a:r>
            <a:r>
              <a:rPr lang="en-US" dirty="0" smtClean="0"/>
              <a:t> </a:t>
            </a:r>
            <a:r>
              <a:rPr lang="en-US" dirty="0" err="1" smtClean="0"/>
              <a:t>gemaakte</a:t>
            </a:r>
            <a:r>
              <a:rPr lang="en-US" dirty="0" smtClean="0"/>
              <a:t> </a:t>
            </a:r>
            <a:r>
              <a:rPr lang="en-US" dirty="0" err="1" smtClean="0"/>
              <a:t>fouten</a:t>
            </a:r>
            <a:r>
              <a:rPr lang="en-US" dirty="0" smtClean="0"/>
              <a:t>?</a:t>
            </a:r>
            <a:endParaRPr lang="en-US" dirty="0"/>
          </a:p>
        </p:txBody>
      </p:sp>
      <p:sp>
        <p:nvSpPr>
          <p:cNvPr id="3" name="Content Placeholder 2"/>
          <p:cNvSpPr>
            <a:spLocks noGrp="1"/>
          </p:cNvSpPr>
          <p:nvPr>
            <p:ph idx="1"/>
          </p:nvPr>
        </p:nvSpPr>
        <p:spPr>
          <a:xfrm>
            <a:off x="631164" y="1795969"/>
            <a:ext cx="7875922" cy="4180287"/>
          </a:xfrm>
        </p:spPr>
        <p:txBody>
          <a:bodyPr>
            <a:normAutofit/>
          </a:bodyPr>
          <a:lstStyle/>
          <a:p>
            <a:pPr marL="0" indent="0">
              <a:buNone/>
            </a:pPr>
            <a:r>
              <a:rPr lang="en-GB" dirty="0" smtClean="0"/>
              <a:t> </a:t>
            </a:r>
            <a:endParaRPr lang="en-US" dirty="0" smtClean="0"/>
          </a:p>
        </p:txBody>
      </p:sp>
      <p:sp>
        <p:nvSpPr>
          <p:cNvPr id="8" name="Rectangle 7"/>
          <p:cNvSpPr/>
          <p:nvPr/>
        </p:nvSpPr>
        <p:spPr>
          <a:xfrm>
            <a:off x="339886" y="1371600"/>
            <a:ext cx="8461214" cy="4093428"/>
          </a:xfrm>
          <a:prstGeom prst="rect">
            <a:avLst/>
          </a:prstGeom>
        </p:spPr>
        <p:txBody>
          <a:bodyPr wrap="square">
            <a:spAutoFit/>
          </a:bodyPr>
          <a:lstStyle/>
          <a:p>
            <a:pPr lvl="0">
              <a:buFont typeface="Arial" pitchFamily="34" charset="0"/>
              <a:buChar char="•"/>
            </a:pPr>
            <a:r>
              <a:rPr lang="nl-NL" sz="2000" dirty="0" smtClean="0"/>
              <a:t>Te veel triviale of irrelevante vragen stellen;</a:t>
            </a:r>
          </a:p>
          <a:p>
            <a:pPr lvl="0">
              <a:buFont typeface="Arial" pitchFamily="34" charset="0"/>
              <a:buChar char="•"/>
            </a:pPr>
            <a:r>
              <a:rPr lang="nl-NL" sz="2000" dirty="0" smtClean="0"/>
              <a:t>Een vraag stellen en die zelf beantwoorden;</a:t>
            </a:r>
          </a:p>
          <a:p>
            <a:pPr lvl="0">
              <a:buFont typeface="Arial" pitchFamily="34" charset="0"/>
              <a:buChar char="•"/>
            </a:pPr>
            <a:r>
              <a:rPr lang="nl-NL" sz="2000" dirty="0" smtClean="0"/>
              <a:t>De vraag vereenvoudigen wanneer leerlingen niet direct reageren;</a:t>
            </a:r>
          </a:p>
          <a:p>
            <a:pPr lvl="0">
              <a:buFont typeface="Arial" pitchFamily="34" charset="0"/>
              <a:buChar char="•"/>
            </a:pPr>
            <a:r>
              <a:rPr lang="nl-NL" sz="2000" dirty="0" smtClean="0"/>
              <a:t>Alleen vragen stellen aan de meest vaardige of aardige leerlingen;</a:t>
            </a:r>
          </a:p>
          <a:p>
            <a:pPr lvl="0">
              <a:buFont typeface="Arial" pitchFamily="34" charset="0"/>
              <a:buChar char="•"/>
            </a:pPr>
            <a:r>
              <a:rPr lang="nl-NL" sz="2000" dirty="0" smtClean="0"/>
              <a:t>Meerdere vragen tegelijk stellen;</a:t>
            </a:r>
          </a:p>
          <a:p>
            <a:pPr lvl="0">
              <a:buFont typeface="Arial" pitchFamily="34" charset="0"/>
              <a:buChar char="•"/>
            </a:pPr>
            <a:r>
              <a:rPr lang="nl-NL" sz="2000" dirty="0" smtClean="0"/>
              <a:t>Alleen gesloten vragen stellen die slechts een fout/goed antwoord toestaan;</a:t>
            </a:r>
          </a:p>
          <a:p>
            <a:pPr lvl="0">
              <a:buFont typeface="Arial" pitchFamily="34" charset="0"/>
              <a:buChar char="•"/>
            </a:pPr>
            <a:r>
              <a:rPr lang="nl-NL" sz="2000" dirty="0" smtClean="0"/>
              <a:t>‘Raad eens waar ik aan denk’-vragen stellen, waarbij je weet welk antwoord je wilt horen en je andere antwoorden negeert of afwijst;</a:t>
            </a:r>
          </a:p>
          <a:p>
            <a:pPr lvl="0">
              <a:buFont typeface="Arial" pitchFamily="34" charset="0"/>
              <a:buChar char="•"/>
            </a:pPr>
            <a:r>
              <a:rPr lang="nl-NL" sz="2000" dirty="0" smtClean="0"/>
              <a:t>Op elke reactie van een leerling reageren met 'goed gedaan', 'bijna goed' 'niet helemaal'. ‘Goed gedaan’ kan alternatieve antwoorden ontmoedigen;</a:t>
            </a:r>
          </a:p>
          <a:p>
            <a:pPr lvl="0">
              <a:buFont typeface="Arial" pitchFamily="34" charset="0"/>
              <a:buChar char="•"/>
            </a:pPr>
            <a:r>
              <a:rPr lang="nl-NL" sz="2000" dirty="0" smtClean="0"/>
              <a:t>Leerlingen geen tijd geven om na te denken of dingen te bespreken voordat ze een antwoord geven;</a:t>
            </a:r>
          </a:p>
          <a:p>
            <a:pPr lvl="0">
              <a:buFont typeface="Arial" pitchFamily="34" charset="0"/>
              <a:buChar char="•"/>
            </a:pPr>
            <a:r>
              <a:rPr lang="nl-NL" sz="2000" dirty="0" smtClean="0"/>
              <a:t>Foute antwoorden negeren en doorgaan.</a:t>
            </a:r>
            <a:endParaRPr lang="nl-NL" sz="2000" dirty="0" smtClean="0"/>
          </a:p>
        </p:txBody>
      </p:sp>
      <p:pic>
        <p:nvPicPr>
          <p:cNvPr id="7" name="Picture 6" descr="class.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16022" y="275475"/>
            <a:ext cx="1081702" cy="1096125"/>
          </a:xfrm>
          <a:prstGeom prst="rect">
            <a:avLst/>
          </a:prstGeom>
        </p:spPr>
      </p:pic>
    </p:spTree>
    <p:extLst>
      <p:ext uri="{BB962C8B-B14F-4D97-AF65-F5344CB8AC3E}">
        <p14:creationId xmlns:p14="http://schemas.microsoft.com/office/powerpoint/2010/main" xmlns="" val="717259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229601" cy="1143000"/>
          </a:xfrm>
        </p:spPr>
        <p:txBody>
          <a:bodyPr/>
          <a:lstStyle/>
          <a:p>
            <a:r>
              <a:rPr lang="en-US" dirty="0" smtClean="0"/>
              <a:t>Finishing off</a:t>
            </a:r>
            <a:endParaRPr lang="en-US" dirty="0"/>
          </a:p>
        </p:txBody>
      </p:sp>
      <p:pic>
        <p:nvPicPr>
          <p:cNvPr id="4" name="Content Placeholder 3" descr="http://mascil.mathshell.org.uk/wp-content/uploads/2014/04/nextsteps.jpg"/>
          <p:cNvPicPr>
            <a:picLocks noGrp="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416022" y="4474603"/>
            <a:ext cx="1077687" cy="1080000"/>
          </a:xfrm>
          <a:prstGeom prst="rect">
            <a:avLst/>
          </a:prstGeom>
          <a:noFill/>
          <a:ln>
            <a:noFill/>
          </a:ln>
        </p:spPr>
      </p:pic>
      <p:sp>
        <p:nvSpPr>
          <p:cNvPr id="5" name="TextBox 4"/>
          <p:cNvSpPr txBox="1"/>
          <p:nvPr/>
        </p:nvSpPr>
        <p:spPr>
          <a:xfrm>
            <a:off x="1667435" y="1845129"/>
            <a:ext cx="5958007" cy="3539430"/>
          </a:xfrm>
          <a:prstGeom prst="rect">
            <a:avLst/>
          </a:prstGeom>
          <a:noFill/>
        </p:spPr>
        <p:txBody>
          <a:bodyPr wrap="square" rtlCol="0">
            <a:spAutoFit/>
          </a:bodyPr>
          <a:lstStyle/>
          <a:p>
            <a:r>
              <a:rPr lang="en-US" sz="2800" dirty="0" err="1" smtClean="0"/>
              <a:t>Observeer</a:t>
            </a:r>
            <a:r>
              <a:rPr lang="en-US" sz="2800" dirty="0" smtClean="0"/>
              <a:t> </a:t>
            </a:r>
            <a:r>
              <a:rPr lang="en-US" sz="2800" dirty="0" err="1" smtClean="0"/>
              <a:t>een</a:t>
            </a:r>
            <a:r>
              <a:rPr lang="en-US" sz="2800" dirty="0" smtClean="0"/>
              <a:t> les, video of audio-</a:t>
            </a:r>
            <a:r>
              <a:rPr lang="en-US" sz="2800" dirty="0" err="1" smtClean="0"/>
              <a:t>opname</a:t>
            </a:r>
            <a:r>
              <a:rPr lang="en-US" sz="2800" dirty="0" smtClean="0"/>
              <a:t> van je </a:t>
            </a:r>
            <a:r>
              <a:rPr lang="en-US" sz="2800" dirty="0" err="1" smtClean="0"/>
              <a:t>eigen</a:t>
            </a:r>
            <a:r>
              <a:rPr lang="en-US" sz="2800" dirty="0" smtClean="0"/>
              <a:t> les. </a:t>
            </a:r>
            <a:r>
              <a:rPr lang="en-US" sz="2800" dirty="0" err="1" smtClean="0"/>
              <a:t>Gebruik</a:t>
            </a:r>
            <a:r>
              <a:rPr lang="en-US" sz="2800" dirty="0" smtClean="0"/>
              <a:t> </a:t>
            </a:r>
            <a:r>
              <a:rPr lang="en-US" sz="2800" dirty="0" err="1" smtClean="0"/>
              <a:t>deze</a:t>
            </a:r>
            <a:r>
              <a:rPr lang="en-US" sz="2800" dirty="0" smtClean="0"/>
              <a:t> </a:t>
            </a:r>
            <a:r>
              <a:rPr lang="en-US" sz="2800" dirty="0" err="1" smtClean="0"/>
              <a:t>om</a:t>
            </a:r>
            <a:r>
              <a:rPr lang="en-US" sz="2800" dirty="0" smtClean="0"/>
              <a:t> </a:t>
            </a:r>
            <a:r>
              <a:rPr lang="en-US" sz="2800" dirty="0" err="1" smtClean="0"/>
              <a:t>na</a:t>
            </a:r>
            <a:r>
              <a:rPr lang="en-US" sz="2800" dirty="0" smtClean="0"/>
              <a:t> </a:t>
            </a:r>
            <a:r>
              <a:rPr lang="en-US" sz="2800" dirty="0" err="1" smtClean="0"/>
              <a:t>te</a:t>
            </a:r>
            <a:r>
              <a:rPr lang="en-US" sz="2800" dirty="0" smtClean="0"/>
              <a:t> </a:t>
            </a:r>
            <a:r>
              <a:rPr lang="en-US" sz="2800" dirty="0" err="1" smtClean="0"/>
              <a:t>denken</a:t>
            </a:r>
            <a:r>
              <a:rPr lang="en-US" sz="2800" dirty="0" smtClean="0"/>
              <a:t> over de </a:t>
            </a:r>
            <a:r>
              <a:rPr lang="en-US" sz="2800" dirty="0" err="1" smtClean="0"/>
              <a:t>typen</a:t>
            </a:r>
            <a:r>
              <a:rPr lang="en-US" sz="2800" dirty="0" smtClean="0"/>
              <a:t> </a:t>
            </a:r>
            <a:r>
              <a:rPr lang="en-US" sz="2800" dirty="0" err="1" smtClean="0"/>
              <a:t>vragen</a:t>
            </a:r>
            <a:r>
              <a:rPr lang="en-US" sz="2800" dirty="0" smtClean="0"/>
              <a:t> die je </a:t>
            </a:r>
            <a:r>
              <a:rPr lang="en-US" sz="2800" dirty="0" err="1" smtClean="0"/>
              <a:t>stelt</a:t>
            </a:r>
            <a:r>
              <a:rPr lang="en-US" sz="2800" dirty="0" smtClean="0"/>
              <a:t> en de </a:t>
            </a:r>
            <a:r>
              <a:rPr lang="en-US" sz="2800" dirty="0" err="1" smtClean="0"/>
              <a:t>effecten</a:t>
            </a:r>
            <a:r>
              <a:rPr lang="en-US" sz="2800" dirty="0" smtClean="0"/>
              <a:t> </a:t>
            </a:r>
            <a:r>
              <a:rPr lang="en-US" sz="2800" dirty="0" err="1" smtClean="0"/>
              <a:t>hiervan</a:t>
            </a:r>
            <a:r>
              <a:rPr lang="en-US" sz="2800" dirty="0" smtClean="0"/>
              <a:t> op </a:t>
            </a:r>
            <a:r>
              <a:rPr lang="en-US" sz="2800" dirty="0" err="1" smtClean="0"/>
              <a:t>leerlingen</a:t>
            </a:r>
            <a:r>
              <a:rPr lang="en-US" sz="2800" dirty="0" smtClean="0"/>
              <a:t>.</a:t>
            </a:r>
          </a:p>
          <a:p>
            <a:endParaRPr lang="en-US" sz="2800" dirty="0" smtClean="0"/>
          </a:p>
          <a:p>
            <a:r>
              <a:rPr lang="en-US" sz="2800" dirty="0" err="1" smtClean="0"/>
              <a:t>Deel</a:t>
            </a:r>
            <a:r>
              <a:rPr lang="en-US" sz="2800" dirty="0" smtClean="0"/>
              <a:t> je </a:t>
            </a:r>
            <a:r>
              <a:rPr lang="en-US" sz="2800" dirty="0" err="1" smtClean="0"/>
              <a:t>ideeën</a:t>
            </a:r>
            <a:r>
              <a:rPr lang="en-US" sz="2800" dirty="0" smtClean="0"/>
              <a:t> en </a:t>
            </a:r>
            <a:r>
              <a:rPr lang="en-US" sz="2800" dirty="0" err="1" smtClean="0"/>
              <a:t>ervaringen</a:t>
            </a:r>
            <a:r>
              <a:rPr lang="en-US" sz="2800" dirty="0" smtClean="0"/>
              <a:t> </a:t>
            </a:r>
            <a:r>
              <a:rPr lang="en-US" sz="2800" dirty="0" err="1" smtClean="0"/>
              <a:t>hierover</a:t>
            </a:r>
            <a:r>
              <a:rPr lang="en-US" sz="2800" dirty="0" smtClean="0"/>
              <a:t> de </a:t>
            </a:r>
            <a:r>
              <a:rPr lang="en-US" sz="2800" dirty="0" err="1" smtClean="0"/>
              <a:t>volgende</a:t>
            </a:r>
            <a:r>
              <a:rPr lang="en-US" sz="2800" dirty="0" smtClean="0"/>
              <a:t> </a:t>
            </a:r>
            <a:r>
              <a:rPr lang="en-US" sz="2800" dirty="0" err="1" smtClean="0"/>
              <a:t>sessie</a:t>
            </a:r>
            <a:r>
              <a:rPr lang="en-US" sz="2800" dirty="0" smtClean="0"/>
              <a:t>.</a:t>
            </a:r>
            <a:endParaRPr lang="en-US" sz="2800" dirty="0"/>
          </a:p>
        </p:txBody>
      </p:sp>
      <p:pic>
        <p:nvPicPr>
          <p:cNvPr id="6" name="Picture 5" descr="class.gif"/>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16022" y="275475"/>
            <a:ext cx="1081702" cy="1096125"/>
          </a:xfrm>
          <a:prstGeom prst="rect">
            <a:avLst/>
          </a:prstGeom>
        </p:spPr>
      </p:pic>
    </p:spTree>
    <p:extLst>
      <p:ext uri="{BB962C8B-B14F-4D97-AF65-F5344CB8AC3E}">
        <p14:creationId xmlns:p14="http://schemas.microsoft.com/office/powerpoint/2010/main" xmlns="" val="269530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8255</TotalTime>
  <Words>1314</Words>
  <Application>Microsoft Office PowerPoint</Application>
  <PresentationFormat>Diavoorstelling (4:3)</PresentationFormat>
  <Paragraphs>96</Paragraphs>
  <Slides>9</Slides>
  <Notes>8</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Office Theme</vt:lpstr>
      <vt:lpstr>Onderzoekend leren  Hoe ondersteunen we onderzoekend leren? </vt:lpstr>
      <vt:lpstr>Overzicht</vt:lpstr>
      <vt:lpstr>Typen vragen</vt:lpstr>
      <vt:lpstr>Functie van vragen</vt:lpstr>
      <vt:lpstr>Lespraktijk</vt:lpstr>
      <vt:lpstr>Denken-delen-uitwisselen</vt:lpstr>
      <vt:lpstr>Redenen om vragen te stellen</vt:lpstr>
      <vt:lpstr>Vaak gemaakte fouten?</vt:lpstr>
      <vt:lpstr>Finishing off</vt:lpstr>
    </vt:vector>
  </TitlesOfParts>
  <Company>Graduate School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Ilse Koffijberg</cp:lastModifiedBy>
  <cp:revision>69</cp:revision>
  <dcterms:created xsi:type="dcterms:W3CDTF">2014-04-13T14:15:20Z</dcterms:created>
  <dcterms:modified xsi:type="dcterms:W3CDTF">2017-06-13T21:36:26Z</dcterms:modified>
</cp:coreProperties>
</file>