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334" r:id="rId6"/>
    <p:sldId id="330" r:id="rId7"/>
    <p:sldId id="335" r:id="rId8"/>
    <p:sldId id="332" r:id="rId9"/>
    <p:sldId id="336" r:id="rId10"/>
    <p:sldId id="301" r:id="rId11"/>
    <p:sldId id="319" r:id="rId12"/>
    <p:sldId id="337" r:id="rId13"/>
    <p:sldId id="338" r:id="rId14"/>
    <p:sldId id="339" r:id="rId15"/>
    <p:sldId id="274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2AD"/>
    <a:srgbClr val="FC04D9"/>
    <a:srgbClr val="A9C503"/>
    <a:srgbClr val="BF0975"/>
    <a:srgbClr val="6C0000"/>
    <a:srgbClr val="9463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75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55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410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927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7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15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743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61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1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1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56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alpha val="30000"/>
                <a:lumMod val="16000"/>
              </a:schemeClr>
            </a:gs>
            <a:gs pos="0">
              <a:schemeClr val="accent1">
                <a:lumMod val="45000"/>
                <a:lumOff val="5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28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F575C-7A37-49EC-90DD-5D94B4B8DFA2}" type="datetimeFigureOut">
              <a:rPr lang="nl-NL" smtClean="0"/>
              <a:t>6-4-2016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5627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2345">
            <a:off x="223521" y="2783840"/>
            <a:ext cx="5872480" cy="440436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746284"/>
            <a:ext cx="9144000" cy="2387600"/>
          </a:xfrm>
        </p:spPr>
        <p:txBody>
          <a:bodyPr>
            <a:normAutofit/>
          </a:bodyPr>
          <a:lstStyle/>
          <a:p>
            <a:r>
              <a:rPr lang="nl-NL" sz="6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LOB</a:t>
            </a:r>
            <a:br>
              <a:rPr lang="nl-NL" sz="6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nl-NL" sz="4900" dirty="0" smtClean="0">
                <a:solidFill>
                  <a:srgbClr val="6C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12. Ro</a:t>
            </a:r>
            <a:r>
              <a:rPr lang="nl-NL" sz="4900" dirty="0" smtClean="0">
                <a:solidFill>
                  <a:srgbClr val="6C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ndleiding op bedrijf</a:t>
            </a:r>
            <a:endParaRPr lang="nl-NL" sz="49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872480" y="3327242"/>
            <a:ext cx="4490720" cy="1844516"/>
          </a:xfrm>
        </p:spPr>
        <p:txBody>
          <a:bodyPr>
            <a:normAutofit/>
          </a:bodyPr>
          <a:lstStyle/>
          <a:p>
            <a:endParaRPr lang="nl-NL" dirty="0" smtClean="0">
              <a:solidFill>
                <a:srgbClr val="002060"/>
              </a:solidFill>
            </a:endParaRPr>
          </a:p>
          <a:p>
            <a:endParaRPr lang="nl-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9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50"/>
                </a:solidFill>
                <a:latin typeface="Bauhaus 93" panose="04030905020B02020C02" pitchFamily="82" charset="0"/>
              </a:rPr>
              <a:t>Welke vragen kun je stellen?</a:t>
            </a:r>
            <a:endParaRPr lang="nl-NL" dirty="0">
              <a:solidFill>
                <a:srgbClr val="00B050"/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83360"/>
            <a:ext cx="10515600" cy="4693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rgbClr val="A9C503"/>
                </a:solidFill>
              </a:rPr>
              <a:t>Bijvoorbeeld...</a:t>
            </a:r>
          </a:p>
          <a:p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Geschiedenis</a:t>
            </a:r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; </a:t>
            </a:r>
          </a:p>
          <a:p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Personeel</a:t>
            </a:r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; </a:t>
            </a:r>
          </a:p>
          <a:p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Werkzaamheden</a:t>
            </a:r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; </a:t>
            </a:r>
          </a:p>
          <a:p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Kwaliteiten </a:t>
            </a:r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die nodig zijn; </a:t>
            </a:r>
          </a:p>
          <a:p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Afspraken </a:t>
            </a:r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en regels; </a:t>
            </a:r>
          </a:p>
          <a:p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Wat </a:t>
            </a:r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is heel leuk en juist minder leuk?; </a:t>
            </a:r>
          </a:p>
          <a:p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Leerpunten </a:t>
            </a:r>
            <a:r>
              <a:rPr lang="nl-NL" dirty="0">
                <a:solidFill>
                  <a:schemeClr val="accent2">
                    <a:lumMod val="75000"/>
                  </a:schemeClr>
                </a:solidFill>
              </a:rPr>
              <a:t>(wat vind je moeilijk en wat heb je juist geleerd); </a:t>
            </a:r>
          </a:p>
        </p:txBody>
      </p:sp>
    </p:spTree>
    <p:extLst>
      <p:ext uri="{BB962C8B-B14F-4D97-AF65-F5344CB8AC3E}">
        <p14:creationId xmlns:p14="http://schemas.microsoft.com/office/powerpoint/2010/main" val="971154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Bauhaus 93" panose="04030905020B02020C02" pitchFamily="82" charset="0"/>
              </a:rPr>
              <a:t>Vandaag lever je in:</a:t>
            </a:r>
            <a:endParaRPr lang="nl-NL" dirty="0">
              <a:latin typeface="Bauhaus 93" panose="04030905020B02020C02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nl-NL" sz="3600" dirty="0" smtClean="0">
                <a:solidFill>
                  <a:srgbClr val="CA02AD"/>
                </a:solidFill>
              </a:rPr>
              <a:t>De taakverdeling voor het bezoek aan het bedrijf, </a:t>
            </a:r>
          </a:p>
          <a:p>
            <a:pPr marL="0" indent="0">
              <a:buNone/>
            </a:pPr>
            <a:r>
              <a:rPr lang="nl-NL" sz="3600" dirty="0" smtClean="0">
                <a:solidFill>
                  <a:srgbClr val="CA02AD"/>
                </a:solidFill>
              </a:rPr>
              <a:t>   op papier.</a:t>
            </a:r>
          </a:p>
          <a:p>
            <a:pPr marL="457200" lvl="1" indent="0">
              <a:buNone/>
            </a:pPr>
            <a:r>
              <a:rPr lang="nl-NL" sz="3600" dirty="0" smtClean="0">
                <a:solidFill>
                  <a:srgbClr val="FC04D9"/>
                </a:solidFill>
              </a:rPr>
              <a:t>	&gt;	Iedereen heeft een taak</a:t>
            </a:r>
          </a:p>
          <a:p>
            <a:pPr marL="457200" lvl="1" indent="0">
              <a:buNone/>
            </a:pPr>
            <a:r>
              <a:rPr lang="nl-NL" sz="3600" dirty="0" smtClean="0">
                <a:solidFill>
                  <a:srgbClr val="FC04D9"/>
                </a:solidFill>
              </a:rPr>
              <a:t>	&gt;  	Uitvoeren van de taak  = </a:t>
            </a:r>
            <a:r>
              <a:rPr lang="nl-NL" sz="3200" dirty="0" smtClean="0">
                <a:solidFill>
                  <a:srgbClr val="FC04D9"/>
                </a:solidFill>
              </a:rPr>
              <a:t>blauw vakje </a:t>
            </a:r>
            <a:r>
              <a:rPr lang="nl-NL" sz="3600" dirty="0" smtClean="0">
                <a:solidFill>
                  <a:srgbClr val="FC04D9"/>
                </a:solidFill>
              </a:rPr>
              <a:t>voor   			opdracht 12 </a:t>
            </a:r>
          </a:p>
          <a:p>
            <a:endParaRPr lang="nl-NL" sz="3600" dirty="0">
              <a:solidFill>
                <a:srgbClr val="FC04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141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b="1" dirty="0" smtClean="0">
                <a:solidFill>
                  <a:srgbClr val="FF0000"/>
                </a:solidFill>
              </a:rPr>
              <a:t>Succes!</a:t>
            </a:r>
            <a:endParaRPr lang="nl-NL" sz="6000" b="1" dirty="0">
              <a:solidFill>
                <a:srgbClr val="FF0000"/>
              </a:solidFill>
            </a:endParaRP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1758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C04D9"/>
                </a:solidFill>
                <a:latin typeface="Bauhaus 93" panose="04030905020B02020C02" pitchFamily="82" charset="0"/>
              </a:rPr>
              <a:t>Resultaten van ‘Presenteer je stagebedrijf’</a:t>
            </a:r>
            <a:endParaRPr lang="nl-NL" dirty="0">
              <a:solidFill>
                <a:srgbClr val="FC04D9"/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Groep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480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1605"/>
              </p:ext>
            </p:extLst>
          </p:nvPr>
        </p:nvGraphicFramePr>
        <p:xfrm>
          <a:off x="670559" y="142242"/>
          <a:ext cx="10850880" cy="6715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4085"/>
                <a:gridCol w="2605716"/>
                <a:gridCol w="1982516"/>
                <a:gridCol w="4838563"/>
              </a:tblGrid>
              <a:tr h="33578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Naam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Bedrijf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punten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Opmerking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578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Brian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Oort Drijber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55/10 = 5.5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157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Niek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Zuidema Hoogeveen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59/10 = 5.9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157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Vincent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Fokkert Holthone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69/10 = 6.9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157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Martijn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Boerma Valthe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68/10 = 6.8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157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Laurens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Dalerpeel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47.5/7 = 6.8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157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Jeanine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Jumper Hardenberg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44/7 = 6.3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157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Marit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Hoeve Vollenhof Wezup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44.5/7 = 6.4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Rondleiding aangeboden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578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highlight>
                            <a:srgbClr val="FFFF00"/>
                          </a:highlight>
                        </a:rPr>
                        <a:t>Robin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highlight>
                            <a:srgbClr val="FFFF00"/>
                          </a:highlight>
                        </a:rPr>
                        <a:t>v.d Poll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highlight>
                            <a:srgbClr val="FFFF00"/>
                          </a:highlight>
                        </a:rPr>
                        <a:t>56/7 = 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1576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Rebecca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Fokkert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62/9 = 6.9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736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highlight>
                            <a:srgbClr val="FFFF00"/>
                          </a:highlight>
                        </a:rPr>
                        <a:t>Gerald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highlight>
                            <a:srgbClr val="FFFF00"/>
                          </a:highlight>
                        </a:rPr>
                        <a:t>Kremer, Stegeren Oosterdijk 3. 06 38925511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highlight>
                            <a:srgbClr val="FFFF00"/>
                          </a:highlight>
                        </a:rPr>
                        <a:t>72/9 = 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highlight>
                            <a:srgbClr val="FFFF00"/>
                          </a:highlight>
                        </a:rPr>
                        <a:t>Rondleiding aangeboden.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945076" y="2665606"/>
            <a:ext cx="1449117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Groep 1</a:t>
            </a:r>
            <a:endParaRPr kumimoji="0" lang="nl-NL" altLang="nl-NL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80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C04D9"/>
                </a:solidFill>
                <a:latin typeface="Bauhaus 93" panose="04030905020B02020C02" pitchFamily="82" charset="0"/>
              </a:rPr>
              <a:t>Resultaten van ‘Presenteer je stagebedrijf’</a:t>
            </a:r>
            <a:endParaRPr lang="nl-NL" dirty="0">
              <a:solidFill>
                <a:srgbClr val="FC04D9"/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Groep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810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1" y="283335"/>
            <a:ext cx="11134859" cy="58936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6000" dirty="0" smtClean="0"/>
              <a:t>.</a:t>
            </a:r>
            <a:endParaRPr lang="nl-NL" sz="6000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418543"/>
              </p:ext>
            </p:extLst>
          </p:nvPr>
        </p:nvGraphicFramePr>
        <p:xfrm>
          <a:off x="218940" y="283335"/>
          <a:ext cx="11410683" cy="6323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485"/>
                <a:gridCol w="6090445"/>
                <a:gridCol w="3795753"/>
              </a:tblGrid>
              <a:tr h="4177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Naam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Bedrijf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punten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7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Erik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Westemeijer Balkbrug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51.2/11 = 4.7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470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Manfred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Volkerink Heino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59.5/11 = 5.4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7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Chiel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Grefelman Luttenberg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62/11 = 5.6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7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highlight>
                            <a:srgbClr val="FFFF00"/>
                          </a:highlight>
                        </a:rPr>
                        <a:t>Anne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highlight>
                            <a:srgbClr val="FFFF00"/>
                          </a:highlight>
                        </a:rPr>
                        <a:t>Kamphuis Vroomshoop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highlight>
                            <a:srgbClr val="FFFF00"/>
                          </a:highlight>
                        </a:rPr>
                        <a:t>94/11 =8.9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7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Roy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André v.d. Most Schoonebeek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48/8=6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7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Bas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Drenthen de Meene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55/8=6.8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7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Eline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Pet’s Place Coevorden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38.5/8=4.8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470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Jennifer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Manege Hoogenweg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28/8=3.5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7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Pleun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Dierenpension het Veenschap Vriezenveen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40/8=5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712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Denise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Faunaland Hofstede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36/8=4.5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470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Jan Joost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9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52329"/>
          </a:xfrm>
        </p:spPr>
        <p:txBody>
          <a:bodyPr>
            <a:normAutofit/>
          </a:bodyPr>
          <a:lstStyle/>
          <a:p>
            <a:r>
              <a:rPr lang="nl-NL" sz="7200" dirty="0" smtClean="0">
                <a:solidFill>
                  <a:srgbClr val="FFFF00"/>
                </a:solidFill>
                <a:latin typeface="Bauhaus 93" panose="04030905020B02020C02" pitchFamily="82" charset="0"/>
              </a:rPr>
              <a:t>Conclusie?</a:t>
            </a:r>
            <a:endParaRPr lang="nl-NL" sz="7200" dirty="0">
              <a:solidFill>
                <a:srgbClr val="FFFF0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04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8000" dirty="0" smtClean="0"/>
              <a:t/>
            </a:r>
            <a:br>
              <a:rPr lang="nl-NL" sz="8000" dirty="0" smtClean="0"/>
            </a:br>
            <a:r>
              <a:rPr lang="nl-NL" sz="8000" dirty="0"/>
              <a:t/>
            </a:r>
            <a:br>
              <a:rPr lang="nl-NL" sz="8000" dirty="0"/>
            </a:br>
            <a:r>
              <a:rPr lang="nl-NL" sz="8000" dirty="0" smtClean="0"/>
              <a:t/>
            </a:r>
            <a:br>
              <a:rPr lang="nl-NL" sz="8000" dirty="0" smtClean="0"/>
            </a:br>
            <a:r>
              <a:rPr lang="nl-NL" sz="8000" i="1" dirty="0">
                <a:latin typeface="Algerian" panose="04020705040A02060702" pitchFamily="82" charset="0"/>
              </a:rPr>
              <a:t/>
            </a:r>
            <a:br>
              <a:rPr lang="nl-NL" sz="8000" i="1" dirty="0">
                <a:latin typeface="Algerian" panose="04020705040A02060702" pitchFamily="82" charset="0"/>
              </a:rPr>
            </a:br>
            <a:r>
              <a:rPr lang="nl-NL" sz="8000" i="1" dirty="0" smtClean="0">
                <a:latin typeface="Algerian" panose="04020705040A02060702" pitchFamily="82" charset="0"/>
              </a:rPr>
              <a:t>Daar gaan we mee aan de slag!</a:t>
            </a:r>
            <a:br>
              <a:rPr lang="nl-NL" sz="8000" i="1" dirty="0" smtClean="0">
                <a:latin typeface="Algerian" panose="04020705040A02060702" pitchFamily="82" charset="0"/>
              </a:rPr>
            </a:br>
            <a:endParaRPr lang="nl-NL" sz="8000" i="1" dirty="0">
              <a:latin typeface="Algerian" panose="04020705040A02060702" pitchFamily="82" charset="0"/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715" y="3786187"/>
            <a:ext cx="4457397" cy="3071813"/>
          </a:xfrm>
        </p:spPr>
      </p:pic>
    </p:spTree>
    <p:extLst>
      <p:ext uri="{BB962C8B-B14F-4D97-AF65-F5344CB8AC3E}">
        <p14:creationId xmlns:p14="http://schemas.microsoft.com/office/powerpoint/2010/main" val="412839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" y="365125"/>
            <a:ext cx="11170920" cy="1325563"/>
          </a:xfrm>
        </p:spPr>
        <p:txBody>
          <a:bodyPr/>
          <a:lstStyle/>
          <a:p>
            <a:r>
              <a:rPr lang="nl-NL" dirty="0" smtClean="0">
                <a:solidFill>
                  <a:srgbClr val="002060"/>
                </a:solidFill>
                <a:latin typeface="Castellar" panose="020A0402060406010301" pitchFamily="18" charset="0"/>
              </a:rPr>
              <a:t>opdracht</a:t>
            </a:r>
            <a:endParaRPr lang="nl-NL" dirty="0">
              <a:solidFill>
                <a:srgbClr val="002060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82880" y="1320800"/>
            <a:ext cx="11170920" cy="57099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3500" dirty="0" smtClean="0">
                <a:solidFill>
                  <a:srgbClr val="92D050"/>
                </a:solidFill>
              </a:rPr>
              <a:t>Voor de student die de rondleiding verzorgt </a:t>
            </a:r>
          </a:p>
          <a:p>
            <a:pPr marL="0" indent="0">
              <a:buNone/>
            </a:pPr>
            <a:r>
              <a:rPr lang="nl-NL" sz="3500" dirty="0" smtClean="0">
                <a:solidFill>
                  <a:srgbClr val="92D050"/>
                </a:solidFill>
              </a:rPr>
              <a:t>samen met 1 helper: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3000" dirty="0" smtClean="0">
                <a:solidFill>
                  <a:srgbClr val="00B050"/>
                </a:solidFill>
              </a:rPr>
              <a:t>*	Maak een afspraak met bedrijf. </a:t>
            </a:r>
          </a:p>
          <a:p>
            <a:pPr marL="0" indent="0">
              <a:buNone/>
            </a:pPr>
            <a:r>
              <a:rPr lang="nl-NL" sz="3000" dirty="0" smtClean="0">
                <a:solidFill>
                  <a:schemeClr val="accent2">
                    <a:lumMod val="50000"/>
                  </a:schemeClr>
                </a:solidFill>
              </a:rPr>
              <a:t>Bespreek:</a:t>
            </a:r>
          </a:p>
          <a:p>
            <a:pPr marL="0" indent="0">
              <a:buNone/>
            </a:pPr>
            <a:r>
              <a:rPr lang="nl-NL" sz="3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nl-NL" sz="3000" dirty="0" smtClean="0">
                <a:solidFill>
                  <a:schemeClr val="accent2">
                    <a:lumMod val="50000"/>
                  </a:schemeClr>
                </a:solidFill>
              </a:rPr>
              <a:t>*	Het tijdstip/datum</a:t>
            </a:r>
          </a:p>
          <a:p>
            <a:pPr marL="0" indent="0">
              <a:buNone/>
            </a:pPr>
            <a:r>
              <a:rPr lang="nl-NL" sz="3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nl-NL" sz="3000" dirty="0" smtClean="0">
                <a:solidFill>
                  <a:schemeClr val="accent2">
                    <a:lumMod val="50000"/>
                  </a:schemeClr>
                </a:solidFill>
              </a:rPr>
              <a:t>*	Het programma, wat gaan we zien en wie doet de 				rondleiding?</a:t>
            </a:r>
          </a:p>
          <a:p>
            <a:pPr marL="0" indent="0">
              <a:buNone/>
            </a:pPr>
            <a:r>
              <a:rPr lang="nl-NL" sz="3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nl-NL" sz="3000" dirty="0" smtClean="0">
                <a:solidFill>
                  <a:schemeClr val="accent2">
                    <a:lumMod val="50000"/>
                  </a:schemeClr>
                </a:solidFill>
              </a:rPr>
              <a:t>*	Hoe lang gaat het duren?</a:t>
            </a:r>
          </a:p>
          <a:p>
            <a:pPr marL="0" indent="0">
              <a:buNone/>
            </a:pPr>
            <a:r>
              <a:rPr lang="nl-NL" sz="3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nl-NL" sz="3000" dirty="0" smtClean="0">
                <a:solidFill>
                  <a:schemeClr val="accent2">
                    <a:lumMod val="50000"/>
                  </a:schemeClr>
                </a:solidFill>
              </a:rPr>
              <a:t>*	Hoeveel personen komen?</a:t>
            </a:r>
          </a:p>
          <a:p>
            <a:pPr marL="0" indent="0">
              <a:buNone/>
            </a:pPr>
            <a:r>
              <a:rPr lang="nl-NL" sz="30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nl-NL" sz="3000" dirty="0" smtClean="0">
                <a:solidFill>
                  <a:schemeClr val="accent2">
                    <a:lumMod val="50000"/>
                  </a:schemeClr>
                </a:solidFill>
              </a:rPr>
              <a:t>*	Een praktische opdracht voor je klasgenoten op het bedrijf!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2">
                    <a:lumMod val="50000"/>
                  </a:schemeClr>
                </a:solidFill>
              </a:rPr>
              <a:t>		</a:t>
            </a:r>
            <a:endParaRPr lang="nl-NL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947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80" y="486349"/>
            <a:ext cx="4815840" cy="1339276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rgbClr val="A9C503"/>
                </a:solidFill>
              </a:rPr>
              <a:t>Voor de bezoekende studenten 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B050"/>
                </a:solidFill>
              </a:rPr>
              <a:t>Overleg met elkaar:</a:t>
            </a:r>
          </a:p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accent1">
                    <a:lumMod val="50000"/>
                  </a:schemeClr>
                </a:solidFill>
              </a:rPr>
              <a:t>Wie maakt foto’s en een kort verslag voor facebook?</a:t>
            </a:r>
          </a:p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accent1">
                    <a:lumMod val="50000"/>
                  </a:schemeClr>
                </a:solidFill>
              </a:rPr>
              <a:t>Wie regelt het vervoer?</a:t>
            </a:r>
          </a:p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accent1">
                    <a:lumMod val="50000"/>
                  </a:schemeClr>
                </a:solidFill>
              </a:rPr>
              <a:t>Wie regelt een cadeautje voor het bedrijf?</a:t>
            </a:r>
          </a:p>
          <a:p>
            <a:pPr marL="514350" indent="-514350">
              <a:buAutoNum type="arabicPeriod"/>
            </a:pPr>
            <a:r>
              <a:rPr lang="nl-NL" dirty="0" smtClean="0">
                <a:solidFill>
                  <a:schemeClr val="accent1">
                    <a:lumMod val="50000"/>
                  </a:schemeClr>
                </a:solidFill>
              </a:rPr>
              <a:t>Welke vragen stellen we, wat willen we in ieder geval te weten komen?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209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796D14A1D5944EBFF95EECFD7ED31F" ma:contentTypeVersion="0" ma:contentTypeDescription="Een nieuw document maken." ma:contentTypeScope="" ma:versionID="def9c0cee85eab05e00eab6448935ee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519baa4e29139ff335306ec453e2c0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D23480-983B-4C8F-88A3-3505E5F35F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C3D7CF-ADB2-4B08-B3DB-EDFFED3D8E94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CF372BE-C820-49D8-B321-752B23BDAE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543</TotalTime>
  <Words>282</Words>
  <Application>Microsoft Office PowerPoint</Application>
  <PresentationFormat>Breedbeeld</PresentationFormat>
  <Paragraphs>121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21" baseType="lpstr">
      <vt:lpstr>Aharoni</vt:lpstr>
      <vt:lpstr>Algerian</vt:lpstr>
      <vt:lpstr>Arial</vt:lpstr>
      <vt:lpstr>Bauhaus 93</vt:lpstr>
      <vt:lpstr>Calibri</vt:lpstr>
      <vt:lpstr>Calibri Light</vt:lpstr>
      <vt:lpstr>Castellar</vt:lpstr>
      <vt:lpstr>Times New Roman</vt:lpstr>
      <vt:lpstr>Office Theme</vt:lpstr>
      <vt:lpstr>LOB 12. Rondleiding op bedrijf</vt:lpstr>
      <vt:lpstr>Resultaten van ‘Presenteer je stagebedrijf’</vt:lpstr>
      <vt:lpstr>Groep 1 </vt:lpstr>
      <vt:lpstr>Resultaten van ‘Presenteer je stagebedrijf’</vt:lpstr>
      <vt:lpstr>PowerPoint-presentatie</vt:lpstr>
      <vt:lpstr>Conclusie?</vt:lpstr>
      <vt:lpstr>    Daar gaan we mee aan de slag! </vt:lpstr>
      <vt:lpstr>opdracht</vt:lpstr>
      <vt:lpstr>PowerPoint-presentatie</vt:lpstr>
      <vt:lpstr>Welke vragen kun je stellen?</vt:lpstr>
      <vt:lpstr>Vandaag lever je in:</vt:lpstr>
      <vt:lpstr>Succes!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LOB Wat moet ik daarmee</dc:title>
  <dc:creator>Hannie Kwant</dc:creator>
  <cp:lastModifiedBy>Hannie Kwant</cp:lastModifiedBy>
  <cp:revision>52</cp:revision>
  <dcterms:created xsi:type="dcterms:W3CDTF">2015-09-22T12:21:20Z</dcterms:created>
  <dcterms:modified xsi:type="dcterms:W3CDTF">2016-04-06T10:24:11Z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0x010100AD796D14A1D5944EBFF95EECFD7ED31F</vt:lpwstr>
  </property>
</Properties>
</file>