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FD2E4D-83BE-4095-8EFB-039F27E449D5}" v="1" dt="2021-09-21T10:50:48.1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80"/>
  </p:normalViewPr>
  <p:slideViewPr>
    <p:cSldViewPr snapToGrid="0" snapToObjects="1">
      <p:cViewPr>
        <p:scale>
          <a:sx n="59" d="100"/>
          <a:sy n="59" d="100"/>
        </p:scale>
        <p:origin x="1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 Gemser" userId="ecd0e9b1-a6c5-4cb9-a48b-3110dbfacbe4" providerId="ADAL" clId="{42FD2E4D-83BE-4095-8EFB-039F27E449D5}"/>
    <pc:docChg chg="undo custSel modSld">
      <pc:chgData name="Eva Gemser" userId="ecd0e9b1-a6c5-4cb9-a48b-3110dbfacbe4" providerId="ADAL" clId="{42FD2E4D-83BE-4095-8EFB-039F27E449D5}" dt="2021-09-21T10:51:42.192" v="33" actId="114"/>
      <pc:docMkLst>
        <pc:docMk/>
      </pc:docMkLst>
      <pc:sldChg chg="addSp delSp modSp mod">
        <pc:chgData name="Eva Gemser" userId="ecd0e9b1-a6c5-4cb9-a48b-3110dbfacbe4" providerId="ADAL" clId="{42FD2E4D-83BE-4095-8EFB-039F27E449D5}" dt="2021-09-21T10:51:01.127" v="23" actId="20577"/>
        <pc:sldMkLst>
          <pc:docMk/>
          <pc:sldMk cId="1360696634" sldId="256"/>
        </pc:sldMkLst>
        <pc:spChg chg="mod">
          <ac:chgData name="Eva Gemser" userId="ecd0e9b1-a6c5-4cb9-a48b-3110dbfacbe4" providerId="ADAL" clId="{42FD2E4D-83BE-4095-8EFB-039F27E449D5}" dt="2021-09-21T10:51:01.127" v="23" actId="20577"/>
          <ac:spMkLst>
            <pc:docMk/>
            <pc:sldMk cId="1360696634" sldId="256"/>
            <ac:spMk id="2" creationId="{00000000-0000-0000-0000-000000000000}"/>
          </ac:spMkLst>
        </pc:spChg>
        <pc:spChg chg="mod">
          <ac:chgData name="Eva Gemser" userId="ecd0e9b1-a6c5-4cb9-a48b-3110dbfacbe4" providerId="ADAL" clId="{42FD2E4D-83BE-4095-8EFB-039F27E449D5}" dt="2021-09-21T10:50:48.123" v="0"/>
          <ac:spMkLst>
            <pc:docMk/>
            <pc:sldMk cId="1360696634" sldId="256"/>
            <ac:spMk id="3" creationId="{00000000-0000-0000-0000-000000000000}"/>
          </ac:spMkLst>
        </pc:spChg>
        <pc:spChg chg="add del">
          <ac:chgData name="Eva Gemser" userId="ecd0e9b1-a6c5-4cb9-a48b-3110dbfacbe4" providerId="ADAL" clId="{42FD2E4D-83BE-4095-8EFB-039F27E449D5}" dt="2021-09-21T10:50:56.498" v="9" actId="22"/>
          <ac:spMkLst>
            <pc:docMk/>
            <pc:sldMk cId="1360696634" sldId="256"/>
            <ac:spMk id="5" creationId="{1D67B259-649E-4E7C-A76F-CCF3ECA3E498}"/>
          </ac:spMkLst>
        </pc:spChg>
      </pc:sldChg>
      <pc:sldChg chg="addSp modSp mod setBg">
        <pc:chgData name="Eva Gemser" userId="ecd0e9b1-a6c5-4cb9-a48b-3110dbfacbe4" providerId="ADAL" clId="{42FD2E4D-83BE-4095-8EFB-039F27E449D5}" dt="2021-09-21T10:51:08.174" v="24" actId="26606"/>
        <pc:sldMkLst>
          <pc:docMk/>
          <pc:sldMk cId="709520887" sldId="257"/>
        </pc:sldMkLst>
        <pc:spChg chg="mod">
          <ac:chgData name="Eva Gemser" userId="ecd0e9b1-a6c5-4cb9-a48b-3110dbfacbe4" providerId="ADAL" clId="{42FD2E4D-83BE-4095-8EFB-039F27E449D5}" dt="2021-09-21T10:51:08.174" v="24" actId="26606"/>
          <ac:spMkLst>
            <pc:docMk/>
            <pc:sldMk cId="709520887" sldId="257"/>
            <ac:spMk id="4" creationId="{00000000-0000-0000-0000-000000000000}"/>
          </ac:spMkLst>
        </pc:spChg>
        <pc:spChg chg="mod">
          <ac:chgData name="Eva Gemser" userId="ecd0e9b1-a6c5-4cb9-a48b-3110dbfacbe4" providerId="ADAL" clId="{42FD2E4D-83BE-4095-8EFB-039F27E449D5}" dt="2021-09-21T10:51:08.174" v="24" actId="26606"/>
          <ac:spMkLst>
            <pc:docMk/>
            <pc:sldMk cId="709520887" sldId="257"/>
            <ac:spMk id="5" creationId="{00000000-0000-0000-0000-000000000000}"/>
          </ac:spMkLst>
        </pc:spChg>
        <pc:spChg chg="add">
          <ac:chgData name="Eva Gemser" userId="ecd0e9b1-a6c5-4cb9-a48b-3110dbfacbe4" providerId="ADAL" clId="{42FD2E4D-83BE-4095-8EFB-039F27E449D5}" dt="2021-09-21T10:51:08.174" v="24" actId="26606"/>
          <ac:spMkLst>
            <pc:docMk/>
            <pc:sldMk cId="709520887" sldId="257"/>
            <ac:spMk id="10" creationId="{39E4C68A-A4A9-48A4-9FF2-D2896B1EA01F}"/>
          </ac:spMkLst>
        </pc:spChg>
        <pc:spChg chg="add">
          <ac:chgData name="Eva Gemser" userId="ecd0e9b1-a6c5-4cb9-a48b-3110dbfacbe4" providerId="ADAL" clId="{42FD2E4D-83BE-4095-8EFB-039F27E449D5}" dt="2021-09-21T10:51:08.174" v="24" actId="26606"/>
          <ac:spMkLst>
            <pc:docMk/>
            <pc:sldMk cId="709520887" sldId="257"/>
            <ac:spMk id="12" creationId="{E2B9AEA5-52CB-49A6-AF8A-33502F291B91}"/>
          </ac:spMkLst>
        </pc:spChg>
      </pc:sldChg>
      <pc:sldChg chg="addSp delSp modSp mod setBg">
        <pc:chgData name="Eva Gemser" userId="ecd0e9b1-a6c5-4cb9-a48b-3110dbfacbe4" providerId="ADAL" clId="{42FD2E4D-83BE-4095-8EFB-039F27E449D5}" dt="2021-09-21T10:51:21.469" v="27" actId="26606"/>
        <pc:sldMkLst>
          <pc:docMk/>
          <pc:sldMk cId="1292874375" sldId="258"/>
        </pc:sldMkLst>
        <pc:spChg chg="mod">
          <ac:chgData name="Eva Gemser" userId="ecd0e9b1-a6c5-4cb9-a48b-3110dbfacbe4" providerId="ADAL" clId="{42FD2E4D-83BE-4095-8EFB-039F27E449D5}" dt="2021-09-21T10:51:21.469" v="27" actId="26606"/>
          <ac:spMkLst>
            <pc:docMk/>
            <pc:sldMk cId="1292874375" sldId="258"/>
            <ac:spMk id="4" creationId="{00000000-0000-0000-0000-000000000000}"/>
          </ac:spMkLst>
        </pc:spChg>
        <pc:spChg chg="add del">
          <ac:chgData name="Eva Gemser" userId="ecd0e9b1-a6c5-4cb9-a48b-3110dbfacbe4" providerId="ADAL" clId="{42FD2E4D-83BE-4095-8EFB-039F27E449D5}" dt="2021-09-21T10:51:21.469" v="27" actId="26606"/>
          <ac:spMkLst>
            <pc:docMk/>
            <pc:sldMk cId="1292874375" sldId="258"/>
            <ac:spMk id="5" creationId="{00000000-0000-0000-0000-000000000000}"/>
          </ac:spMkLst>
        </pc:spChg>
        <pc:spChg chg="add">
          <ac:chgData name="Eva Gemser" userId="ecd0e9b1-a6c5-4cb9-a48b-3110dbfacbe4" providerId="ADAL" clId="{42FD2E4D-83BE-4095-8EFB-039F27E449D5}" dt="2021-09-21T10:51:21.469" v="27" actId="26606"/>
          <ac:spMkLst>
            <pc:docMk/>
            <pc:sldMk cId="1292874375" sldId="258"/>
            <ac:spMk id="10" creationId="{39E4C68A-A4A9-48A4-9FF2-D2896B1EA01F}"/>
          </ac:spMkLst>
        </pc:spChg>
        <pc:spChg chg="add del">
          <ac:chgData name="Eva Gemser" userId="ecd0e9b1-a6c5-4cb9-a48b-3110dbfacbe4" providerId="ADAL" clId="{42FD2E4D-83BE-4095-8EFB-039F27E449D5}" dt="2021-09-21T10:51:21.414" v="26" actId="26606"/>
          <ac:spMkLst>
            <pc:docMk/>
            <pc:sldMk cId="1292874375" sldId="258"/>
            <ac:spMk id="11" creationId="{F7422F06-6017-4361-8872-E0E2CEB20B48}"/>
          </ac:spMkLst>
        </pc:spChg>
        <pc:spChg chg="add">
          <ac:chgData name="Eva Gemser" userId="ecd0e9b1-a6c5-4cb9-a48b-3110dbfacbe4" providerId="ADAL" clId="{42FD2E4D-83BE-4095-8EFB-039F27E449D5}" dt="2021-09-21T10:51:21.469" v="27" actId="26606"/>
          <ac:spMkLst>
            <pc:docMk/>
            <pc:sldMk cId="1292874375" sldId="258"/>
            <ac:spMk id="12" creationId="{E2B9AEA5-52CB-49A6-AF8A-33502F291B91}"/>
          </ac:spMkLst>
        </pc:spChg>
        <pc:spChg chg="add">
          <ac:chgData name="Eva Gemser" userId="ecd0e9b1-a6c5-4cb9-a48b-3110dbfacbe4" providerId="ADAL" clId="{42FD2E4D-83BE-4095-8EFB-039F27E449D5}" dt="2021-09-21T10:51:21.469" v="27" actId="26606"/>
          <ac:spMkLst>
            <pc:docMk/>
            <pc:sldMk cId="1292874375" sldId="258"/>
            <ac:spMk id="13" creationId="{00000000-0000-0000-0000-000000000000}"/>
          </ac:spMkLst>
        </pc:spChg>
        <pc:graphicFrameChg chg="add del">
          <ac:chgData name="Eva Gemser" userId="ecd0e9b1-a6c5-4cb9-a48b-3110dbfacbe4" providerId="ADAL" clId="{42FD2E4D-83BE-4095-8EFB-039F27E449D5}" dt="2021-09-21T10:51:21.414" v="26" actId="26606"/>
          <ac:graphicFrameMkLst>
            <pc:docMk/>
            <pc:sldMk cId="1292874375" sldId="258"/>
            <ac:graphicFrameMk id="7" creationId="{4102B931-F161-48C2-B995-7E5BD06A821B}"/>
          </ac:graphicFrameMkLst>
        </pc:graphicFrameChg>
      </pc:sldChg>
      <pc:sldChg chg="addSp modSp mod setBg">
        <pc:chgData name="Eva Gemser" userId="ecd0e9b1-a6c5-4cb9-a48b-3110dbfacbe4" providerId="ADAL" clId="{42FD2E4D-83BE-4095-8EFB-039F27E449D5}" dt="2021-09-21T10:51:25.144" v="28" actId="26606"/>
        <pc:sldMkLst>
          <pc:docMk/>
          <pc:sldMk cId="1409688904" sldId="259"/>
        </pc:sldMkLst>
        <pc:spChg chg="mod">
          <ac:chgData name="Eva Gemser" userId="ecd0e9b1-a6c5-4cb9-a48b-3110dbfacbe4" providerId="ADAL" clId="{42FD2E4D-83BE-4095-8EFB-039F27E449D5}" dt="2021-09-21T10:51:25.144" v="28" actId="26606"/>
          <ac:spMkLst>
            <pc:docMk/>
            <pc:sldMk cId="1409688904" sldId="259"/>
            <ac:spMk id="4" creationId="{00000000-0000-0000-0000-000000000000}"/>
          </ac:spMkLst>
        </pc:spChg>
        <pc:spChg chg="mod">
          <ac:chgData name="Eva Gemser" userId="ecd0e9b1-a6c5-4cb9-a48b-3110dbfacbe4" providerId="ADAL" clId="{42FD2E4D-83BE-4095-8EFB-039F27E449D5}" dt="2021-09-21T10:51:25.144" v="28" actId="26606"/>
          <ac:spMkLst>
            <pc:docMk/>
            <pc:sldMk cId="1409688904" sldId="259"/>
            <ac:spMk id="5" creationId="{00000000-0000-0000-0000-000000000000}"/>
          </ac:spMkLst>
        </pc:spChg>
        <pc:spChg chg="add">
          <ac:chgData name="Eva Gemser" userId="ecd0e9b1-a6c5-4cb9-a48b-3110dbfacbe4" providerId="ADAL" clId="{42FD2E4D-83BE-4095-8EFB-039F27E449D5}" dt="2021-09-21T10:51:25.144" v="28" actId="26606"/>
          <ac:spMkLst>
            <pc:docMk/>
            <pc:sldMk cId="1409688904" sldId="259"/>
            <ac:spMk id="10" creationId="{39E4C68A-A4A9-48A4-9FF2-D2896B1EA01F}"/>
          </ac:spMkLst>
        </pc:spChg>
        <pc:spChg chg="add">
          <ac:chgData name="Eva Gemser" userId="ecd0e9b1-a6c5-4cb9-a48b-3110dbfacbe4" providerId="ADAL" clId="{42FD2E4D-83BE-4095-8EFB-039F27E449D5}" dt="2021-09-21T10:51:25.144" v="28" actId="26606"/>
          <ac:spMkLst>
            <pc:docMk/>
            <pc:sldMk cId="1409688904" sldId="259"/>
            <ac:spMk id="12" creationId="{E2B9AEA5-52CB-49A6-AF8A-33502F291B91}"/>
          </ac:spMkLst>
        </pc:spChg>
      </pc:sldChg>
      <pc:sldChg chg="addSp modSp mod setBg">
        <pc:chgData name="Eva Gemser" userId="ecd0e9b1-a6c5-4cb9-a48b-3110dbfacbe4" providerId="ADAL" clId="{42FD2E4D-83BE-4095-8EFB-039F27E449D5}" dt="2021-09-21T10:51:27.461" v="29" actId="26606"/>
        <pc:sldMkLst>
          <pc:docMk/>
          <pc:sldMk cId="49652452" sldId="260"/>
        </pc:sldMkLst>
        <pc:spChg chg="mod">
          <ac:chgData name="Eva Gemser" userId="ecd0e9b1-a6c5-4cb9-a48b-3110dbfacbe4" providerId="ADAL" clId="{42FD2E4D-83BE-4095-8EFB-039F27E449D5}" dt="2021-09-21T10:51:27.461" v="29" actId="26606"/>
          <ac:spMkLst>
            <pc:docMk/>
            <pc:sldMk cId="49652452" sldId="260"/>
            <ac:spMk id="4" creationId="{00000000-0000-0000-0000-000000000000}"/>
          </ac:spMkLst>
        </pc:spChg>
        <pc:spChg chg="mod">
          <ac:chgData name="Eva Gemser" userId="ecd0e9b1-a6c5-4cb9-a48b-3110dbfacbe4" providerId="ADAL" clId="{42FD2E4D-83BE-4095-8EFB-039F27E449D5}" dt="2021-09-21T10:51:27.461" v="29" actId="26606"/>
          <ac:spMkLst>
            <pc:docMk/>
            <pc:sldMk cId="49652452" sldId="260"/>
            <ac:spMk id="5" creationId="{00000000-0000-0000-0000-000000000000}"/>
          </ac:spMkLst>
        </pc:spChg>
        <pc:spChg chg="add">
          <ac:chgData name="Eva Gemser" userId="ecd0e9b1-a6c5-4cb9-a48b-3110dbfacbe4" providerId="ADAL" clId="{42FD2E4D-83BE-4095-8EFB-039F27E449D5}" dt="2021-09-21T10:51:27.461" v="29" actId="26606"/>
          <ac:spMkLst>
            <pc:docMk/>
            <pc:sldMk cId="49652452" sldId="260"/>
            <ac:spMk id="10" creationId="{39E4C68A-A4A9-48A4-9FF2-D2896B1EA01F}"/>
          </ac:spMkLst>
        </pc:spChg>
        <pc:spChg chg="add">
          <ac:chgData name="Eva Gemser" userId="ecd0e9b1-a6c5-4cb9-a48b-3110dbfacbe4" providerId="ADAL" clId="{42FD2E4D-83BE-4095-8EFB-039F27E449D5}" dt="2021-09-21T10:51:27.461" v="29" actId="26606"/>
          <ac:spMkLst>
            <pc:docMk/>
            <pc:sldMk cId="49652452" sldId="260"/>
            <ac:spMk id="12" creationId="{E2B9AEA5-52CB-49A6-AF8A-33502F291B91}"/>
          </ac:spMkLst>
        </pc:spChg>
      </pc:sldChg>
      <pc:sldChg chg="addSp delSp modSp mod setBg">
        <pc:chgData name="Eva Gemser" userId="ecd0e9b1-a6c5-4cb9-a48b-3110dbfacbe4" providerId="ADAL" clId="{42FD2E4D-83BE-4095-8EFB-039F27E449D5}" dt="2021-09-21T10:51:42.192" v="33" actId="114"/>
        <pc:sldMkLst>
          <pc:docMk/>
          <pc:sldMk cId="1466259607" sldId="261"/>
        </pc:sldMkLst>
        <pc:spChg chg="mod">
          <ac:chgData name="Eva Gemser" userId="ecd0e9b1-a6c5-4cb9-a48b-3110dbfacbe4" providerId="ADAL" clId="{42FD2E4D-83BE-4095-8EFB-039F27E449D5}" dt="2021-09-21T10:51:38.672" v="32" actId="26606"/>
          <ac:spMkLst>
            <pc:docMk/>
            <pc:sldMk cId="1466259607" sldId="261"/>
            <ac:spMk id="4" creationId="{00000000-0000-0000-0000-000000000000}"/>
          </ac:spMkLst>
        </pc:spChg>
        <pc:spChg chg="mod">
          <ac:chgData name="Eva Gemser" userId="ecd0e9b1-a6c5-4cb9-a48b-3110dbfacbe4" providerId="ADAL" clId="{42FD2E4D-83BE-4095-8EFB-039F27E449D5}" dt="2021-09-21T10:51:42.192" v="33" actId="114"/>
          <ac:spMkLst>
            <pc:docMk/>
            <pc:sldMk cId="1466259607" sldId="261"/>
            <ac:spMk id="5" creationId="{00000000-0000-0000-0000-000000000000}"/>
          </ac:spMkLst>
        </pc:spChg>
        <pc:spChg chg="add">
          <ac:chgData name="Eva Gemser" userId="ecd0e9b1-a6c5-4cb9-a48b-3110dbfacbe4" providerId="ADAL" clId="{42FD2E4D-83BE-4095-8EFB-039F27E449D5}" dt="2021-09-21T10:51:38.672" v="32" actId="26606"/>
          <ac:spMkLst>
            <pc:docMk/>
            <pc:sldMk cId="1466259607" sldId="261"/>
            <ac:spMk id="7" creationId="{B0890400-BB8B-4A44-AB63-65C7CA223EBA}"/>
          </ac:spMkLst>
        </pc:spChg>
        <pc:spChg chg="add del">
          <ac:chgData name="Eva Gemser" userId="ecd0e9b1-a6c5-4cb9-a48b-3110dbfacbe4" providerId="ADAL" clId="{42FD2E4D-83BE-4095-8EFB-039F27E449D5}" dt="2021-09-21T10:51:34.788" v="31" actId="26606"/>
          <ac:spMkLst>
            <pc:docMk/>
            <pc:sldMk cId="1466259607" sldId="261"/>
            <ac:spMk id="10" creationId="{39E4C68A-A4A9-48A4-9FF2-D2896B1EA01F}"/>
          </ac:spMkLst>
        </pc:spChg>
        <pc:spChg chg="add del">
          <ac:chgData name="Eva Gemser" userId="ecd0e9b1-a6c5-4cb9-a48b-3110dbfacbe4" providerId="ADAL" clId="{42FD2E4D-83BE-4095-8EFB-039F27E449D5}" dt="2021-09-21T10:51:34.788" v="31" actId="26606"/>
          <ac:spMkLst>
            <pc:docMk/>
            <pc:sldMk cId="1466259607" sldId="261"/>
            <ac:spMk id="12" creationId="{E2B9AEA5-52CB-49A6-AF8A-33502F291B91}"/>
          </ac:spMkLst>
        </pc:spChg>
        <pc:cxnChg chg="add">
          <ac:chgData name="Eva Gemser" userId="ecd0e9b1-a6c5-4cb9-a48b-3110dbfacbe4" providerId="ADAL" clId="{42FD2E4D-83BE-4095-8EFB-039F27E449D5}" dt="2021-09-21T10:51:38.672" v="32" actId="26606"/>
          <ac:cxnSpMkLst>
            <pc:docMk/>
            <pc:sldMk cId="1466259607" sldId="261"/>
            <ac:cxnSpMk id="8" creationId="{4D39B797-CDC6-4529-8A36-9CBFC9816337}"/>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B61BEF0D-F0BB-DE4B-95CE-6DB70DBA9567}" type="datetimeFigureOut">
              <a:rPr lang="en-US" smtClean="0"/>
              <a:pPr/>
              <a:t>9/21/2021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1392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94493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2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212147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9/21/2021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8413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428399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2412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Klikken om de tekststijl van het model te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00384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226450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356787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9/21/2021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82028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9/21/2021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5315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1BEF0D-F0BB-DE4B-95CE-6DB70DBA9567}" type="datetimeFigureOut">
              <a:rPr lang="en-US" smtClean="0"/>
              <a:pPr/>
              <a:t>9/21/2021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7F1E4F-1CFF-5643-939E-217C01CDF565}" type="slidenum">
              <a:rPr lang="en-US" smtClean="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165958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latin typeface="Georgia" charset="0"/>
                <a:ea typeface="Georgia" charset="0"/>
                <a:cs typeface="Georgia" charset="0"/>
              </a:rPr>
              <a:t>Poëzieanalyse </a:t>
            </a:r>
            <a:br>
              <a:rPr lang="nl-NL" dirty="0">
                <a:latin typeface="Georgia" charset="0"/>
                <a:ea typeface="Georgia" charset="0"/>
                <a:cs typeface="Georgia" charset="0"/>
              </a:rPr>
            </a:br>
            <a:r>
              <a:rPr lang="nl-NL" sz="3200" dirty="0">
                <a:latin typeface="Georgia" charset="0"/>
                <a:ea typeface="Georgia" charset="0"/>
                <a:cs typeface="Georgia" charset="0"/>
              </a:rPr>
              <a:t>CSG </a:t>
            </a:r>
            <a:r>
              <a:rPr lang="nl-NL" sz="3200" dirty="0" err="1">
                <a:latin typeface="Georgia" charset="0"/>
                <a:ea typeface="Georgia" charset="0"/>
                <a:cs typeface="Georgia" charset="0"/>
              </a:rPr>
              <a:t>Reggesteyn</a:t>
            </a:r>
            <a:endParaRPr lang="nl-NL" dirty="0">
              <a:latin typeface="Georgia" charset="0"/>
              <a:ea typeface="Georgia" charset="0"/>
              <a:cs typeface="Georgia" charset="0"/>
            </a:endParaRPr>
          </a:p>
        </p:txBody>
      </p:sp>
      <p:sp>
        <p:nvSpPr>
          <p:cNvPr id="3" name="Ondertitel 2"/>
          <p:cNvSpPr>
            <a:spLocks noGrp="1"/>
          </p:cNvSpPr>
          <p:nvPr>
            <p:ph type="subTitle" idx="1"/>
          </p:nvPr>
        </p:nvSpPr>
        <p:spPr/>
        <p:txBody>
          <a:bodyPr>
            <a:normAutofit/>
          </a:bodyPr>
          <a:lstStyle/>
          <a:p>
            <a:r>
              <a:rPr lang="nl-NL" sz="2400" dirty="0">
                <a:latin typeface="Georgia" charset="0"/>
                <a:ea typeface="Georgia" charset="0"/>
                <a:cs typeface="Georgia" charset="0"/>
              </a:rPr>
              <a:t>Les 4 - Rijm</a:t>
            </a:r>
          </a:p>
        </p:txBody>
      </p:sp>
    </p:spTree>
    <p:extLst>
      <p:ext uri="{BB962C8B-B14F-4D97-AF65-F5344CB8AC3E}">
        <p14:creationId xmlns:p14="http://schemas.microsoft.com/office/powerpoint/2010/main" val="1360696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1"/>
          <p:cNvSpPr>
            <a:spLocks noGrp="1"/>
          </p:cNvSpPr>
          <p:nvPr>
            <p:ph type="title"/>
          </p:nvPr>
        </p:nvSpPr>
        <p:spPr>
          <a:xfrm>
            <a:off x="964788" y="804333"/>
            <a:ext cx="3391900" cy="5249334"/>
          </a:xfrm>
        </p:spPr>
        <p:txBody>
          <a:bodyPr>
            <a:normAutofit/>
          </a:bodyPr>
          <a:lstStyle/>
          <a:p>
            <a:pPr algn="r"/>
            <a:r>
              <a:rPr lang="en-US">
                <a:solidFill>
                  <a:srgbClr val="FFFFFF"/>
                </a:solidFill>
                <a:latin typeface="Georgia" charset="0"/>
                <a:ea typeface="Georgia" charset="0"/>
                <a:cs typeface="Georgia" charset="0"/>
              </a:rPr>
              <a:t>1. Soorten rijm (vorm)</a:t>
            </a:r>
            <a:endParaRPr lang="nl-NL">
              <a:solidFill>
                <a:srgbClr val="FFFFFF"/>
              </a:solidFill>
              <a:latin typeface="Georgia" charset="0"/>
              <a:ea typeface="Georgia" charset="0"/>
              <a:cs typeface="Georgia" charset="0"/>
            </a:endParaRPr>
          </a:p>
        </p:txBody>
      </p:sp>
      <p:sp>
        <p:nvSpPr>
          <p:cNvPr id="5" name="Tijdelijke aanduiding voor inhoud 2"/>
          <p:cNvSpPr>
            <a:spLocks noGrp="1"/>
          </p:cNvSpPr>
          <p:nvPr>
            <p:ph idx="1"/>
          </p:nvPr>
        </p:nvSpPr>
        <p:spPr>
          <a:xfrm>
            <a:off x="4951048" y="804333"/>
            <a:ext cx="6306003" cy="5249334"/>
          </a:xfrm>
        </p:spPr>
        <p:txBody>
          <a:bodyPr anchor="ctr">
            <a:normAutofit/>
          </a:bodyPr>
          <a:lstStyle/>
          <a:p>
            <a:pPr marL="0" indent="0">
              <a:buNone/>
            </a:pPr>
            <a:r>
              <a:rPr lang="nl-NL" sz="1500">
                <a:latin typeface="Georgia" charset="0"/>
                <a:ea typeface="Georgia" charset="0"/>
                <a:cs typeface="Georgia" charset="0"/>
              </a:rPr>
              <a:t>Er zijn vijf verschillende </a:t>
            </a:r>
            <a:r>
              <a:rPr lang="nl-NL" sz="1500" i="1">
                <a:latin typeface="Georgia" charset="0"/>
                <a:ea typeface="Georgia" charset="0"/>
                <a:cs typeface="Georgia" charset="0"/>
              </a:rPr>
              <a:t>vormen</a:t>
            </a:r>
            <a:r>
              <a:rPr lang="nl-NL" sz="1500">
                <a:latin typeface="Georgia" charset="0"/>
                <a:ea typeface="Georgia" charset="0"/>
                <a:cs typeface="Georgia" charset="0"/>
              </a:rPr>
              <a:t> van rijm die je moet kunnen herkennen:</a:t>
            </a:r>
            <a:br>
              <a:rPr lang="nl-NL" sz="1500">
                <a:latin typeface="Georgia" charset="0"/>
                <a:ea typeface="Georgia" charset="0"/>
                <a:cs typeface="Georgia" charset="0"/>
              </a:rPr>
            </a:br>
            <a:endParaRPr lang="nl-NL" sz="1500">
              <a:latin typeface="Georgia" charset="0"/>
              <a:ea typeface="Georgia" charset="0"/>
              <a:cs typeface="Georgia" charset="0"/>
            </a:endParaRPr>
          </a:p>
          <a:p>
            <a:r>
              <a:rPr lang="nl-NL" sz="1500" b="1">
                <a:latin typeface="Georgia" charset="0"/>
                <a:ea typeface="Georgia" charset="0"/>
                <a:cs typeface="Georgia" charset="0"/>
              </a:rPr>
              <a:t>Volrijm</a:t>
            </a:r>
            <a:endParaRPr lang="nl-NL" sz="1500">
              <a:latin typeface="Georgia" charset="0"/>
              <a:ea typeface="Georgia" charset="0"/>
              <a:cs typeface="Georgia" charset="0"/>
            </a:endParaRPr>
          </a:p>
          <a:p>
            <a:pPr marL="0" indent="0">
              <a:buNone/>
            </a:pPr>
            <a:r>
              <a:rPr lang="nl-NL" sz="1500">
                <a:latin typeface="Georgia" charset="0"/>
                <a:ea typeface="Georgia" charset="0"/>
                <a:cs typeface="Georgia" charset="0"/>
              </a:rPr>
              <a:t>Vanaf een bepaalde klank zijn niet alleen de beklemtoonde, maar ook de onbeklemtoonde klanken gelijk: klok-mok, schenken-denken.</a:t>
            </a:r>
            <a:br>
              <a:rPr lang="nl-NL" sz="1500">
                <a:latin typeface="Georgia" charset="0"/>
                <a:ea typeface="Georgia" charset="0"/>
                <a:cs typeface="Georgia" charset="0"/>
              </a:rPr>
            </a:br>
            <a:endParaRPr lang="nl-NL" sz="1500">
              <a:latin typeface="Georgia" charset="0"/>
              <a:ea typeface="Georgia" charset="0"/>
              <a:cs typeface="Georgia" charset="0"/>
            </a:endParaRPr>
          </a:p>
          <a:p>
            <a:r>
              <a:rPr lang="nl-NL" sz="1500" b="1">
                <a:latin typeface="Georgia" charset="0"/>
                <a:ea typeface="Georgia" charset="0"/>
                <a:cs typeface="Georgia" charset="0"/>
              </a:rPr>
              <a:t>Halfrijm</a:t>
            </a:r>
            <a:endParaRPr lang="nl-NL" sz="1500">
              <a:latin typeface="Georgia" charset="0"/>
              <a:ea typeface="Georgia" charset="0"/>
              <a:cs typeface="Georgia" charset="0"/>
            </a:endParaRPr>
          </a:p>
          <a:p>
            <a:pPr marL="0" indent="0">
              <a:buNone/>
            </a:pPr>
            <a:r>
              <a:rPr lang="nl-NL" sz="1500">
                <a:latin typeface="Georgia" charset="0"/>
                <a:ea typeface="Georgia" charset="0"/>
                <a:cs typeface="Georgia" charset="0"/>
              </a:rPr>
              <a:t>Een deel van de klanken rijm. Er zijn twee soorten halfrijm:</a:t>
            </a:r>
          </a:p>
          <a:p>
            <a:pPr marL="0" indent="0">
              <a:buNone/>
            </a:pPr>
            <a:r>
              <a:rPr lang="nl-NL" sz="1500" b="1">
                <a:latin typeface="Georgia" charset="0"/>
                <a:ea typeface="Georgia" charset="0"/>
                <a:cs typeface="Georgia" charset="0"/>
              </a:rPr>
              <a:t>- Alliteratie/beginrijm</a:t>
            </a:r>
            <a:br>
              <a:rPr lang="nl-NL" sz="1500">
                <a:latin typeface="Georgia" charset="0"/>
                <a:ea typeface="Georgia" charset="0"/>
                <a:cs typeface="Georgia" charset="0"/>
              </a:rPr>
            </a:br>
            <a:r>
              <a:rPr lang="nl-NL" sz="1500">
                <a:latin typeface="Georgia" charset="0"/>
                <a:ea typeface="Georgia" charset="0"/>
                <a:cs typeface="Georgia" charset="0"/>
              </a:rPr>
              <a:t>Van alliteratie spreken we als de beginmedeklinkers van twee beklemtoonde lettergrepen gelijk zijn: wikken-wegen, drank-drugs.</a:t>
            </a:r>
          </a:p>
          <a:p>
            <a:pPr marL="0" indent="0">
              <a:buNone/>
            </a:pPr>
            <a:r>
              <a:rPr lang="nl-NL" sz="1500" b="1">
                <a:latin typeface="Georgia" charset="0"/>
                <a:ea typeface="Georgia" charset="0"/>
                <a:cs typeface="Georgia" charset="0"/>
              </a:rPr>
              <a:t>- Assonantie/klinkerrijm</a:t>
            </a:r>
            <a:br>
              <a:rPr lang="nl-NL" sz="1500">
                <a:latin typeface="Georgia" charset="0"/>
                <a:ea typeface="Georgia" charset="0"/>
                <a:cs typeface="Georgia" charset="0"/>
              </a:rPr>
            </a:br>
            <a:r>
              <a:rPr lang="nl-NL" sz="1500">
                <a:latin typeface="Georgia" charset="0"/>
                <a:ea typeface="Georgia" charset="0"/>
                <a:cs typeface="Georgia" charset="0"/>
              </a:rPr>
              <a:t>Van assonantie spreken we als alleen de beklemtoonde klinkers gelijk zijn: raam-gaat, wijk-getijde.</a:t>
            </a:r>
            <a:br>
              <a:rPr lang="nl-NL" sz="1500">
                <a:latin typeface="Georgia" charset="0"/>
                <a:ea typeface="Georgia" charset="0"/>
                <a:cs typeface="Georgia" charset="0"/>
              </a:rPr>
            </a:br>
            <a:endParaRPr lang="nl-NL" sz="1500">
              <a:latin typeface="Georgia" charset="0"/>
              <a:ea typeface="Georgia" charset="0"/>
              <a:cs typeface="Georgia" charset="0"/>
            </a:endParaRPr>
          </a:p>
          <a:p>
            <a:r>
              <a:rPr lang="nl-NL" sz="1500" b="1" err="1">
                <a:latin typeface="Georgia" charset="0"/>
                <a:ea typeface="Georgia" charset="0"/>
                <a:cs typeface="Georgia" charset="0"/>
              </a:rPr>
              <a:t>Rime</a:t>
            </a:r>
            <a:r>
              <a:rPr lang="nl-NL" sz="1500" b="1">
                <a:latin typeface="Georgia" charset="0"/>
                <a:ea typeface="Georgia" charset="0"/>
                <a:cs typeface="Georgia" charset="0"/>
              </a:rPr>
              <a:t> </a:t>
            </a:r>
            <a:r>
              <a:rPr lang="nl-NL" sz="1500" b="1" err="1">
                <a:latin typeface="Georgia" charset="0"/>
                <a:ea typeface="Georgia" charset="0"/>
                <a:cs typeface="Georgia" charset="0"/>
              </a:rPr>
              <a:t>riche</a:t>
            </a:r>
            <a:r>
              <a:rPr lang="nl-NL" sz="1500" b="1">
                <a:latin typeface="Georgia" charset="0"/>
                <a:ea typeface="Georgia" charset="0"/>
                <a:cs typeface="Georgia" charset="0"/>
              </a:rPr>
              <a:t>/Rijk rijm</a:t>
            </a:r>
            <a:endParaRPr lang="nl-NL" sz="1500">
              <a:latin typeface="Georgia" charset="0"/>
              <a:ea typeface="Georgia" charset="0"/>
              <a:cs typeface="Georgia" charset="0"/>
            </a:endParaRPr>
          </a:p>
          <a:p>
            <a:pPr marL="0" indent="0">
              <a:buNone/>
            </a:pPr>
            <a:r>
              <a:rPr lang="nl-NL" sz="1500">
                <a:latin typeface="Georgia" charset="0"/>
                <a:ea typeface="Georgia" charset="0"/>
                <a:cs typeface="Georgia" charset="0"/>
              </a:rPr>
              <a:t>Van </a:t>
            </a:r>
            <a:r>
              <a:rPr lang="nl-NL" sz="1500" err="1">
                <a:latin typeface="Georgia" charset="0"/>
                <a:ea typeface="Georgia" charset="0"/>
                <a:cs typeface="Georgia" charset="0"/>
              </a:rPr>
              <a:t>rime</a:t>
            </a:r>
            <a:r>
              <a:rPr lang="nl-NL" sz="1500">
                <a:latin typeface="Georgia" charset="0"/>
                <a:ea typeface="Georgia" charset="0"/>
                <a:cs typeface="Georgia" charset="0"/>
              </a:rPr>
              <a:t> </a:t>
            </a:r>
            <a:r>
              <a:rPr lang="nl-NL" sz="1500" err="1">
                <a:latin typeface="Georgia" charset="0"/>
                <a:ea typeface="Georgia" charset="0"/>
                <a:cs typeface="Georgia" charset="0"/>
              </a:rPr>
              <a:t>riche</a:t>
            </a:r>
            <a:r>
              <a:rPr lang="nl-NL" sz="1500">
                <a:latin typeface="Georgia" charset="0"/>
                <a:ea typeface="Georgia" charset="0"/>
                <a:cs typeface="Georgia" charset="0"/>
              </a:rPr>
              <a:t> of rijk rijm spreken we als twee woorden helemaal gelijk zijn: gek-gek, bank-bank.</a:t>
            </a:r>
          </a:p>
        </p:txBody>
      </p:sp>
    </p:spTree>
    <p:extLst>
      <p:ext uri="{BB962C8B-B14F-4D97-AF65-F5344CB8AC3E}">
        <p14:creationId xmlns:p14="http://schemas.microsoft.com/office/powerpoint/2010/main" val="709520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1"/>
          <p:cNvSpPr>
            <a:spLocks noGrp="1"/>
          </p:cNvSpPr>
          <p:nvPr>
            <p:ph type="title"/>
          </p:nvPr>
        </p:nvSpPr>
        <p:spPr>
          <a:xfrm>
            <a:off x="964788" y="804333"/>
            <a:ext cx="3391900" cy="5249334"/>
          </a:xfrm>
        </p:spPr>
        <p:txBody>
          <a:bodyPr>
            <a:normAutofit/>
          </a:bodyPr>
          <a:lstStyle/>
          <a:p>
            <a:pPr algn="r"/>
            <a:r>
              <a:rPr lang="en-US">
                <a:solidFill>
                  <a:srgbClr val="FFFFFF"/>
                </a:solidFill>
                <a:latin typeface="Georgia" charset="0"/>
                <a:ea typeface="Georgia" charset="0"/>
                <a:cs typeface="Georgia" charset="0"/>
              </a:rPr>
              <a:t>1. Soorten rijm (vorm)</a:t>
            </a:r>
            <a:endParaRPr lang="nl-NL">
              <a:solidFill>
                <a:srgbClr val="FFFFFF"/>
              </a:solidFill>
              <a:latin typeface="Georgia" charset="0"/>
              <a:ea typeface="Georgia" charset="0"/>
              <a:cs typeface="Georgia" charset="0"/>
            </a:endParaRPr>
          </a:p>
        </p:txBody>
      </p:sp>
      <p:sp>
        <p:nvSpPr>
          <p:cNvPr id="13" name="Tijdelijke aanduiding voor inhoud 2"/>
          <p:cNvSpPr>
            <a:spLocks noGrp="1"/>
          </p:cNvSpPr>
          <p:nvPr>
            <p:ph idx="1"/>
          </p:nvPr>
        </p:nvSpPr>
        <p:spPr>
          <a:xfrm>
            <a:off x="4951048" y="804333"/>
            <a:ext cx="6306003" cy="5249334"/>
          </a:xfrm>
        </p:spPr>
        <p:txBody>
          <a:bodyPr anchor="ctr">
            <a:normAutofit/>
          </a:bodyPr>
          <a:lstStyle/>
          <a:p>
            <a:r>
              <a:rPr lang="nl-NL" sz="2000" b="1">
                <a:latin typeface="Georgia" charset="0"/>
                <a:ea typeface="Georgia" charset="0"/>
                <a:cs typeface="Georgia" charset="0"/>
              </a:rPr>
              <a:t>Mannelijk rijm/Staand rijm</a:t>
            </a:r>
            <a:endParaRPr lang="nl-NL" sz="2000">
              <a:latin typeface="Georgia" charset="0"/>
              <a:ea typeface="Georgia" charset="0"/>
              <a:cs typeface="Georgia" charset="0"/>
            </a:endParaRPr>
          </a:p>
          <a:p>
            <a:pPr marL="0" indent="0">
              <a:buNone/>
            </a:pPr>
            <a:r>
              <a:rPr lang="nl-NL" sz="2000">
                <a:latin typeface="Georgia" charset="0"/>
                <a:ea typeface="Georgia" charset="0"/>
                <a:cs typeface="Georgia" charset="0"/>
              </a:rPr>
              <a:t>We spreken van mannelijk rijm of staand rijm wanneer na de beklemtoonde rijmende lettergreep geen lettergrepen volgen:</a:t>
            </a:r>
            <a:br>
              <a:rPr lang="nl-NL" sz="2000">
                <a:latin typeface="Georgia" charset="0"/>
                <a:ea typeface="Georgia" charset="0"/>
                <a:cs typeface="Georgia" charset="0"/>
              </a:rPr>
            </a:br>
            <a:r>
              <a:rPr lang="nl-NL" sz="2000" i="1">
                <a:latin typeface="Georgia" charset="0"/>
                <a:ea typeface="Georgia" charset="0"/>
                <a:cs typeface="Georgia" charset="0"/>
              </a:rPr>
              <a:t>zit - zaag </a:t>
            </a:r>
            <a:r>
              <a:rPr lang="nl-NL" sz="2000">
                <a:latin typeface="Georgia" charset="0"/>
                <a:ea typeface="Georgia" charset="0"/>
                <a:cs typeface="Georgia" charset="0"/>
              </a:rPr>
              <a:t>(beginrijm)</a:t>
            </a:r>
            <a:br>
              <a:rPr lang="nl-NL" sz="2000">
                <a:latin typeface="Georgia" charset="0"/>
                <a:ea typeface="Georgia" charset="0"/>
                <a:cs typeface="Georgia" charset="0"/>
              </a:rPr>
            </a:br>
            <a:r>
              <a:rPr lang="nl-NL" sz="2000" i="1">
                <a:latin typeface="Georgia" charset="0"/>
                <a:ea typeface="Georgia" charset="0"/>
                <a:cs typeface="Georgia" charset="0"/>
              </a:rPr>
              <a:t>val - bar </a:t>
            </a:r>
            <a:r>
              <a:rPr lang="nl-NL" sz="2000">
                <a:latin typeface="Georgia" charset="0"/>
                <a:ea typeface="Georgia" charset="0"/>
                <a:cs typeface="Georgia" charset="0"/>
              </a:rPr>
              <a:t>(assonantie)</a:t>
            </a:r>
            <a:br>
              <a:rPr lang="nl-NL" sz="2000">
                <a:latin typeface="Georgia" charset="0"/>
                <a:ea typeface="Georgia" charset="0"/>
                <a:cs typeface="Georgia" charset="0"/>
              </a:rPr>
            </a:br>
            <a:r>
              <a:rPr lang="nl-NL" sz="2000" i="1">
                <a:latin typeface="Georgia" charset="0"/>
                <a:ea typeface="Georgia" charset="0"/>
                <a:cs typeface="Georgia" charset="0"/>
              </a:rPr>
              <a:t>spaar - haar</a:t>
            </a:r>
            <a:r>
              <a:rPr lang="nl-NL" sz="2000">
                <a:latin typeface="Georgia" charset="0"/>
                <a:ea typeface="Georgia" charset="0"/>
                <a:cs typeface="Georgia" charset="0"/>
              </a:rPr>
              <a:t> (eindrijm)</a:t>
            </a:r>
          </a:p>
          <a:p>
            <a:pPr marL="0" indent="0">
              <a:buNone/>
            </a:pPr>
            <a:endParaRPr lang="nl-NL" sz="2000">
              <a:latin typeface="Georgia" charset="0"/>
              <a:ea typeface="Georgia" charset="0"/>
              <a:cs typeface="Georgia" charset="0"/>
            </a:endParaRPr>
          </a:p>
          <a:p>
            <a:r>
              <a:rPr lang="nl-NL" sz="2000" b="1">
                <a:latin typeface="Georgia" charset="0"/>
                <a:ea typeface="Georgia" charset="0"/>
                <a:cs typeface="Georgia" charset="0"/>
              </a:rPr>
              <a:t>Vrouwelijk rijm/Slepend rijm</a:t>
            </a:r>
            <a:endParaRPr lang="nl-NL" sz="2000">
              <a:latin typeface="Georgia" charset="0"/>
              <a:ea typeface="Georgia" charset="0"/>
              <a:cs typeface="Georgia" charset="0"/>
            </a:endParaRPr>
          </a:p>
          <a:p>
            <a:pPr marL="0" indent="0">
              <a:buNone/>
            </a:pPr>
            <a:r>
              <a:rPr lang="nl-NL" sz="2000">
                <a:latin typeface="Georgia" charset="0"/>
                <a:ea typeface="Georgia" charset="0"/>
                <a:cs typeface="Georgia" charset="0"/>
              </a:rPr>
              <a:t>We spreken van vrouwelijk rijm of slepend rijm wanneer na de beklemtoonde rijmende lettergreep nog één of meerdere lettergrepen volgen:</a:t>
            </a:r>
            <a:br>
              <a:rPr lang="nl-NL" sz="2000">
                <a:latin typeface="Georgia" charset="0"/>
                <a:ea typeface="Georgia" charset="0"/>
                <a:cs typeface="Georgia" charset="0"/>
              </a:rPr>
            </a:br>
            <a:r>
              <a:rPr lang="nl-NL" sz="2000" i="1">
                <a:latin typeface="Georgia" charset="0"/>
                <a:ea typeface="Georgia" charset="0"/>
                <a:cs typeface="Georgia" charset="0"/>
              </a:rPr>
              <a:t>zeven - zagen</a:t>
            </a:r>
            <a:r>
              <a:rPr lang="nl-NL" sz="2000">
                <a:latin typeface="Georgia" charset="0"/>
                <a:ea typeface="Georgia" charset="0"/>
                <a:cs typeface="Georgia" charset="0"/>
              </a:rPr>
              <a:t> (beginrijm)</a:t>
            </a:r>
            <a:br>
              <a:rPr lang="nl-NL" sz="2000">
                <a:latin typeface="Georgia" charset="0"/>
                <a:ea typeface="Georgia" charset="0"/>
                <a:cs typeface="Georgia" charset="0"/>
              </a:rPr>
            </a:br>
            <a:r>
              <a:rPr lang="nl-NL" sz="2000" i="1">
                <a:latin typeface="Georgia" charset="0"/>
                <a:ea typeface="Georgia" charset="0"/>
                <a:cs typeface="Georgia" charset="0"/>
              </a:rPr>
              <a:t>lieve - liepen</a:t>
            </a:r>
            <a:r>
              <a:rPr lang="nl-NL" sz="2000">
                <a:latin typeface="Georgia" charset="0"/>
                <a:ea typeface="Georgia" charset="0"/>
                <a:cs typeface="Georgia" charset="0"/>
              </a:rPr>
              <a:t> (assonantie)</a:t>
            </a:r>
            <a:br>
              <a:rPr lang="nl-NL" sz="2000">
                <a:latin typeface="Georgia" charset="0"/>
                <a:ea typeface="Georgia" charset="0"/>
                <a:cs typeface="Georgia" charset="0"/>
              </a:rPr>
            </a:br>
            <a:r>
              <a:rPr lang="nl-NL" sz="2000" i="1">
                <a:latin typeface="Georgia" charset="0"/>
                <a:ea typeface="Georgia" charset="0"/>
                <a:cs typeface="Georgia" charset="0"/>
              </a:rPr>
              <a:t>hinderen - kinderen </a:t>
            </a:r>
            <a:r>
              <a:rPr lang="nl-NL" sz="2000">
                <a:latin typeface="Georgia" charset="0"/>
                <a:ea typeface="Georgia" charset="0"/>
                <a:cs typeface="Georgia" charset="0"/>
              </a:rPr>
              <a:t>(eindrijm)</a:t>
            </a:r>
          </a:p>
        </p:txBody>
      </p:sp>
    </p:spTree>
    <p:extLst>
      <p:ext uri="{BB962C8B-B14F-4D97-AF65-F5344CB8AC3E}">
        <p14:creationId xmlns:p14="http://schemas.microsoft.com/office/powerpoint/2010/main" val="1292874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1"/>
          <p:cNvSpPr>
            <a:spLocks noGrp="1"/>
          </p:cNvSpPr>
          <p:nvPr>
            <p:ph type="title"/>
          </p:nvPr>
        </p:nvSpPr>
        <p:spPr>
          <a:xfrm>
            <a:off x="964788" y="804333"/>
            <a:ext cx="3391900" cy="5249334"/>
          </a:xfrm>
        </p:spPr>
        <p:txBody>
          <a:bodyPr>
            <a:normAutofit/>
          </a:bodyPr>
          <a:lstStyle/>
          <a:p>
            <a:pPr algn="r"/>
            <a:r>
              <a:rPr lang="en-US">
                <a:solidFill>
                  <a:srgbClr val="FFFFFF"/>
                </a:solidFill>
                <a:latin typeface="Georgia" charset="0"/>
                <a:ea typeface="Georgia" charset="0"/>
                <a:cs typeface="Georgia" charset="0"/>
              </a:rPr>
              <a:t>2. Soorten rijm (plaats)</a:t>
            </a:r>
            <a:endParaRPr lang="nl-NL">
              <a:solidFill>
                <a:srgbClr val="FFFFFF"/>
              </a:solidFill>
              <a:latin typeface="Georgia" charset="0"/>
              <a:ea typeface="Georgia" charset="0"/>
              <a:cs typeface="Georgia" charset="0"/>
            </a:endParaRPr>
          </a:p>
        </p:txBody>
      </p:sp>
      <p:sp>
        <p:nvSpPr>
          <p:cNvPr id="5" name="Tijdelijke aanduiding voor inhoud 2"/>
          <p:cNvSpPr>
            <a:spLocks noGrp="1"/>
          </p:cNvSpPr>
          <p:nvPr>
            <p:ph idx="1"/>
          </p:nvPr>
        </p:nvSpPr>
        <p:spPr>
          <a:xfrm>
            <a:off x="4951048" y="804333"/>
            <a:ext cx="6306003" cy="5249334"/>
          </a:xfrm>
        </p:spPr>
        <p:txBody>
          <a:bodyPr anchor="ctr">
            <a:normAutofit/>
          </a:bodyPr>
          <a:lstStyle/>
          <a:p>
            <a:r>
              <a:rPr lang="nl-NL" b="1">
                <a:latin typeface="Georgia" charset="0"/>
                <a:ea typeface="Georgia" charset="0"/>
                <a:cs typeface="Georgia" charset="0"/>
              </a:rPr>
              <a:t>Voorrijm</a:t>
            </a:r>
            <a:endParaRPr lang="nl-NL">
              <a:latin typeface="Georgia" charset="0"/>
              <a:ea typeface="Georgia" charset="0"/>
              <a:cs typeface="Georgia" charset="0"/>
            </a:endParaRPr>
          </a:p>
          <a:p>
            <a:pPr marL="0" indent="0">
              <a:buNone/>
            </a:pPr>
            <a:r>
              <a:rPr lang="nl-NL">
                <a:latin typeface="Georgia" charset="0"/>
                <a:ea typeface="Georgia" charset="0"/>
                <a:cs typeface="Georgia" charset="0"/>
              </a:rPr>
              <a:t>We spreken van voorrijm wanneer woorden aan het begin van twee of meer versregels rijmen:</a:t>
            </a:r>
            <a:br>
              <a:rPr lang="nl-NL">
                <a:latin typeface="Georgia" charset="0"/>
                <a:ea typeface="Georgia" charset="0"/>
                <a:cs typeface="Georgia" charset="0"/>
              </a:rPr>
            </a:br>
            <a:r>
              <a:rPr lang="nl-NL" i="1">
                <a:latin typeface="Georgia" charset="0"/>
                <a:ea typeface="Georgia" charset="0"/>
                <a:cs typeface="Georgia" charset="0"/>
              </a:rPr>
              <a:t>blinkende</a:t>
            </a:r>
            <a:r>
              <a:rPr lang="nl-NL">
                <a:latin typeface="Georgia" charset="0"/>
                <a:ea typeface="Georgia" charset="0"/>
                <a:cs typeface="Georgia" charset="0"/>
              </a:rPr>
              <a:t> toortsen en </a:t>
            </a:r>
            <a:r>
              <a:rPr lang="nl-NL" err="1">
                <a:latin typeface="Georgia" charset="0"/>
                <a:ea typeface="Georgia" charset="0"/>
                <a:cs typeface="Georgia" charset="0"/>
              </a:rPr>
              <a:t>flonkrend</a:t>
            </a:r>
            <a:r>
              <a:rPr lang="nl-NL">
                <a:latin typeface="Georgia" charset="0"/>
                <a:ea typeface="Georgia" charset="0"/>
                <a:cs typeface="Georgia" charset="0"/>
              </a:rPr>
              <a:t> kristal,</a:t>
            </a:r>
            <a:br>
              <a:rPr lang="nl-NL">
                <a:latin typeface="Georgia" charset="0"/>
                <a:ea typeface="Georgia" charset="0"/>
                <a:cs typeface="Georgia" charset="0"/>
              </a:rPr>
            </a:br>
            <a:r>
              <a:rPr lang="nl-NL" i="1">
                <a:latin typeface="Georgia" charset="0"/>
                <a:ea typeface="Georgia" charset="0"/>
                <a:cs typeface="Georgia" charset="0"/>
              </a:rPr>
              <a:t>klinkende</a:t>
            </a:r>
            <a:r>
              <a:rPr lang="nl-NL">
                <a:latin typeface="Georgia" charset="0"/>
                <a:ea typeface="Georgia" charset="0"/>
                <a:cs typeface="Georgia" charset="0"/>
              </a:rPr>
              <a:t> kelken en jubelgeschal!</a:t>
            </a:r>
          </a:p>
          <a:p>
            <a:pPr marL="0" indent="0">
              <a:buNone/>
            </a:pPr>
            <a:endParaRPr lang="nl-NL">
              <a:latin typeface="Georgia" charset="0"/>
              <a:ea typeface="Georgia" charset="0"/>
              <a:cs typeface="Georgia" charset="0"/>
            </a:endParaRPr>
          </a:p>
          <a:p>
            <a:r>
              <a:rPr lang="nl-NL" b="1">
                <a:latin typeface="Georgia" charset="0"/>
                <a:ea typeface="Georgia" charset="0"/>
                <a:cs typeface="Georgia" charset="0"/>
              </a:rPr>
              <a:t>Binnenrijm</a:t>
            </a:r>
            <a:endParaRPr lang="nl-NL">
              <a:latin typeface="Georgia" charset="0"/>
              <a:ea typeface="Georgia" charset="0"/>
              <a:cs typeface="Georgia" charset="0"/>
            </a:endParaRPr>
          </a:p>
          <a:p>
            <a:pPr marL="0" indent="0">
              <a:buNone/>
            </a:pPr>
            <a:r>
              <a:rPr lang="nl-NL">
                <a:latin typeface="Georgia" charset="0"/>
                <a:ea typeface="Georgia" charset="0"/>
                <a:cs typeface="Georgia" charset="0"/>
              </a:rPr>
              <a:t>We spreken van binnenrijm wanneer woorden binnen één versregel rijmen:</a:t>
            </a:r>
            <a:br>
              <a:rPr lang="nl-NL">
                <a:latin typeface="Georgia" charset="0"/>
                <a:ea typeface="Georgia" charset="0"/>
                <a:cs typeface="Georgia" charset="0"/>
              </a:rPr>
            </a:br>
            <a:r>
              <a:rPr lang="nl-NL">
                <a:latin typeface="Georgia" charset="0"/>
                <a:ea typeface="Georgia" charset="0"/>
                <a:cs typeface="Georgia" charset="0"/>
              </a:rPr>
              <a:t>Merck toch hoe </a:t>
            </a:r>
            <a:r>
              <a:rPr lang="nl-NL" err="1">
                <a:latin typeface="Georgia" charset="0"/>
                <a:ea typeface="Georgia" charset="0"/>
                <a:cs typeface="Georgia" charset="0"/>
              </a:rPr>
              <a:t>sterck</a:t>
            </a:r>
            <a:r>
              <a:rPr lang="nl-NL">
                <a:latin typeface="Georgia" charset="0"/>
                <a:ea typeface="Georgia" charset="0"/>
                <a:cs typeface="Georgia" charset="0"/>
              </a:rPr>
              <a:t> nu </a:t>
            </a:r>
            <a:r>
              <a:rPr lang="nl-NL" err="1">
                <a:latin typeface="Georgia" charset="0"/>
                <a:ea typeface="Georgia" charset="0"/>
                <a:cs typeface="Georgia" charset="0"/>
              </a:rPr>
              <a:t>in't</a:t>
            </a:r>
            <a:r>
              <a:rPr lang="nl-NL">
                <a:latin typeface="Georgia" charset="0"/>
                <a:ea typeface="Georgia" charset="0"/>
                <a:cs typeface="Georgia" charset="0"/>
              </a:rPr>
              <a:t> </a:t>
            </a:r>
            <a:r>
              <a:rPr lang="nl-NL" i="1" err="1">
                <a:latin typeface="Georgia" charset="0"/>
                <a:ea typeface="Georgia" charset="0"/>
                <a:cs typeface="Georgia" charset="0"/>
              </a:rPr>
              <a:t>werck</a:t>
            </a:r>
            <a:r>
              <a:rPr lang="nl-NL">
                <a:latin typeface="Georgia" charset="0"/>
                <a:ea typeface="Georgia" charset="0"/>
                <a:cs typeface="Georgia" charset="0"/>
              </a:rPr>
              <a:t> zich al stelt,</a:t>
            </a:r>
            <a:br>
              <a:rPr lang="nl-NL">
                <a:latin typeface="Georgia" charset="0"/>
                <a:ea typeface="Georgia" charset="0"/>
                <a:cs typeface="Georgia" charset="0"/>
              </a:rPr>
            </a:br>
            <a:r>
              <a:rPr lang="nl-NL">
                <a:latin typeface="Georgia" charset="0"/>
                <a:ea typeface="Georgia" charset="0"/>
                <a:cs typeface="Georgia" charset="0"/>
              </a:rPr>
              <a:t>die </a:t>
            </a:r>
            <a:r>
              <a:rPr lang="nl-NL" err="1">
                <a:latin typeface="Georgia" charset="0"/>
                <a:ea typeface="Georgia" charset="0"/>
                <a:cs typeface="Georgia" charset="0"/>
              </a:rPr>
              <a:t>t'allen</a:t>
            </a:r>
            <a:r>
              <a:rPr lang="nl-NL">
                <a:latin typeface="Georgia" charset="0"/>
                <a:ea typeface="Georgia" charset="0"/>
                <a:cs typeface="Georgia" charset="0"/>
              </a:rPr>
              <a:t> </a:t>
            </a:r>
            <a:r>
              <a:rPr lang="nl-NL" i="1">
                <a:latin typeface="Georgia" charset="0"/>
                <a:ea typeface="Georgia" charset="0"/>
                <a:cs typeface="Georgia" charset="0"/>
              </a:rPr>
              <a:t>tij</a:t>
            </a:r>
            <a:r>
              <a:rPr lang="nl-NL">
                <a:latin typeface="Georgia" charset="0"/>
                <a:ea typeface="Georgia" charset="0"/>
                <a:cs typeface="Georgia" charset="0"/>
              </a:rPr>
              <a:t> zo ons </a:t>
            </a:r>
            <a:r>
              <a:rPr lang="nl-NL" i="1">
                <a:latin typeface="Georgia" charset="0"/>
                <a:ea typeface="Georgia" charset="0"/>
                <a:cs typeface="Georgia" charset="0"/>
              </a:rPr>
              <a:t>vrij</a:t>
            </a:r>
            <a:r>
              <a:rPr lang="nl-NL">
                <a:latin typeface="Georgia" charset="0"/>
                <a:ea typeface="Georgia" charset="0"/>
                <a:cs typeface="Georgia" charset="0"/>
              </a:rPr>
              <a:t>heid heeft bestreden.</a:t>
            </a:r>
          </a:p>
          <a:p>
            <a:endParaRPr lang="nl-NL">
              <a:latin typeface="Georgia" charset="0"/>
              <a:ea typeface="Georgia" charset="0"/>
              <a:cs typeface="Georgia" charset="0"/>
            </a:endParaRPr>
          </a:p>
        </p:txBody>
      </p:sp>
    </p:spTree>
    <p:extLst>
      <p:ext uri="{BB962C8B-B14F-4D97-AF65-F5344CB8AC3E}">
        <p14:creationId xmlns:p14="http://schemas.microsoft.com/office/powerpoint/2010/main" val="140968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1"/>
          <p:cNvSpPr>
            <a:spLocks noGrp="1"/>
          </p:cNvSpPr>
          <p:nvPr>
            <p:ph type="title"/>
          </p:nvPr>
        </p:nvSpPr>
        <p:spPr>
          <a:xfrm>
            <a:off x="964788" y="804333"/>
            <a:ext cx="3391900" cy="5249334"/>
          </a:xfrm>
        </p:spPr>
        <p:txBody>
          <a:bodyPr>
            <a:normAutofit/>
          </a:bodyPr>
          <a:lstStyle/>
          <a:p>
            <a:pPr algn="r"/>
            <a:r>
              <a:rPr lang="en-US">
                <a:solidFill>
                  <a:srgbClr val="FFFFFF"/>
                </a:solidFill>
                <a:latin typeface="Georgia" charset="0"/>
                <a:ea typeface="Georgia" charset="0"/>
                <a:cs typeface="Georgia" charset="0"/>
              </a:rPr>
              <a:t>2. Soorten rijm (plaats)</a:t>
            </a:r>
            <a:endParaRPr lang="nl-NL">
              <a:solidFill>
                <a:srgbClr val="FFFFFF"/>
              </a:solidFill>
              <a:latin typeface="Georgia" charset="0"/>
              <a:ea typeface="Georgia" charset="0"/>
              <a:cs typeface="Georgia" charset="0"/>
            </a:endParaRPr>
          </a:p>
        </p:txBody>
      </p:sp>
      <p:sp>
        <p:nvSpPr>
          <p:cNvPr id="5" name="Tijdelijke aanduiding voor inhoud 2"/>
          <p:cNvSpPr>
            <a:spLocks noGrp="1"/>
          </p:cNvSpPr>
          <p:nvPr>
            <p:ph idx="1"/>
          </p:nvPr>
        </p:nvSpPr>
        <p:spPr>
          <a:xfrm>
            <a:off x="4951048" y="804333"/>
            <a:ext cx="6306003" cy="5249334"/>
          </a:xfrm>
        </p:spPr>
        <p:txBody>
          <a:bodyPr anchor="ctr">
            <a:normAutofit/>
          </a:bodyPr>
          <a:lstStyle/>
          <a:p>
            <a:r>
              <a:rPr lang="nl-NL" sz="2000" b="1">
                <a:latin typeface="Georgia" charset="0"/>
                <a:ea typeface="Georgia" charset="0"/>
                <a:cs typeface="Georgia" charset="0"/>
              </a:rPr>
              <a:t>Middenrijm</a:t>
            </a:r>
            <a:endParaRPr lang="nl-NL" sz="2000">
              <a:latin typeface="Georgia" charset="0"/>
              <a:ea typeface="Georgia" charset="0"/>
              <a:cs typeface="Georgia" charset="0"/>
            </a:endParaRPr>
          </a:p>
          <a:p>
            <a:pPr marL="0" indent="0">
              <a:buNone/>
            </a:pPr>
            <a:r>
              <a:rPr lang="nl-NL" sz="2000">
                <a:latin typeface="Georgia" charset="0"/>
                <a:ea typeface="Georgia" charset="0"/>
                <a:cs typeface="Georgia" charset="0"/>
              </a:rPr>
              <a:t>We spreken van middenrijm wanneer woorden in twee of meer verschillende versregels </a:t>
            </a:r>
            <a:r>
              <a:rPr lang="nl-NL" sz="2000" err="1">
                <a:latin typeface="Georgia" charset="0"/>
                <a:ea typeface="Georgia" charset="0"/>
                <a:cs typeface="Georgia" charset="0"/>
              </a:rPr>
              <a:t>rijmen:'t</a:t>
            </a:r>
            <a:r>
              <a:rPr lang="nl-NL" sz="2000">
                <a:latin typeface="Georgia" charset="0"/>
                <a:ea typeface="Georgia" charset="0"/>
                <a:cs typeface="Georgia" charset="0"/>
              </a:rPr>
              <a:t> En zijn de joden niet, heer </a:t>
            </a:r>
            <a:r>
              <a:rPr lang="nl-NL" sz="2000" err="1">
                <a:latin typeface="Georgia" charset="0"/>
                <a:ea typeface="Georgia" charset="0"/>
                <a:cs typeface="Georgia" charset="0"/>
              </a:rPr>
              <a:t>Jezu</a:t>
            </a:r>
            <a:r>
              <a:rPr lang="nl-NL" sz="2000">
                <a:latin typeface="Georgia" charset="0"/>
                <a:ea typeface="Georgia" charset="0"/>
                <a:cs typeface="Georgia" charset="0"/>
              </a:rPr>
              <a:t>, die u kruisten,</a:t>
            </a:r>
            <a:br>
              <a:rPr lang="nl-NL" sz="2000">
                <a:latin typeface="Georgia" charset="0"/>
                <a:ea typeface="Georgia" charset="0"/>
                <a:cs typeface="Georgia" charset="0"/>
              </a:rPr>
            </a:br>
            <a:r>
              <a:rPr lang="nl-NL" sz="2000">
                <a:latin typeface="Georgia" charset="0"/>
                <a:ea typeface="Georgia" charset="0"/>
                <a:cs typeface="Georgia" charset="0"/>
              </a:rPr>
              <a:t>noch die </a:t>
            </a:r>
            <a:r>
              <a:rPr lang="nl-NL" sz="2000" i="1">
                <a:latin typeface="Georgia" charset="0"/>
                <a:ea typeface="Georgia" charset="0"/>
                <a:cs typeface="Georgia" charset="0"/>
              </a:rPr>
              <a:t>verraderlijk</a:t>
            </a:r>
            <a:r>
              <a:rPr lang="nl-NL" sz="2000">
                <a:latin typeface="Georgia" charset="0"/>
                <a:ea typeface="Georgia" charset="0"/>
                <a:cs typeface="Georgia" charset="0"/>
              </a:rPr>
              <a:t> u </a:t>
            </a:r>
            <a:r>
              <a:rPr lang="nl-NL" sz="2000" i="1">
                <a:latin typeface="Georgia" charset="0"/>
                <a:ea typeface="Georgia" charset="0"/>
                <a:cs typeface="Georgia" charset="0"/>
              </a:rPr>
              <a:t>togen</a:t>
            </a:r>
            <a:r>
              <a:rPr lang="nl-NL" sz="2000">
                <a:latin typeface="Georgia" charset="0"/>
                <a:ea typeface="Georgia" charset="0"/>
                <a:cs typeface="Georgia" charset="0"/>
              </a:rPr>
              <a:t> voor 't gericht,</a:t>
            </a:r>
            <a:br>
              <a:rPr lang="nl-NL" sz="2000">
                <a:latin typeface="Georgia" charset="0"/>
                <a:ea typeface="Georgia" charset="0"/>
                <a:cs typeface="Georgia" charset="0"/>
              </a:rPr>
            </a:br>
            <a:r>
              <a:rPr lang="nl-NL" sz="2000">
                <a:latin typeface="Georgia" charset="0"/>
                <a:ea typeface="Georgia" charset="0"/>
                <a:cs typeface="Georgia" charset="0"/>
              </a:rPr>
              <a:t>noch die </a:t>
            </a:r>
            <a:r>
              <a:rPr lang="nl-NL" sz="2000" i="1" err="1">
                <a:latin typeface="Georgia" charset="0"/>
                <a:ea typeface="Georgia" charset="0"/>
                <a:cs typeface="Georgia" charset="0"/>
              </a:rPr>
              <a:t>versmadelijk</a:t>
            </a:r>
            <a:r>
              <a:rPr lang="nl-NL" sz="2000">
                <a:latin typeface="Georgia" charset="0"/>
                <a:ea typeface="Georgia" charset="0"/>
                <a:cs typeface="Georgia" charset="0"/>
              </a:rPr>
              <a:t> u </a:t>
            </a:r>
            <a:r>
              <a:rPr lang="nl-NL" sz="2000" i="1">
                <a:latin typeface="Georgia" charset="0"/>
                <a:ea typeface="Georgia" charset="0"/>
                <a:cs typeface="Georgia" charset="0"/>
              </a:rPr>
              <a:t>spogen</a:t>
            </a:r>
            <a:r>
              <a:rPr lang="nl-NL" sz="2000">
                <a:latin typeface="Georgia" charset="0"/>
                <a:ea typeface="Georgia" charset="0"/>
                <a:cs typeface="Georgia" charset="0"/>
              </a:rPr>
              <a:t> in 't gezicht.</a:t>
            </a:r>
          </a:p>
          <a:p>
            <a:pPr marL="0" indent="0">
              <a:buNone/>
            </a:pPr>
            <a:endParaRPr lang="nl-NL" sz="2000">
              <a:latin typeface="Georgia" charset="0"/>
              <a:ea typeface="Georgia" charset="0"/>
              <a:cs typeface="Georgia" charset="0"/>
            </a:endParaRPr>
          </a:p>
          <a:p>
            <a:r>
              <a:rPr lang="nl-NL" sz="2000" b="1">
                <a:latin typeface="Georgia" charset="0"/>
                <a:ea typeface="Georgia" charset="0"/>
                <a:cs typeface="Georgia" charset="0"/>
              </a:rPr>
              <a:t>Eindrijm</a:t>
            </a:r>
            <a:endParaRPr lang="nl-NL" sz="2000">
              <a:latin typeface="Georgia" charset="0"/>
              <a:ea typeface="Georgia" charset="0"/>
              <a:cs typeface="Georgia" charset="0"/>
            </a:endParaRPr>
          </a:p>
          <a:p>
            <a:pPr marL="0" indent="0">
              <a:buNone/>
            </a:pPr>
            <a:r>
              <a:rPr lang="nl-NL" sz="2000">
                <a:latin typeface="Georgia" charset="0"/>
                <a:ea typeface="Georgia" charset="0"/>
                <a:cs typeface="Georgia" charset="0"/>
              </a:rPr>
              <a:t>Eindrijm is de bekendste rijmvorm, we spreken van eindrijm wanneer twee of meer woorden aan het eind van een versregel rijmen:</a:t>
            </a:r>
          </a:p>
          <a:p>
            <a:pPr marL="0" indent="0">
              <a:buNone/>
            </a:pPr>
            <a:r>
              <a:rPr lang="nl-NL" sz="2000">
                <a:latin typeface="Georgia" charset="0"/>
                <a:ea typeface="Georgia" charset="0"/>
                <a:cs typeface="Georgia" charset="0"/>
              </a:rPr>
              <a:t>Hij ziet zijn leven, </a:t>
            </a:r>
            <a:r>
              <a:rPr lang="nl-NL" sz="2000" err="1">
                <a:latin typeface="Georgia" charset="0"/>
                <a:ea typeface="Georgia" charset="0"/>
                <a:cs typeface="Georgia" charset="0"/>
              </a:rPr>
              <a:t>eind'looze</a:t>
            </a:r>
            <a:r>
              <a:rPr lang="nl-NL" sz="2000">
                <a:latin typeface="Georgia" charset="0"/>
                <a:ea typeface="Georgia" charset="0"/>
                <a:cs typeface="Georgia" charset="0"/>
              </a:rPr>
              <a:t> </a:t>
            </a:r>
            <a:r>
              <a:rPr lang="nl-NL" sz="2000" i="1">
                <a:latin typeface="Georgia" charset="0"/>
                <a:ea typeface="Georgia" charset="0"/>
                <a:cs typeface="Georgia" charset="0"/>
              </a:rPr>
              <a:t>woestijn,</a:t>
            </a:r>
            <a:br>
              <a:rPr lang="nl-NL" sz="2000">
                <a:latin typeface="Georgia" charset="0"/>
                <a:ea typeface="Georgia" charset="0"/>
                <a:cs typeface="Georgia" charset="0"/>
              </a:rPr>
            </a:br>
            <a:r>
              <a:rPr lang="nl-NL" sz="2000">
                <a:latin typeface="Georgia" charset="0"/>
                <a:ea typeface="Georgia" charset="0"/>
                <a:cs typeface="Georgia" charset="0"/>
              </a:rPr>
              <a:t>En denkt aan prenten uit zijn </a:t>
            </a:r>
            <a:r>
              <a:rPr lang="nl-NL" sz="2000" i="1">
                <a:latin typeface="Georgia" charset="0"/>
                <a:ea typeface="Georgia" charset="0"/>
                <a:cs typeface="Georgia" charset="0"/>
              </a:rPr>
              <a:t>kindertijd:</a:t>
            </a:r>
            <a:br>
              <a:rPr lang="nl-NL" sz="2000">
                <a:latin typeface="Georgia" charset="0"/>
                <a:ea typeface="Georgia" charset="0"/>
                <a:cs typeface="Georgia" charset="0"/>
              </a:rPr>
            </a:br>
            <a:r>
              <a:rPr lang="nl-NL" sz="2000">
                <a:latin typeface="Georgia" charset="0"/>
                <a:ea typeface="Georgia" charset="0"/>
                <a:cs typeface="Georgia" charset="0"/>
              </a:rPr>
              <a:t>Helgeel is 't zand, en alles leeg en </a:t>
            </a:r>
            <a:r>
              <a:rPr lang="nl-NL" sz="2000" i="1">
                <a:latin typeface="Georgia" charset="0"/>
                <a:ea typeface="Georgia" charset="0"/>
                <a:cs typeface="Georgia" charset="0"/>
              </a:rPr>
              <a:t>wijd,</a:t>
            </a:r>
            <a:br>
              <a:rPr lang="nl-NL" sz="2000">
                <a:latin typeface="Georgia" charset="0"/>
                <a:ea typeface="Georgia" charset="0"/>
                <a:cs typeface="Georgia" charset="0"/>
              </a:rPr>
            </a:br>
            <a:r>
              <a:rPr lang="nl-NL" sz="2000">
                <a:latin typeface="Georgia" charset="0"/>
                <a:ea typeface="Georgia" charset="0"/>
                <a:cs typeface="Georgia" charset="0"/>
              </a:rPr>
              <a:t>Driehoekjes staan op de achtergrond, heel </a:t>
            </a:r>
            <a:r>
              <a:rPr lang="nl-NL" sz="2000" i="1">
                <a:latin typeface="Georgia" charset="0"/>
                <a:ea typeface="Georgia" charset="0"/>
                <a:cs typeface="Georgia" charset="0"/>
              </a:rPr>
              <a:t>klein;</a:t>
            </a:r>
            <a:endParaRPr lang="nl-NL" sz="2000">
              <a:latin typeface="Georgia" charset="0"/>
              <a:ea typeface="Georgia" charset="0"/>
              <a:cs typeface="Georgia" charset="0"/>
            </a:endParaRPr>
          </a:p>
        </p:txBody>
      </p:sp>
    </p:spTree>
    <p:extLst>
      <p:ext uri="{BB962C8B-B14F-4D97-AF65-F5344CB8AC3E}">
        <p14:creationId xmlns:p14="http://schemas.microsoft.com/office/powerpoint/2010/main" val="49652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1"/>
          <p:cNvSpPr>
            <a:spLocks noGrp="1"/>
          </p:cNvSpPr>
          <p:nvPr>
            <p:ph type="title"/>
          </p:nvPr>
        </p:nvSpPr>
        <p:spPr>
          <a:xfrm>
            <a:off x="964788" y="804333"/>
            <a:ext cx="3391900" cy="5249334"/>
          </a:xfrm>
        </p:spPr>
        <p:txBody>
          <a:bodyPr>
            <a:normAutofit/>
          </a:bodyPr>
          <a:lstStyle/>
          <a:p>
            <a:pPr algn="r"/>
            <a:r>
              <a:rPr lang="en-US" sz="2800" err="1">
                <a:latin typeface="Georgia" charset="0"/>
                <a:ea typeface="Georgia" charset="0"/>
                <a:cs typeface="Georgia" charset="0"/>
              </a:rPr>
              <a:t>Enjambement</a:t>
            </a:r>
            <a:endParaRPr lang="nl-NL" sz="2800">
              <a:latin typeface="Georgia" charset="0"/>
              <a:ea typeface="Georgia" charset="0"/>
              <a:cs typeface="Georgia" charset="0"/>
            </a:endParaRPr>
          </a:p>
        </p:txBody>
      </p:sp>
      <p:cxnSp>
        <p:nvCxnSpPr>
          <p:cNvPr id="8" name="Straight Connector 11">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Tijdelijke aanduiding voor inhoud 2"/>
          <p:cNvSpPr>
            <a:spLocks noGrp="1"/>
          </p:cNvSpPr>
          <p:nvPr>
            <p:ph idx="1"/>
          </p:nvPr>
        </p:nvSpPr>
        <p:spPr>
          <a:xfrm>
            <a:off x="4999330" y="804333"/>
            <a:ext cx="6257721" cy="5249334"/>
          </a:xfrm>
        </p:spPr>
        <p:txBody>
          <a:bodyPr anchor="ctr">
            <a:normAutofit/>
          </a:bodyPr>
          <a:lstStyle/>
          <a:p>
            <a:pPr marL="0" indent="0">
              <a:buNone/>
            </a:pPr>
            <a:r>
              <a:rPr lang="nl-NL" dirty="0">
                <a:latin typeface="Georgia" charset="0"/>
                <a:ea typeface="Georgia" charset="0"/>
                <a:cs typeface="Georgia" charset="0"/>
              </a:rPr>
              <a:t>Soms valt het rijm heel erg op in een gedicht. Als dichters de nadruk niet willen leggen op het rijm, dan kan hij/zij de regels afbreken op een plaats in de zin waar in de zin juist géén pauze valt. Andersom is ook mogelijk, soms 'smokkelen' dichters met de versregels om rijm te creëren:</a:t>
            </a:r>
          </a:p>
          <a:p>
            <a:pPr marL="0" indent="0">
              <a:buNone/>
            </a:pPr>
            <a:r>
              <a:rPr lang="nl-NL" i="1" dirty="0">
                <a:latin typeface="Georgia" charset="0"/>
                <a:ea typeface="Georgia" charset="0"/>
                <a:cs typeface="Georgia" charset="0"/>
              </a:rPr>
              <a:t>De kat viel van de </a:t>
            </a:r>
            <a:r>
              <a:rPr lang="nl-NL" i="1" dirty="0" err="1">
                <a:latin typeface="Georgia" charset="0"/>
                <a:ea typeface="Georgia" charset="0"/>
                <a:cs typeface="Georgia" charset="0"/>
              </a:rPr>
              <a:t>trappe</a:t>
            </a:r>
            <a:r>
              <a:rPr lang="nl-NL" i="1" dirty="0">
                <a:latin typeface="Georgia" charset="0"/>
                <a:ea typeface="Georgia" charset="0"/>
                <a:cs typeface="Georgia" charset="0"/>
              </a:rPr>
              <a:t>,</a:t>
            </a:r>
            <a:br>
              <a:rPr lang="nl-NL" i="1" dirty="0">
                <a:latin typeface="Georgia" charset="0"/>
                <a:ea typeface="Georgia" charset="0"/>
                <a:cs typeface="Georgia" charset="0"/>
              </a:rPr>
            </a:br>
            <a:r>
              <a:rPr lang="nl-NL" i="1" dirty="0">
                <a:latin typeface="Georgia" charset="0"/>
                <a:ea typeface="Georgia" charset="0"/>
                <a:cs typeface="Georgia" charset="0"/>
              </a:rPr>
              <a:t>mijn vader verkoopt </a:t>
            </a:r>
            <a:r>
              <a:rPr lang="nl-NL" i="1" dirty="0" err="1">
                <a:latin typeface="Georgia" charset="0"/>
                <a:ea typeface="Georgia" charset="0"/>
                <a:cs typeface="Georgia" charset="0"/>
              </a:rPr>
              <a:t>aardappe</a:t>
            </a:r>
            <a:r>
              <a:rPr lang="nl-NL" i="1" dirty="0">
                <a:latin typeface="Georgia" charset="0"/>
                <a:ea typeface="Georgia" charset="0"/>
                <a:cs typeface="Georgia" charset="0"/>
              </a:rPr>
              <a:t>-</a:t>
            </a:r>
            <a:br>
              <a:rPr lang="nl-NL" i="1" dirty="0">
                <a:latin typeface="Georgia" charset="0"/>
                <a:ea typeface="Georgia" charset="0"/>
                <a:cs typeface="Georgia" charset="0"/>
              </a:rPr>
            </a:br>
            <a:r>
              <a:rPr lang="nl-NL" i="1" dirty="0" err="1">
                <a:latin typeface="Georgia" charset="0"/>
                <a:ea typeface="Georgia" charset="0"/>
                <a:cs typeface="Georgia" charset="0"/>
              </a:rPr>
              <a:t>len</a:t>
            </a:r>
            <a:r>
              <a:rPr lang="nl-NL" i="1" dirty="0">
                <a:latin typeface="Georgia" charset="0"/>
                <a:ea typeface="Georgia" charset="0"/>
                <a:cs typeface="Georgia" charset="0"/>
              </a:rPr>
              <a:t> en uien.</a:t>
            </a:r>
            <a:br>
              <a:rPr lang="nl-NL" i="1" dirty="0">
                <a:latin typeface="Georgia" charset="0"/>
                <a:ea typeface="Georgia" charset="0"/>
                <a:cs typeface="Georgia" charset="0"/>
              </a:rPr>
            </a:br>
            <a:r>
              <a:rPr lang="nl-NL" i="1" dirty="0">
                <a:latin typeface="Georgia" charset="0"/>
                <a:ea typeface="Georgia" charset="0"/>
                <a:cs typeface="Georgia" charset="0"/>
              </a:rPr>
              <a:t>(Multatuli)</a:t>
            </a:r>
          </a:p>
          <a:p>
            <a:endParaRPr lang="nl-NL" dirty="0">
              <a:latin typeface="Georgia" charset="0"/>
              <a:ea typeface="Georgia" charset="0"/>
              <a:cs typeface="Georgia" charset="0"/>
            </a:endParaRPr>
          </a:p>
        </p:txBody>
      </p:sp>
    </p:spTree>
    <p:extLst>
      <p:ext uri="{BB962C8B-B14F-4D97-AF65-F5344CB8AC3E}">
        <p14:creationId xmlns:p14="http://schemas.microsoft.com/office/powerpoint/2010/main" val="14662596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12</TotalTime>
  <Words>507</Words>
  <Application>Microsoft Office PowerPoint</Application>
  <PresentationFormat>Breedbeeld</PresentationFormat>
  <Paragraphs>34</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Georgia</vt:lpstr>
      <vt:lpstr>Tw Cen MT</vt:lpstr>
      <vt:lpstr>Tw Cen MT Condensed</vt:lpstr>
      <vt:lpstr>Wingdings 3</vt:lpstr>
      <vt:lpstr>Integraal</vt:lpstr>
      <vt:lpstr>Poëzieanalyse  CSG Reggesteyn</vt:lpstr>
      <vt:lpstr>1. Soorten rijm (vorm)</vt:lpstr>
      <vt:lpstr>1. Soorten rijm (vorm)</vt:lpstr>
      <vt:lpstr>2. Soorten rijm (plaats)</vt:lpstr>
      <vt:lpstr>2. Soorten rijm (plaats)</vt:lpstr>
      <vt:lpstr>Enjambement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Poëzieanalyse  bataafs lyceum</dc:title>
  <dc:creator>Kitty Oude Kamphuis</dc:creator>
  <cp:lastModifiedBy>Eva Gemser</cp:lastModifiedBy>
  <cp:revision>2</cp:revision>
  <dcterms:created xsi:type="dcterms:W3CDTF">2018-05-02T13:35:15Z</dcterms:created>
  <dcterms:modified xsi:type="dcterms:W3CDTF">2021-09-21T10:51:45Z</dcterms:modified>
</cp:coreProperties>
</file>