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0" r:id="rId6"/>
    <p:sldId id="258" r:id="rId7"/>
    <p:sldId id="271" r:id="rId8"/>
    <p:sldId id="278" r:id="rId9"/>
    <p:sldId id="282" r:id="rId10"/>
    <p:sldId id="283" r:id="rId11"/>
    <p:sldId id="284" r:id="rId12"/>
    <p:sldId id="281" r:id="rId13"/>
    <p:sldId id="277" r:id="rId14"/>
    <p:sldId id="276" r:id="rId15"/>
    <p:sldId id="279" r:id="rId16"/>
    <p:sldId id="280" r:id="rId17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 Iedema" initials="JI" lastIdx="2" clrIdx="0">
    <p:extLst>
      <p:ext uri="{19B8F6BF-5375-455C-9EA6-DF929625EA0E}">
        <p15:presenceInfo xmlns:p15="http://schemas.microsoft.com/office/powerpoint/2012/main" userId="S::jc.iedema@noorderpoort.nl::bb1b84f8-b2cf-4897-8df0-6fadffdd11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94660"/>
  </p:normalViewPr>
  <p:slideViewPr>
    <p:cSldViewPr snapToGrid="0">
      <p:cViewPr varScale="1">
        <p:scale>
          <a:sx n="81" d="100"/>
          <a:sy n="81" d="100"/>
        </p:scale>
        <p:origin x="46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Iedema" userId="bb1b84f8-b2cf-4897-8df0-6fadffdd11a5" providerId="ADAL" clId="{BC9CC6E8-032E-4534-AEDB-5C2146EB1AFF}"/>
    <pc:docChg chg="custSel delSld modSld">
      <pc:chgData name="Judith Iedema" userId="bb1b84f8-b2cf-4897-8df0-6fadffdd11a5" providerId="ADAL" clId="{BC9CC6E8-032E-4534-AEDB-5C2146EB1AFF}" dt="2020-10-06T10:43:38.501" v="35" actId="2696"/>
      <pc:docMkLst>
        <pc:docMk/>
      </pc:docMkLst>
      <pc:sldChg chg="del">
        <pc:chgData name="Judith Iedema" userId="bb1b84f8-b2cf-4897-8df0-6fadffdd11a5" providerId="ADAL" clId="{BC9CC6E8-032E-4534-AEDB-5C2146EB1AFF}" dt="2020-10-06T10:43:38.501" v="35" actId="2696"/>
        <pc:sldMkLst>
          <pc:docMk/>
          <pc:sldMk cId="1058216893" sldId="257"/>
        </pc:sldMkLst>
      </pc:sldChg>
      <pc:sldChg chg="modSp">
        <pc:chgData name="Judith Iedema" userId="bb1b84f8-b2cf-4897-8df0-6fadffdd11a5" providerId="ADAL" clId="{BC9CC6E8-032E-4534-AEDB-5C2146EB1AFF}" dt="2020-10-06T10:43:12.501" v="34" actId="1076"/>
        <pc:sldMkLst>
          <pc:docMk/>
          <pc:sldMk cId="1353741237" sldId="270"/>
        </pc:sldMkLst>
        <pc:spChg chg="mod">
          <ac:chgData name="Judith Iedema" userId="bb1b84f8-b2cf-4897-8df0-6fadffdd11a5" providerId="ADAL" clId="{BC9CC6E8-032E-4534-AEDB-5C2146EB1AFF}" dt="2020-10-06T10:43:06.256" v="33" actId="20577"/>
          <ac:spMkLst>
            <pc:docMk/>
            <pc:sldMk cId="1353741237" sldId="270"/>
            <ac:spMk id="3" creationId="{A6CAF403-98B1-4895-9732-5F082C8B1868}"/>
          </ac:spMkLst>
        </pc:spChg>
        <pc:picChg chg="mod">
          <ac:chgData name="Judith Iedema" userId="bb1b84f8-b2cf-4897-8df0-6fadffdd11a5" providerId="ADAL" clId="{BC9CC6E8-032E-4534-AEDB-5C2146EB1AFF}" dt="2020-10-06T10:43:12.501" v="34" actId="1076"/>
          <ac:picMkLst>
            <pc:docMk/>
            <pc:sldMk cId="1353741237" sldId="270"/>
            <ac:picMk id="5" creationId="{30616F2A-A822-4758-A18E-6DF82365251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1A35-0258-47D1-AC19-B14996A2EF54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CC69-BC6C-4936-B085-814D110D6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99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FB53-6521-47E3-98F0-7D25C451D866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6" y="4750815"/>
            <a:ext cx="5438464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E1C9C-0DDA-466C-8AD5-CD161BF8A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2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9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03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77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22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194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41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3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14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8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822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891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6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777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6-10-2020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416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15045" y="6202017"/>
            <a:ext cx="8045373" cy="519458"/>
          </a:xfrm>
        </p:spPr>
        <p:txBody>
          <a:bodyPr>
            <a:normAutofit/>
          </a:bodyPr>
          <a:lstStyle/>
          <a:p>
            <a:r>
              <a:rPr lang="nl-NL" b="0" dirty="0"/>
              <a:t>Onderwerp:</a:t>
            </a:r>
            <a:r>
              <a:rPr lang="nl-NL" dirty="0"/>
              <a:t> oplossen</a:t>
            </a:r>
          </a:p>
        </p:txBody>
      </p:sp>
    </p:spTree>
    <p:extLst>
      <p:ext uri="{BB962C8B-B14F-4D97-AF65-F5344CB8AC3E}">
        <p14:creationId xmlns:p14="http://schemas.microsoft.com/office/powerpoint/2010/main" val="390824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opdracht 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9164308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250 ml oplossing zit 1,25 g chloorhexidine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 Wat is de concentratie van deze oplossing uitgedrukt in % 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reken terug naar 100 ml</a:t>
            </a:r>
          </a:p>
          <a:p>
            <a:pPr marL="0" indent="0">
              <a:buNone/>
            </a:pPr>
            <a:r>
              <a:rPr lang="nl-NL" dirty="0"/>
              <a:t>Om de concentratie in % te bepalen, wil je eerst weten hoeveel gram er in 100 ml zit.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we weten:   1,25 gram in 250 ml</a:t>
            </a:r>
          </a:p>
          <a:p>
            <a:pPr marL="0" indent="0">
              <a:buNone/>
            </a:pPr>
            <a:r>
              <a:rPr lang="nl-NL" dirty="0"/>
              <a:t>	dus:     </a:t>
            </a:r>
            <a:r>
              <a:rPr lang="nl-NL" sz="600" dirty="0"/>
              <a:t> 	                  </a:t>
            </a:r>
            <a:r>
              <a:rPr lang="nl-NL" dirty="0"/>
              <a:t>…   gram in 100 ml</a:t>
            </a:r>
          </a:p>
          <a:p>
            <a:pPr marL="0" indent="0">
              <a:buNone/>
            </a:pPr>
            <a:br>
              <a:rPr lang="nl-NL" b="1" u="sng" dirty="0"/>
            </a:br>
            <a:r>
              <a:rPr lang="nl-NL" b="1" u="sng" dirty="0"/>
              <a:t>Stap 2: bepaal hoeveel % dit 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2219632" y="5292854"/>
            <a:ext cx="3131536" cy="969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400" b="1" dirty="0"/>
              <a:t>   …  gram in 100 ml</a:t>
            </a:r>
          </a:p>
          <a:p>
            <a:r>
              <a:rPr lang="nl-NL" sz="2400" b="1" dirty="0"/>
              <a:t>= …  % </a:t>
            </a:r>
          </a:p>
          <a:p>
            <a:endParaRPr lang="nl-NL" sz="9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A818A5F-FA49-42CB-89CF-0D58E223012E}"/>
              </a:ext>
            </a:extLst>
          </p:cNvPr>
          <p:cNvSpPr txBox="1"/>
          <p:nvPr/>
        </p:nvSpPr>
        <p:spPr>
          <a:xfrm>
            <a:off x="2454637" y="5267654"/>
            <a:ext cx="6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0,5</a:t>
            </a:r>
            <a:endParaRPr lang="nl-NL" sz="3200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0D241FE-2BF7-4957-930C-D8920DBCD5C8}"/>
              </a:ext>
            </a:extLst>
          </p:cNvPr>
          <p:cNvSpPr txBox="1"/>
          <p:nvPr/>
        </p:nvSpPr>
        <p:spPr>
          <a:xfrm>
            <a:off x="2454637" y="5630296"/>
            <a:ext cx="694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0,5</a:t>
            </a:r>
            <a:endParaRPr lang="nl-NL" sz="3200" b="1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953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de concentratie van de oplossing is 0,5%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36196"/>
              </p:ext>
            </p:extLst>
          </p:nvPr>
        </p:nvGraphicFramePr>
        <p:xfrm>
          <a:off x="8096113" y="3780589"/>
          <a:ext cx="207396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2" name="Gekromde pijl-omhoog 10">
            <a:extLst>
              <a:ext uri="{FF2B5EF4-FFF2-40B4-BE49-F238E27FC236}">
                <a16:creationId xmlns:a16="http://schemas.microsoft.com/office/drawing/2014/main" id="{C155660E-472A-40F9-B7E4-A53D37E76EE3}"/>
              </a:ext>
            </a:extLst>
          </p:cNvPr>
          <p:cNvSpPr/>
          <p:nvPr/>
        </p:nvSpPr>
        <p:spPr>
          <a:xfrm>
            <a:off x="9117740" y="4576078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2FFCEF-8B23-4771-A1C5-EF15229CD0BD}"/>
              </a:ext>
            </a:extLst>
          </p:cNvPr>
          <p:cNvSpPr txBox="1"/>
          <p:nvPr/>
        </p:nvSpPr>
        <p:spPr>
          <a:xfrm>
            <a:off x="9259061" y="4716161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2,5</a:t>
            </a:r>
          </a:p>
        </p:txBody>
      </p:sp>
      <p:sp>
        <p:nvSpPr>
          <p:cNvPr id="14" name="Gekromde pijl-omlaag 12">
            <a:extLst>
              <a:ext uri="{FF2B5EF4-FFF2-40B4-BE49-F238E27FC236}">
                <a16:creationId xmlns:a16="http://schemas.microsoft.com/office/drawing/2014/main" id="{0458EDCD-65D4-452D-A403-018537E97726}"/>
              </a:ext>
            </a:extLst>
          </p:cNvPr>
          <p:cNvSpPr/>
          <p:nvPr/>
        </p:nvSpPr>
        <p:spPr>
          <a:xfrm>
            <a:off x="9121306" y="3558511"/>
            <a:ext cx="714548" cy="1582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90CDE25-BE0C-4F6D-9F4F-C786DC9BF1AC}"/>
              </a:ext>
            </a:extLst>
          </p:cNvPr>
          <p:cNvSpPr txBox="1"/>
          <p:nvPr/>
        </p:nvSpPr>
        <p:spPr>
          <a:xfrm>
            <a:off x="9223549" y="324585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2,5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8825645" y="3800258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1,25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8859911" y="4148489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250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9607282" y="3800258"/>
            <a:ext cx="559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0,5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9554852" y="4172606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3480600" y="3931416"/>
            <a:ext cx="50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0,5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5634760" y="3864348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6063540" y="381195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2,5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7068637" y="377748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20A2DC0-F5E3-4F69-B6C5-5CA08BD26F43}"/>
              </a:ext>
            </a:extLst>
          </p:cNvPr>
          <p:cNvSpPr txBox="1"/>
          <p:nvPr/>
        </p:nvSpPr>
        <p:spPr>
          <a:xfrm>
            <a:off x="7787589" y="6367562"/>
            <a:ext cx="419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0,5% (procent) </a:t>
            </a:r>
            <a:r>
              <a:rPr lang="nl-NL" dirty="0">
                <a:sym typeface="Wingdings" panose="05000000000000000000" pitchFamily="2" charset="2"/>
              </a:rPr>
              <a:t>             = 5 ‰ (promille)</a:t>
            </a:r>
            <a:endParaRPr lang="nl-NL" dirty="0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E1DEF4B7-24D7-458C-A732-07AE291E5F8E}"/>
              </a:ext>
            </a:extLst>
          </p:cNvPr>
          <p:cNvCxnSpPr/>
          <p:nvPr/>
        </p:nvCxnSpPr>
        <p:spPr>
          <a:xfrm>
            <a:off x="9317135" y="6544148"/>
            <a:ext cx="7382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ACDF7993-4EBE-4602-8B7A-2FC133BAFC8B}"/>
              </a:ext>
            </a:extLst>
          </p:cNvPr>
          <p:cNvSpPr txBox="1"/>
          <p:nvPr/>
        </p:nvSpPr>
        <p:spPr>
          <a:xfrm>
            <a:off x="9354977" y="6228370"/>
            <a:ext cx="57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x10</a:t>
            </a:r>
          </a:p>
        </p:txBody>
      </p:sp>
    </p:spTree>
    <p:extLst>
      <p:ext uri="{BB962C8B-B14F-4D97-AF65-F5344CB8AC3E}">
        <p14:creationId xmlns:p14="http://schemas.microsoft.com/office/powerpoint/2010/main" val="24944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/>
      <p:bldP spid="9" grpId="0"/>
      <p:bldP spid="12" grpId="0" animBg="1"/>
      <p:bldP spid="13" grpId="0"/>
      <p:bldP spid="14" grpId="0" animBg="1"/>
      <p:bldP spid="15" grpId="0"/>
      <p:bldP spid="20" grpId="0"/>
      <p:bldP spid="21" grpId="0"/>
      <p:bldP spid="22" grpId="0"/>
      <p:bldP spid="24" grpId="0"/>
      <p:bldP spid="26" grpId="0"/>
      <p:bldP spid="27" grpId="0" animBg="1"/>
      <p:bldP spid="28" grpId="0"/>
      <p:bldP spid="29" grpId="0"/>
      <p:bldP spid="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opdracht 15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een zoutoplossing van 10% zit 20 gram zout. 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Hoeveel ml oplossing is dit?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zet de procenten om naar gram in 100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reken door naar de goede hoeveelheid</a:t>
            </a:r>
          </a:p>
          <a:p>
            <a:pPr marL="0" indent="0">
              <a:buNone/>
            </a:pPr>
            <a:r>
              <a:rPr lang="nl-NL" dirty="0"/>
              <a:t>Je wilt niet weten hoeveel ml oplossing er is bij 10 g zout, maar bij 20 g.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sterkte:	10% = 10 gram in 100 ml</a:t>
            </a:r>
          </a:p>
          <a:p>
            <a:pPr marL="0" indent="0">
              <a:buNone/>
            </a:pPr>
            <a:r>
              <a:rPr lang="nl-NL" dirty="0"/>
              <a:t>	dus:           </a:t>
            </a:r>
            <a:r>
              <a:rPr lang="nl-NL" sz="600" dirty="0"/>
              <a:t>                        </a:t>
            </a:r>
            <a:r>
              <a:rPr lang="nl-NL" dirty="0"/>
              <a:t>20 gram in ......  ml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2159556" y="3120766"/>
            <a:ext cx="3131536" cy="969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400" dirty="0"/>
              <a:t>   </a:t>
            </a:r>
            <a:r>
              <a:rPr lang="nl-NL" sz="2400" b="1" dirty="0"/>
              <a:t>… % </a:t>
            </a:r>
          </a:p>
          <a:p>
            <a:endParaRPr lang="nl-NL" sz="900" b="1" dirty="0"/>
          </a:p>
          <a:p>
            <a:r>
              <a:rPr lang="nl-NL" sz="2400" b="1" dirty="0"/>
              <a:t>= … gram in 100 ml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A818A5F-FA49-42CB-89CF-0D58E223012E}"/>
              </a:ext>
            </a:extLst>
          </p:cNvPr>
          <p:cNvSpPr txBox="1"/>
          <p:nvPr/>
        </p:nvSpPr>
        <p:spPr>
          <a:xfrm>
            <a:off x="2393722" y="3111308"/>
            <a:ext cx="73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10</a:t>
            </a:r>
            <a:endParaRPr lang="nl-NL" sz="3200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0D241FE-2BF7-4957-930C-D8920DBCD5C8}"/>
              </a:ext>
            </a:extLst>
          </p:cNvPr>
          <p:cNvSpPr txBox="1"/>
          <p:nvPr/>
        </p:nvSpPr>
        <p:spPr>
          <a:xfrm>
            <a:off x="2393722" y="3608880"/>
            <a:ext cx="65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10</a:t>
            </a:r>
            <a:endParaRPr lang="nl-NL" sz="3200" b="1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848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20 gram zout zit in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200 ml oplossing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38202"/>
              </p:ext>
            </p:extLst>
          </p:nvPr>
        </p:nvGraphicFramePr>
        <p:xfrm>
          <a:off x="8594351" y="5280152"/>
          <a:ext cx="207396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2" name="Gekromde pijl-omhoog 10">
            <a:extLst>
              <a:ext uri="{FF2B5EF4-FFF2-40B4-BE49-F238E27FC236}">
                <a16:creationId xmlns:a16="http://schemas.microsoft.com/office/drawing/2014/main" id="{C155660E-472A-40F9-B7E4-A53D37E76EE3}"/>
              </a:ext>
            </a:extLst>
          </p:cNvPr>
          <p:cNvSpPr/>
          <p:nvPr/>
        </p:nvSpPr>
        <p:spPr>
          <a:xfrm>
            <a:off x="9615978" y="6075641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2FFCEF-8B23-4771-A1C5-EF15229CD0BD}"/>
              </a:ext>
            </a:extLst>
          </p:cNvPr>
          <p:cNvSpPr txBox="1"/>
          <p:nvPr/>
        </p:nvSpPr>
        <p:spPr>
          <a:xfrm>
            <a:off x="9757299" y="622524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2</a:t>
            </a:r>
          </a:p>
        </p:txBody>
      </p:sp>
      <p:sp>
        <p:nvSpPr>
          <p:cNvPr id="14" name="Gekromde pijl-omlaag 12">
            <a:extLst>
              <a:ext uri="{FF2B5EF4-FFF2-40B4-BE49-F238E27FC236}">
                <a16:creationId xmlns:a16="http://schemas.microsoft.com/office/drawing/2014/main" id="{0458EDCD-65D4-452D-A403-018537E97726}"/>
              </a:ext>
            </a:extLst>
          </p:cNvPr>
          <p:cNvSpPr/>
          <p:nvPr/>
        </p:nvSpPr>
        <p:spPr>
          <a:xfrm>
            <a:off x="9619544" y="5058074"/>
            <a:ext cx="714548" cy="1582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90CDE25-BE0C-4F6D-9F4F-C786DC9BF1AC}"/>
              </a:ext>
            </a:extLst>
          </p:cNvPr>
          <p:cNvSpPr txBox="1"/>
          <p:nvPr/>
        </p:nvSpPr>
        <p:spPr>
          <a:xfrm>
            <a:off x="9757299" y="4745417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2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9393761" y="5299821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9358149" y="5648052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10021728" y="5648052"/>
            <a:ext cx="56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200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10090453" y="5299821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5012720" y="5668058"/>
            <a:ext cx="6338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900" b="1" dirty="0">
                <a:solidFill>
                  <a:schemeClr val="accent1">
                    <a:lumMod val="75000"/>
                  </a:schemeClr>
                </a:solidFill>
              </a:rPr>
              <a:t>200</a:t>
            </a: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5910307" y="5515673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6328299" y="547877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2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7191913" y="5489888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340101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/>
      <p:bldP spid="9" grpId="0"/>
      <p:bldP spid="12" grpId="0" animBg="1"/>
      <p:bldP spid="13" grpId="0"/>
      <p:bldP spid="14" grpId="0" animBg="1"/>
      <p:bldP spid="15" grpId="0"/>
      <p:bldP spid="20" grpId="0"/>
      <p:bldP spid="21" grpId="0"/>
      <p:bldP spid="22" grpId="0"/>
      <p:bldP spid="24" grpId="0"/>
      <p:bldP spid="26" grpId="0"/>
      <p:bldP spid="27" grpId="0" animBg="1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224557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– opdracht 11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1" y="1151070"/>
            <a:ext cx="9565617" cy="523336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hebt 30 ml lyorthol. Je moet hiervan een oplossing van 3% (v/v) maken.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 Hoeveel ml water moet je toevoegen?</a:t>
            </a: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zet de procenten om naar ml in 100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reken door naar de goede hoeveelheid</a:t>
            </a:r>
          </a:p>
          <a:p>
            <a:pPr marL="0" indent="0">
              <a:buNone/>
            </a:pPr>
            <a:r>
              <a:rPr lang="nl-NL" dirty="0"/>
              <a:t>Je wilt niet weten hoeveel ml oplossing er is met 3 ml pure stof, maar met 30 ml pure stof.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sterkte:	3% = 3 </a:t>
            </a:r>
            <a:r>
              <a:rPr lang="nl-NL" dirty="0" err="1"/>
              <a:t>ml</a:t>
            </a:r>
            <a:r>
              <a:rPr lang="nl-NL" baseline="-25000" dirty="0" err="1"/>
              <a:t>puur</a:t>
            </a:r>
            <a:r>
              <a:rPr lang="nl-NL" dirty="0"/>
              <a:t> in 100 </a:t>
            </a:r>
            <a:r>
              <a:rPr lang="nl-NL" dirty="0" err="1"/>
              <a:t>ml</a:t>
            </a:r>
            <a:r>
              <a:rPr lang="nl-NL" baseline="-25000" dirty="0" err="1"/>
              <a:t>oplossing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dus:     </a:t>
            </a:r>
            <a:r>
              <a:rPr lang="nl-NL" sz="600" dirty="0"/>
              <a:t> 	                      </a:t>
            </a:r>
            <a:r>
              <a:rPr lang="nl-NL" dirty="0"/>
              <a:t>30 </a:t>
            </a:r>
            <a:r>
              <a:rPr lang="nl-NL" dirty="0" err="1"/>
              <a:t>ml</a:t>
            </a:r>
            <a:r>
              <a:rPr lang="nl-NL" baseline="-25000" dirty="0" err="1"/>
              <a:t>puur</a:t>
            </a:r>
            <a:r>
              <a:rPr lang="nl-NL" dirty="0"/>
              <a:t> in ….  </a:t>
            </a:r>
            <a:r>
              <a:rPr lang="nl-NL" dirty="0" err="1"/>
              <a:t>ml</a:t>
            </a:r>
            <a:r>
              <a:rPr lang="nl-NL" baseline="-25000" dirty="0" err="1"/>
              <a:t>oplossing</a:t>
            </a:r>
            <a:endParaRPr lang="nl-NL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2159556" y="2387341"/>
            <a:ext cx="3464664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000" dirty="0"/>
              <a:t>   </a:t>
            </a:r>
            <a:r>
              <a:rPr lang="nl-NL" sz="2000" b="1" dirty="0"/>
              <a:t>… % </a:t>
            </a:r>
            <a:endParaRPr lang="nl-NL" sz="800" b="1" dirty="0"/>
          </a:p>
          <a:p>
            <a:r>
              <a:rPr lang="nl-NL" sz="2000" b="1" dirty="0"/>
              <a:t>= … gram in 100 ml</a:t>
            </a:r>
          </a:p>
          <a:p>
            <a:r>
              <a:rPr lang="nl-NL" sz="2000" b="1" dirty="0"/>
              <a:t>= … </a:t>
            </a:r>
            <a:r>
              <a:rPr lang="nl-NL" sz="2000" b="1" dirty="0" err="1"/>
              <a:t>ml</a:t>
            </a:r>
            <a:r>
              <a:rPr lang="nl-NL" sz="2000" b="1" baseline="-25000" dirty="0" err="1"/>
              <a:t>puur</a:t>
            </a:r>
            <a:r>
              <a:rPr lang="nl-NL" sz="2000" b="1" baseline="-25000" dirty="0"/>
              <a:t> </a:t>
            </a:r>
            <a:r>
              <a:rPr lang="nl-NL" sz="2000" b="1" dirty="0"/>
              <a:t>in 100 </a:t>
            </a:r>
            <a:r>
              <a:rPr lang="nl-NL" sz="2000" b="1" dirty="0" err="1"/>
              <a:t>ml</a:t>
            </a:r>
            <a:r>
              <a:rPr lang="nl-NL" sz="2000" b="1" baseline="-25000" dirty="0" err="1"/>
              <a:t>oplossing</a:t>
            </a:r>
            <a:endParaRPr lang="nl-NL" sz="20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A818A5F-FA49-42CB-89CF-0D58E223012E}"/>
              </a:ext>
            </a:extLst>
          </p:cNvPr>
          <p:cNvSpPr txBox="1"/>
          <p:nvPr/>
        </p:nvSpPr>
        <p:spPr>
          <a:xfrm>
            <a:off x="2409553" y="2324571"/>
            <a:ext cx="50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3</a:t>
            </a:r>
            <a:endParaRPr lang="nl-NL" sz="3200" b="1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0D241FE-2BF7-4957-930C-D8920DBCD5C8}"/>
              </a:ext>
            </a:extLst>
          </p:cNvPr>
          <p:cNvSpPr txBox="1"/>
          <p:nvPr/>
        </p:nvSpPr>
        <p:spPr>
          <a:xfrm>
            <a:off x="2409553" y="2949904"/>
            <a:ext cx="50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3</a:t>
            </a:r>
            <a:endParaRPr lang="nl-NL" sz="3200" b="1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7097209" y="6420730"/>
            <a:ext cx="6882748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je moet 970 ml water toevoegen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445925"/>
              </p:ext>
            </p:extLst>
          </p:nvPr>
        </p:nvGraphicFramePr>
        <p:xfrm>
          <a:off x="3724289" y="5786988"/>
          <a:ext cx="2519025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5314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0727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766439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ml</a:t>
                      </a:r>
                      <a:r>
                        <a:rPr lang="nl-NL" baseline="-25000" dirty="0" err="1"/>
                        <a:t>puur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err="1"/>
                        <a:t>ml</a:t>
                      </a:r>
                      <a:r>
                        <a:rPr lang="nl-NL" b="1" baseline="-25000" dirty="0" err="1"/>
                        <a:t>oplossing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2" name="Gekromde pijl-omhoog 10">
            <a:extLst>
              <a:ext uri="{FF2B5EF4-FFF2-40B4-BE49-F238E27FC236}">
                <a16:creationId xmlns:a16="http://schemas.microsoft.com/office/drawing/2014/main" id="{C155660E-472A-40F9-B7E4-A53D37E76EE3}"/>
              </a:ext>
            </a:extLst>
          </p:cNvPr>
          <p:cNvSpPr/>
          <p:nvPr/>
        </p:nvSpPr>
        <p:spPr>
          <a:xfrm>
            <a:off x="5116623" y="6588734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2FFCEF-8B23-4771-A1C5-EF15229CD0BD}"/>
              </a:ext>
            </a:extLst>
          </p:cNvPr>
          <p:cNvSpPr txBox="1"/>
          <p:nvPr/>
        </p:nvSpPr>
        <p:spPr>
          <a:xfrm>
            <a:off x="5180859" y="646416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10</a:t>
            </a:r>
          </a:p>
        </p:txBody>
      </p:sp>
      <p:sp>
        <p:nvSpPr>
          <p:cNvPr id="14" name="Gekromde pijl-omlaag 12">
            <a:extLst>
              <a:ext uri="{FF2B5EF4-FFF2-40B4-BE49-F238E27FC236}">
                <a16:creationId xmlns:a16="http://schemas.microsoft.com/office/drawing/2014/main" id="{0458EDCD-65D4-452D-A403-018537E97726}"/>
              </a:ext>
            </a:extLst>
          </p:cNvPr>
          <p:cNvSpPr/>
          <p:nvPr/>
        </p:nvSpPr>
        <p:spPr>
          <a:xfrm>
            <a:off x="5120189" y="5533999"/>
            <a:ext cx="714548" cy="19292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90CDE25-BE0C-4F6D-9F4F-C786DC9BF1AC}"/>
              </a:ext>
            </a:extLst>
          </p:cNvPr>
          <p:cNvSpPr txBox="1"/>
          <p:nvPr/>
        </p:nvSpPr>
        <p:spPr>
          <a:xfrm>
            <a:off x="5167266" y="549208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5010287" y="5806657"/>
            <a:ext cx="26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4907187" y="6154888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5479107" y="6163280"/>
            <a:ext cx="84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1000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5631963" y="5806657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4761272" y="5049379"/>
            <a:ext cx="717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accent1">
                    <a:lumMod val="75000"/>
                  </a:schemeClr>
                </a:solidFill>
              </a:rPr>
              <a:t>1000 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6353349" y="4988963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6328583" y="4987423"/>
            <a:ext cx="768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x10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2247382" y="599885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BD59219-1EB9-4E77-9263-E5AEB4DA28B7}"/>
              </a:ext>
            </a:extLst>
          </p:cNvPr>
          <p:cNvCxnSpPr>
            <a:cxnSpLocks/>
          </p:cNvCxnSpPr>
          <p:nvPr/>
        </p:nvCxnSpPr>
        <p:spPr>
          <a:xfrm flipH="1" flipV="1">
            <a:off x="5666720" y="3318678"/>
            <a:ext cx="14610" cy="1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8BA9694-F359-495C-B896-36291F572CE3}"/>
              </a:ext>
            </a:extLst>
          </p:cNvPr>
          <p:cNvCxnSpPr>
            <a:cxnSpLocks/>
          </p:cNvCxnSpPr>
          <p:nvPr/>
        </p:nvCxnSpPr>
        <p:spPr>
          <a:xfrm>
            <a:off x="2247382" y="2881359"/>
            <a:ext cx="2470654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9C5440E1-3B08-49A5-89BE-71B949858E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35395" y="4746023"/>
            <a:ext cx="1418446" cy="1492132"/>
          </a:xfrm>
          <a:prstGeom prst="rect">
            <a:avLst/>
          </a:prstGeom>
        </p:spPr>
      </p:pic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FBB5F47E-607B-432A-8698-419E325C3937}"/>
              </a:ext>
            </a:extLst>
          </p:cNvPr>
          <p:cNvCxnSpPr>
            <a:cxnSpLocks/>
          </p:cNvCxnSpPr>
          <p:nvPr/>
        </p:nvCxnSpPr>
        <p:spPr>
          <a:xfrm>
            <a:off x="9148756" y="4957684"/>
            <a:ext cx="0" cy="11764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CF38CA84-38AD-4E35-AA4F-826F7FFC5A39}"/>
              </a:ext>
            </a:extLst>
          </p:cNvPr>
          <p:cNvSpPr txBox="1"/>
          <p:nvPr/>
        </p:nvSpPr>
        <p:spPr>
          <a:xfrm>
            <a:off x="8161128" y="5349333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1000 ml</a:t>
            </a:r>
          </a:p>
        </p:txBody>
      </p: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83998730-FBC7-4C9B-A297-7D3099E7C9A3}"/>
              </a:ext>
            </a:extLst>
          </p:cNvPr>
          <p:cNvCxnSpPr/>
          <p:nvPr/>
        </p:nvCxnSpPr>
        <p:spPr>
          <a:xfrm>
            <a:off x="10068674" y="5349333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04A1F9AE-6FFF-4082-99A3-B530C7A46DB6}"/>
              </a:ext>
            </a:extLst>
          </p:cNvPr>
          <p:cNvCxnSpPr/>
          <p:nvPr/>
        </p:nvCxnSpPr>
        <p:spPr>
          <a:xfrm>
            <a:off x="10061823" y="6039946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7241B4B1-0618-468B-9A77-913C5A601484}"/>
              </a:ext>
            </a:extLst>
          </p:cNvPr>
          <p:cNvSpPr txBox="1"/>
          <p:nvPr/>
        </p:nvSpPr>
        <p:spPr>
          <a:xfrm>
            <a:off x="10706489" y="5176560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…… ml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7C51347-4D38-4EC0-8BCC-464AEB30F9F5}"/>
              </a:ext>
            </a:extLst>
          </p:cNvPr>
          <p:cNvSpPr txBox="1"/>
          <p:nvPr/>
        </p:nvSpPr>
        <p:spPr>
          <a:xfrm>
            <a:off x="10729643" y="5847336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 ml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F4FC6566-DD12-4064-B1B1-207CECA38041}"/>
              </a:ext>
            </a:extLst>
          </p:cNvPr>
          <p:cNvSpPr txBox="1"/>
          <p:nvPr/>
        </p:nvSpPr>
        <p:spPr>
          <a:xfrm>
            <a:off x="10741848" y="5123600"/>
            <a:ext cx="84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970</a:t>
            </a:r>
          </a:p>
        </p:txBody>
      </p:sp>
    </p:spTree>
    <p:extLst>
      <p:ext uri="{BB962C8B-B14F-4D97-AF65-F5344CB8AC3E}">
        <p14:creationId xmlns:p14="http://schemas.microsoft.com/office/powerpoint/2010/main" val="34738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/>
      <p:bldP spid="9" grpId="0"/>
      <p:bldP spid="12" grpId="0" animBg="1"/>
      <p:bldP spid="13" grpId="0"/>
      <p:bldP spid="14" grpId="0" animBg="1"/>
      <p:bldP spid="15" grpId="0"/>
      <p:bldP spid="20" grpId="0"/>
      <p:bldP spid="21" grpId="0"/>
      <p:bldP spid="22" grpId="0"/>
      <p:bldP spid="24" grpId="0"/>
      <p:bldP spid="26" grpId="0"/>
      <p:bldP spid="27" grpId="0" animBg="1"/>
      <p:bldP spid="28" grpId="0"/>
      <p:bldP spid="29" grpId="0"/>
      <p:bldP spid="39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opdracht 13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hebt 100 ml lyortholoplossing 5% (v/v).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 Hoeveel ml lyorthol zit hierin?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zet de procenten om naar ml in 100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reken door naar de goede hoeveelheid</a:t>
            </a:r>
          </a:p>
          <a:p>
            <a:pPr marL="0" indent="0">
              <a:buNone/>
            </a:pPr>
            <a:r>
              <a:rPr lang="nl-NL" dirty="0"/>
              <a:t>Je wilt weten hoeveel ml lyorthol er zit in 100 ml oplossing.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sterkte:	5% = 5 </a:t>
            </a:r>
            <a:r>
              <a:rPr lang="nl-NL" dirty="0" err="1"/>
              <a:t>ml</a:t>
            </a:r>
            <a:r>
              <a:rPr lang="nl-NL" baseline="-25000" dirty="0" err="1"/>
              <a:t>puur</a:t>
            </a:r>
            <a:r>
              <a:rPr lang="nl-NL" dirty="0"/>
              <a:t> in 100 </a:t>
            </a:r>
            <a:r>
              <a:rPr lang="nl-NL" dirty="0" err="1"/>
              <a:t>ml</a:t>
            </a:r>
            <a:r>
              <a:rPr lang="nl-NL" baseline="-25000" dirty="0" err="1"/>
              <a:t>oplossing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dus:     </a:t>
            </a:r>
            <a:r>
              <a:rPr lang="nl-NL" sz="600" dirty="0"/>
              <a:t> 	                         </a:t>
            </a:r>
            <a:r>
              <a:rPr lang="nl-NL" dirty="0"/>
              <a:t> ... </a:t>
            </a:r>
            <a:r>
              <a:rPr lang="nl-NL" dirty="0" err="1"/>
              <a:t>ml</a:t>
            </a:r>
            <a:r>
              <a:rPr lang="nl-NL" baseline="-25000" dirty="0" err="1"/>
              <a:t>puur</a:t>
            </a:r>
            <a:r>
              <a:rPr lang="nl-NL" dirty="0"/>
              <a:t> in 100 </a:t>
            </a:r>
            <a:r>
              <a:rPr lang="nl-NL" dirty="0" err="1"/>
              <a:t>ml</a:t>
            </a:r>
            <a:r>
              <a:rPr lang="nl-NL" baseline="-25000" dirty="0" err="1"/>
              <a:t>oplossing</a:t>
            </a:r>
            <a:endParaRPr lang="nl-NL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848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 100 ml oplossing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5 ml lyorthol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68758"/>
              </p:ext>
            </p:extLst>
          </p:nvPr>
        </p:nvGraphicFramePr>
        <p:xfrm>
          <a:off x="8594350" y="5280152"/>
          <a:ext cx="235790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81165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750013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26724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err="1"/>
                        <a:t>ml</a:t>
                      </a:r>
                      <a:r>
                        <a:rPr lang="nl-NL" b="1" baseline="-25000" dirty="0" err="1"/>
                        <a:t>puur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0" dirty="0" err="1"/>
                        <a:t>ml</a:t>
                      </a:r>
                      <a:r>
                        <a:rPr lang="nl-NL" b="0" baseline="-25000" dirty="0" err="1"/>
                        <a:t>oplossing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2" name="Gekromde pijl-omhoog 10">
            <a:extLst>
              <a:ext uri="{FF2B5EF4-FFF2-40B4-BE49-F238E27FC236}">
                <a16:creationId xmlns:a16="http://schemas.microsoft.com/office/drawing/2014/main" id="{C155660E-472A-40F9-B7E4-A53D37E76EE3}"/>
              </a:ext>
            </a:extLst>
          </p:cNvPr>
          <p:cNvSpPr/>
          <p:nvPr/>
        </p:nvSpPr>
        <p:spPr>
          <a:xfrm>
            <a:off x="9936885" y="6085669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72FFCEF-8B23-4771-A1C5-EF15229CD0BD}"/>
              </a:ext>
            </a:extLst>
          </p:cNvPr>
          <p:cNvSpPr txBox="1"/>
          <p:nvPr/>
        </p:nvSpPr>
        <p:spPr>
          <a:xfrm>
            <a:off x="10103446" y="625820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</a:t>
            </a:r>
          </a:p>
        </p:txBody>
      </p:sp>
      <p:sp>
        <p:nvSpPr>
          <p:cNvPr id="14" name="Gekromde pijl-omlaag 12">
            <a:extLst>
              <a:ext uri="{FF2B5EF4-FFF2-40B4-BE49-F238E27FC236}">
                <a16:creationId xmlns:a16="http://schemas.microsoft.com/office/drawing/2014/main" id="{0458EDCD-65D4-452D-A403-018537E97726}"/>
              </a:ext>
            </a:extLst>
          </p:cNvPr>
          <p:cNvSpPr/>
          <p:nvPr/>
        </p:nvSpPr>
        <p:spPr>
          <a:xfrm>
            <a:off x="9963097" y="5006532"/>
            <a:ext cx="717158" cy="2149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90CDE25-BE0C-4F6D-9F4F-C786DC9BF1AC}"/>
              </a:ext>
            </a:extLst>
          </p:cNvPr>
          <p:cNvSpPr txBox="1"/>
          <p:nvPr/>
        </p:nvSpPr>
        <p:spPr>
          <a:xfrm>
            <a:off x="10064341" y="470364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9835135" y="5267903"/>
            <a:ext cx="30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9700844" y="5669153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10478841" y="5271827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10352717" y="5660827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3733859" y="5672169"/>
            <a:ext cx="50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6235678" y="5571140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6657120" y="5510523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7500278" y="551526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DBEF5007-257C-44BE-BC99-168B2E920C90}"/>
              </a:ext>
            </a:extLst>
          </p:cNvPr>
          <p:cNvSpPr/>
          <p:nvPr/>
        </p:nvSpPr>
        <p:spPr>
          <a:xfrm>
            <a:off x="2284866" y="3107819"/>
            <a:ext cx="3464664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000" dirty="0"/>
              <a:t>   </a:t>
            </a:r>
            <a:r>
              <a:rPr lang="nl-NL" sz="2000" b="1" dirty="0"/>
              <a:t>… % </a:t>
            </a:r>
            <a:endParaRPr lang="nl-NL" sz="800" b="1" dirty="0"/>
          </a:p>
          <a:p>
            <a:r>
              <a:rPr lang="nl-NL" sz="2000" b="1" dirty="0"/>
              <a:t>= … gram in 100 ml</a:t>
            </a:r>
          </a:p>
          <a:p>
            <a:r>
              <a:rPr lang="nl-NL" sz="2000" b="1" dirty="0"/>
              <a:t>= … </a:t>
            </a:r>
            <a:r>
              <a:rPr lang="nl-NL" sz="2000" b="1" dirty="0" err="1"/>
              <a:t>ml</a:t>
            </a:r>
            <a:r>
              <a:rPr lang="nl-NL" sz="2000" b="1" baseline="-25000" dirty="0" err="1"/>
              <a:t>puur</a:t>
            </a:r>
            <a:r>
              <a:rPr lang="nl-NL" sz="2000" b="1" baseline="-25000" dirty="0"/>
              <a:t> </a:t>
            </a:r>
            <a:r>
              <a:rPr lang="nl-NL" sz="2000" b="1" dirty="0"/>
              <a:t>in 100 </a:t>
            </a:r>
            <a:r>
              <a:rPr lang="nl-NL" sz="2000" b="1" dirty="0" err="1"/>
              <a:t>ml</a:t>
            </a:r>
            <a:r>
              <a:rPr lang="nl-NL" sz="2000" b="1" baseline="-25000" dirty="0" err="1"/>
              <a:t>oplossing</a:t>
            </a:r>
            <a:endParaRPr lang="nl-NL" sz="2000" b="1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26A7133-F922-4381-A0A3-D3F13E05EC98}"/>
              </a:ext>
            </a:extLst>
          </p:cNvPr>
          <p:cNvSpPr txBox="1"/>
          <p:nvPr/>
        </p:nvSpPr>
        <p:spPr>
          <a:xfrm>
            <a:off x="2534863" y="3045049"/>
            <a:ext cx="50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5</a:t>
            </a:r>
            <a:endParaRPr lang="nl-NL" sz="3200" b="1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9985FB34-016B-4048-8E35-E53CCFD28195}"/>
              </a:ext>
            </a:extLst>
          </p:cNvPr>
          <p:cNvSpPr txBox="1"/>
          <p:nvPr/>
        </p:nvSpPr>
        <p:spPr>
          <a:xfrm>
            <a:off x="2534863" y="3670382"/>
            <a:ext cx="500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5</a:t>
            </a:r>
            <a:endParaRPr lang="nl-NL" sz="3200" b="1" dirty="0"/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E84C3A88-2992-4893-A798-19A27FC9F01C}"/>
              </a:ext>
            </a:extLst>
          </p:cNvPr>
          <p:cNvCxnSpPr>
            <a:cxnSpLocks/>
          </p:cNvCxnSpPr>
          <p:nvPr/>
        </p:nvCxnSpPr>
        <p:spPr>
          <a:xfrm>
            <a:off x="2372692" y="3601837"/>
            <a:ext cx="2470654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01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4" grpId="0" animBg="1"/>
      <p:bldP spid="15" grpId="0"/>
      <p:bldP spid="20" grpId="0"/>
      <p:bldP spid="21" grpId="0"/>
      <p:bldP spid="22" grpId="0"/>
      <p:bldP spid="24" grpId="0"/>
      <p:bldP spid="26" grpId="0"/>
      <p:bldP spid="27" grpId="0" animBg="1"/>
      <p:bldP spid="28" grpId="0"/>
      <p:bldP spid="29" grpId="0"/>
      <p:bldP spid="23" grpId="0" animBg="1"/>
      <p:bldP spid="25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C1E64-19E2-45AE-A6A8-5CC323CD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Oplossingen: Vaste stof/ vloeistof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CAF403-98B1-4895-9732-5F082C8B1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584" y="1128451"/>
            <a:ext cx="9488482" cy="554090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Vaste stof in vloeistof = </a:t>
            </a:r>
            <a:br>
              <a:rPr lang="nl-NL" dirty="0"/>
            </a:br>
            <a:r>
              <a:rPr lang="nl-NL" dirty="0"/>
              <a:t>pannenkoekenmix in melk / antibioticakorrels opgelost in vloeistof / zout in water (zoutoplossing)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Oplossingen gaat over </a:t>
            </a:r>
            <a:r>
              <a:rPr lang="nl-NL" b="1" i="1" u="sng" dirty="0"/>
              <a:t>gram per ml</a:t>
            </a:r>
            <a:endParaRPr lang="nl-NL" i="1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Vloeistof in vloeistof (v/v) = </a:t>
            </a:r>
            <a:br>
              <a:rPr lang="nl-NL" dirty="0"/>
            </a:br>
            <a:r>
              <a:rPr lang="nl-NL" dirty="0"/>
              <a:t>ranja met water / morfine opgelost in een vloeistof 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4D19BE-CC42-4D63-9399-6BDF94C28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03" y="2012759"/>
            <a:ext cx="2159285" cy="16009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0616F2A-A822-4758-A18E-6DF82365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403" y="4191556"/>
            <a:ext cx="1623342" cy="1275890"/>
          </a:xfrm>
          <a:prstGeom prst="rect">
            <a:avLst/>
          </a:prstGeom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F94493DC-1E3F-4ECF-8D39-472B3772D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05655"/>
              </p:ext>
            </p:extLst>
          </p:nvPr>
        </p:nvGraphicFramePr>
        <p:xfrm>
          <a:off x="5029500" y="2545167"/>
          <a:ext cx="169068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87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Vandaag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16D4E7F-213E-4874-BBA2-81E52F825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48045"/>
              </p:ext>
            </p:extLst>
          </p:nvPr>
        </p:nvGraphicFramePr>
        <p:xfrm>
          <a:off x="8062728" y="5745107"/>
          <a:ext cx="2433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144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Volgende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% bij oplossen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7301" y="2248240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is 1 procent?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1% = 1/100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Totaal is 100% </a:t>
            </a:r>
          </a:p>
        </p:txBody>
      </p:sp>
      <p:pic>
        <p:nvPicPr>
          <p:cNvPr id="1026" name="Picture 2" descr="Afbeeldingsresultaat voor %">
            <a:extLst>
              <a:ext uri="{FF2B5EF4-FFF2-40B4-BE49-F238E27FC236}">
                <a16:creationId xmlns:a16="http://schemas.microsoft.com/office/drawing/2014/main" id="{4C6D4660-CA23-4342-B574-0547E18C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2636326"/>
            <a:ext cx="1999432" cy="199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1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Stelregel oplossen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02" y="1069866"/>
            <a:ext cx="10178322" cy="43217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u="sng" dirty="0"/>
              <a:t>Dit betekent dat:</a:t>
            </a:r>
          </a:p>
          <a:p>
            <a:pPr marL="0" indent="0">
              <a:buNone/>
            </a:pPr>
            <a:r>
              <a:rPr lang="nl-NL" sz="2800" dirty="0"/>
              <a:t>1% = 1 gram in 100 ml</a:t>
            </a:r>
          </a:p>
          <a:p>
            <a:pPr marL="0" indent="0">
              <a:buNone/>
            </a:pPr>
            <a:r>
              <a:rPr lang="nl-NL" sz="2800" dirty="0"/>
              <a:t>5% = 5 gram in 100 ml</a:t>
            </a:r>
          </a:p>
          <a:p>
            <a:pPr marL="0" indent="0">
              <a:buNone/>
            </a:pPr>
            <a:r>
              <a:rPr lang="nl-NL" sz="2800" dirty="0"/>
              <a:t>12% = 12 gram in 100 ml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Oftewel het aantal % is altijd dát aantal gram in </a:t>
            </a:r>
            <a:r>
              <a:rPr lang="nl-NL" sz="2800" b="1" u="sng" dirty="0">
                <a:solidFill>
                  <a:srgbClr val="FF0000"/>
                </a:solidFill>
              </a:rPr>
              <a:t>100 ml</a:t>
            </a:r>
          </a:p>
        </p:txBody>
      </p:sp>
      <p:pic>
        <p:nvPicPr>
          <p:cNvPr id="1026" name="Picture 2" descr="Afbeeldingsresultaat voor tip">
            <a:extLst>
              <a:ext uri="{FF2B5EF4-FFF2-40B4-BE49-F238E27FC236}">
                <a16:creationId xmlns:a16="http://schemas.microsoft.com/office/drawing/2014/main" id="{0C9FABF8-293A-436C-9ED1-F12CDF25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947" y="477682"/>
            <a:ext cx="3901677" cy="390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E76BED4-AC82-4915-B23A-26D93562AAD1}"/>
              </a:ext>
            </a:extLst>
          </p:cNvPr>
          <p:cNvSpPr txBox="1"/>
          <p:nvPr/>
        </p:nvSpPr>
        <p:spPr>
          <a:xfrm>
            <a:off x="8726726" y="4010778"/>
            <a:ext cx="2547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Leer dit uit je hoofd 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&amp;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zet boven aan je toets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D15B2A8-3FB4-411D-A97D-AADB921B6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37485"/>
              </p:ext>
            </p:extLst>
          </p:nvPr>
        </p:nvGraphicFramePr>
        <p:xfrm>
          <a:off x="1262186" y="1625520"/>
          <a:ext cx="62197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761">
                  <a:extLst>
                    <a:ext uri="{9D8B030D-6E8A-4147-A177-3AD203B41FA5}">
                      <a16:colId xmlns:a16="http://schemas.microsoft.com/office/drawing/2014/main" val="219989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sym typeface="Wingdings" pitchFamily="2" charset="2"/>
                        </a:rPr>
                        <a:t>1% (</a:t>
                      </a:r>
                      <a:r>
                        <a:rPr lang="en-US" sz="2000" dirty="0" err="1">
                          <a:sym typeface="Wingdings" pitchFamily="2" charset="2"/>
                        </a:rPr>
                        <a:t>procent</a:t>
                      </a:r>
                      <a:r>
                        <a:rPr lang="en-US" sz="2000" dirty="0">
                          <a:sym typeface="Wingdings" pitchFamily="2" charset="2"/>
                        </a:rPr>
                        <a:t>) = 1 gram per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5631"/>
                  </a:ext>
                </a:extLst>
              </a:tr>
            </a:tbl>
          </a:graphicData>
        </a:graphic>
      </p:graphicFrame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8C7C0315-DAB3-45D2-8F17-11D029EE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84610"/>
              </p:ext>
            </p:extLst>
          </p:nvPr>
        </p:nvGraphicFramePr>
        <p:xfrm>
          <a:off x="1262186" y="2204640"/>
          <a:ext cx="62197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761">
                  <a:extLst>
                    <a:ext uri="{9D8B030D-6E8A-4147-A177-3AD203B41FA5}">
                      <a16:colId xmlns:a16="http://schemas.microsoft.com/office/drawing/2014/main" val="1910655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ym typeface="Wingdings" pitchFamily="2" charset="2"/>
                        </a:rPr>
                        <a:t>1 ‰ (</a:t>
                      </a:r>
                      <a:r>
                        <a:rPr lang="en-US" sz="2000" dirty="0" err="1">
                          <a:sym typeface="Wingdings" pitchFamily="2" charset="2"/>
                        </a:rPr>
                        <a:t>promille</a:t>
                      </a:r>
                      <a:r>
                        <a:rPr lang="en-US" sz="2000" dirty="0">
                          <a:sym typeface="Wingdings" pitchFamily="2" charset="2"/>
                        </a:rPr>
                        <a:t>) = 1 gram per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1000 ml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23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opdracht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moet 500 ml zoutoplossing 2% maken. 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Hoeveel gram zout heb je hiervoor nodig?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Schrijf de stelregel op en zet de procenten om naar gram in 100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reken door naar de goede hoeveelheid</a:t>
            </a:r>
          </a:p>
          <a:p>
            <a:pPr marL="0" indent="0">
              <a:buNone/>
            </a:pPr>
            <a:r>
              <a:rPr lang="nl-NL" dirty="0"/>
              <a:t>Je wilt niet weten hoeveel gram zout er in 100 ml zit, maar in 500 ml.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sterkte:	2% = 2 gram in 100 ml</a:t>
            </a:r>
          </a:p>
          <a:p>
            <a:pPr marL="0" indent="0">
              <a:buNone/>
            </a:pPr>
            <a:r>
              <a:rPr lang="nl-NL" dirty="0"/>
              <a:t>	dus:     </a:t>
            </a:r>
            <a:r>
              <a:rPr lang="nl-NL" sz="600" dirty="0"/>
              <a:t> 	                         </a:t>
            </a:r>
            <a:r>
              <a:rPr lang="nl-NL" dirty="0"/>
              <a:t> ... gram in 500 ml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1364255" y="3674963"/>
            <a:ext cx="287499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b="1" dirty="0"/>
              <a:t>2% = 2 gram per </a:t>
            </a:r>
            <a:r>
              <a:rPr lang="nl-NL" b="1" dirty="0">
                <a:solidFill>
                  <a:srgbClr val="FF0000"/>
                </a:solidFill>
              </a:rPr>
              <a:t>100 ml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848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 500 ml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10 gram zout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23146"/>
              </p:ext>
            </p:extLst>
          </p:nvPr>
        </p:nvGraphicFramePr>
        <p:xfrm>
          <a:off x="8616409" y="4845475"/>
          <a:ext cx="207396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9446156" y="4853082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3691475" y="5986539"/>
            <a:ext cx="50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5514924" y="5764125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5961664" y="5709061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7191913" y="5489888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  <p:graphicFrame>
        <p:nvGraphicFramePr>
          <p:cNvPr id="23" name="Tabel 5">
            <a:extLst>
              <a:ext uri="{FF2B5EF4-FFF2-40B4-BE49-F238E27FC236}">
                <a16:creationId xmlns:a16="http://schemas.microsoft.com/office/drawing/2014/main" id="{DDF182C1-37EB-4124-969C-E9625A687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59157"/>
              </p:ext>
            </p:extLst>
          </p:nvPr>
        </p:nvGraphicFramePr>
        <p:xfrm>
          <a:off x="1356465" y="3315165"/>
          <a:ext cx="2874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997">
                  <a:extLst>
                    <a:ext uri="{9D8B030D-6E8A-4147-A177-3AD203B41FA5}">
                      <a16:colId xmlns:a16="http://schemas.microsoft.com/office/drawing/2014/main" val="219989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sym typeface="Wingdings" pitchFamily="2" charset="2"/>
                        </a:rPr>
                        <a:t>1% = 1 gram per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5631"/>
                  </a:ext>
                </a:extLst>
              </a:tr>
            </a:tbl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C610057C-1B8C-40EB-AD30-C8E697F8752E}"/>
              </a:ext>
            </a:extLst>
          </p:cNvPr>
          <p:cNvSpPr/>
          <p:nvPr/>
        </p:nvSpPr>
        <p:spPr>
          <a:xfrm>
            <a:off x="9914891" y="5195685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500 ml </a:t>
            </a:r>
          </a:p>
        </p:txBody>
      </p:sp>
      <p:sp>
        <p:nvSpPr>
          <p:cNvPr id="30" name="Gekromde pijl-omlaag 12">
            <a:extLst>
              <a:ext uri="{FF2B5EF4-FFF2-40B4-BE49-F238E27FC236}">
                <a16:creationId xmlns:a16="http://schemas.microsoft.com/office/drawing/2014/main" id="{88E3A317-7F3D-423A-9D7B-B103AAC0F264}"/>
              </a:ext>
            </a:extLst>
          </p:cNvPr>
          <p:cNvSpPr/>
          <p:nvPr/>
        </p:nvSpPr>
        <p:spPr>
          <a:xfrm rot="10800000" flipH="1">
            <a:off x="9860292" y="5669077"/>
            <a:ext cx="405834" cy="297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AFAB829C-D04F-4BC2-8085-D3B32F17E4F7}"/>
              </a:ext>
            </a:extLst>
          </p:cNvPr>
          <p:cNvSpPr txBox="1"/>
          <p:nvPr/>
        </p:nvSpPr>
        <p:spPr>
          <a:xfrm>
            <a:off x="9881813" y="596657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32" name="Gekromde pijl-omlaag 12">
            <a:extLst>
              <a:ext uri="{FF2B5EF4-FFF2-40B4-BE49-F238E27FC236}">
                <a16:creationId xmlns:a16="http://schemas.microsoft.com/office/drawing/2014/main" id="{F86A5804-DE6F-4907-B599-4C1A3ED51D62}"/>
              </a:ext>
            </a:extLst>
          </p:cNvPr>
          <p:cNvSpPr/>
          <p:nvPr/>
        </p:nvSpPr>
        <p:spPr>
          <a:xfrm>
            <a:off x="9735274" y="4521220"/>
            <a:ext cx="500989" cy="1937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13AD491-CCD1-4289-AE96-87AA0E2124BD}"/>
              </a:ext>
            </a:extLst>
          </p:cNvPr>
          <p:cNvSpPr txBox="1"/>
          <p:nvPr/>
        </p:nvSpPr>
        <p:spPr>
          <a:xfrm>
            <a:off x="9735274" y="413922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07018C4B-0024-4FE9-A9EE-EB838302B545}"/>
              </a:ext>
            </a:extLst>
          </p:cNvPr>
          <p:cNvSpPr/>
          <p:nvPr/>
        </p:nvSpPr>
        <p:spPr>
          <a:xfrm>
            <a:off x="9913182" y="4846983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 g</a:t>
            </a:r>
          </a:p>
        </p:txBody>
      </p:sp>
      <p:graphicFrame>
        <p:nvGraphicFramePr>
          <p:cNvPr id="35" name="Tabel 34">
            <a:extLst>
              <a:ext uri="{FF2B5EF4-FFF2-40B4-BE49-F238E27FC236}">
                <a16:creationId xmlns:a16="http://schemas.microsoft.com/office/drawing/2014/main" id="{86DD2650-31E6-4D61-A303-E1F90001D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69526"/>
              </p:ext>
            </p:extLst>
          </p:nvPr>
        </p:nvGraphicFramePr>
        <p:xfrm>
          <a:off x="7218400" y="6023603"/>
          <a:ext cx="2742414" cy="79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138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14138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457069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457069">
                  <a:extLst>
                    <a:ext uri="{9D8B030D-6E8A-4147-A177-3AD203B41FA5}">
                      <a16:colId xmlns:a16="http://schemas.microsoft.com/office/drawing/2014/main" val="3790957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500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AD697CCA-1B47-4D5E-835A-AD3F42AF88C7}"/>
              </a:ext>
            </a:extLst>
          </p:cNvPr>
          <p:cNvSpPr/>
          <p:nvPr/>
        </p:nvSpPr>
        <p:spPr>
          <a:xfrm>
            <a:off x="9013024" y="6461377"/>
            <a:ext cx="4331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/>
              <a:t>1 ml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DCB2A027-DC63-4564-A0A5-DA375E574040}"/>
              </a:ext>
            </a:extLst>
          </p:cNvPr>
          <p:cNvSpPr/>
          <p:nvPr/>
        </p:nvSpPr>
        <p:spPr>
          <a:xfrm>
            <a:off x="9408367" y="6008239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 g</a:t>
            </a:r>
          </a:p>
        </p:txBody>
      </p:sp>
    </p:spTree>
    <p:extLst>
      <p:ext uri="{BB962C8B-B14F-4D97-AF65-F5344CB8AC3E}">
        <p14:creationId xmlns:p14="http://schemas.microsoft.com/office/powerpoint/2010/main" val="12343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20" grpId="0"/>
      <p:bldP spid="26" grpId="0"/>
      <p:bldP spid="27" grpId="0" animBg="1"/>
      <p:bldP spid="28" grpId="0"/>
      <p:bldP spid="4" grpId="0"/>
      <p:bldP spid="30" grpId="0" animBg="1"/>
      <p:bldP spid="31" grpId="0"/>
      <p:bldP spid="32" grpId="0" animBg="1"/>
      <p:bldP spid="33" grpId="0"/>
      <p:bldP spid="34" grpId="0"/>
      <p:bldP spid="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9D659-8992-4531-A229-343E5A50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09029F-0915-4E40-B14B-564EF620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6442"/>
            <a:ext cx="10178322" cy="491607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In 2 Liter </a:t>
            </a:r>
            <a:r>
              <a:rPr lang="nl-NL" b="1" dirty="0" err="1"/>
              <a:t>Savlonoplossing</a:t>
            </a:r>
            <a:r>
              <a:rPr lang="nl-NL" b="1" dirty="0"/>
              <a:t> zit 30 g </a:t>
            </a:r>
            <a:r>
              <a:rPr lang="nl-NL" b="1" dirty="0" err="1"/>
              <a:t>Savlon</a:t>
            </a:r>
            <a:r>
              <a:rPr lang="nl-NL" b="1" dirty="0"/>
              <a:t>. Wat is de concentratie van deze oplossing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uitgedrukt in % ?								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uitgedrukt in ‰ ?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83C1FDB-2D43-407A-A5C7-9FEE4C899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47647"/>
              </p:ext>
            </p:extLst>
          </p:nvPr>
        </p:nvGraphicFramePr>
        <p:xfrm>
          <a:off x="1324988" y="2338239"/>
          <a:ext cx="3162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169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47802112-096A-4B29-A4B1-58B1A0AED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67785"/>
              </p:ext>
            </p:extLst>
          </p:nvPr>
        </p:nvGraphicFramePr>
        <p:xfrm>
          <a:off x="4560467" y="2371874"/>
          <a:ext cx="2764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156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003EE14F-9FF2-45D8-9E2F-58EF8D6F3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95421"/>
              </p:ext>
            </p:extLst>
          </p:nvPr>
        </p:nvGraphicFramePr>
        <p:xfrm>
          <a:off x="1324988" y="3280827"/>
          <a:ext cx="43688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2166413623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75573259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326540703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160666779"/>
                    </a:ext>
                  </a:extLst>
                </a:gridCol>
              </a:tblGrid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87068"/>
                  </a:ext>
                </a:extLst>
              </a:tr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88840"/>
                  </a:ext>
                </a:extLst>
              </a:tr>
            </a:tbl>
          </a:graphicData>
        </a:graphic>
      </p:graphicFrame>
      <p:graphicFrame>
        <p:nvGraphicFramePr>
          <p:cNvPr id="12" name="Tabel 4">
            <a:extLst>
              <a:ext uri="{FF2B5EF4-FFF2-40B4-BE49-F238E27FC236}">
                <a16:creationId xmlns:a16="http://schemas.microsoft.com/office/drawing/2014/main" id="{2E087B55-D867-491B-B81A-8DA5BC503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199"/>
              </p:ext>
            </p:extLst>
          </p:nvPr>
        </p:nvGraphicFramePr>
        <p:xfrm>
          <a:off x="1324988" y="2780034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154189C-67F9-462B-BEB5-ADF6C8FB57D9}"/>
              </a:ext>
            </a:extLst>
          </p:cNvPr>
          <p:cNvSpPr/>
          <p:nvPr/>
        </p:nvSpPr>
        <p:spPr>
          <a:xfrm>
            <a:off x="4942835" y="366526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100 ml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3874AFE-A4B1-47C4-82C1-3DD0A453B194}"/>
              </a:ext>
            </a:extLst>
          </p:cNvPr>
          <p:cNvSpPr/>
          <p:nvPr/>
        </p:nvSpPr>
        <p:spPr>
          <a:xfrm>
            <a:off x="4287099" y="3656224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6E32C5C-737A-4100-89FA-34F413831B1B}"/>
              </a:ext>
            </a:extLst>
          </p:cNvPr>
          <p:cNvSpPr/>
          <p:nvPr/>
        </p:nvSpPr>
        <p:spPr>
          <a:xfrm>
            <a:off x="4972811" y="3303074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1,5 g</a:t>
            </a:r>
          </a:p>
        </p:txBody>
      </p:sp>
      <p:graphicFrame>
        <p:nvGraphicFramePr>
          <p:cNvPr id="16" name="Tabel 6">
            <a:extLst>
              <a:ext uri="{FF2B5EF4-FFF2-40B4-BE49-F238E27FC236}">
                <a16:creationId xmlns:a16="http://schemas.microsoft.com/office/drawing/2014/main" id="{3FE188F6-87A0-4CB3-8A97-E9DC7463A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15210"/>
              </p:ext>
            </p:extLst>
          </p:nvPr>
        </p:nvGraphicFramePr>
        <p:xfrm>
          <a:off x="1251678" y="4134417"/>
          <a:ext cx="37466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7" name="Tabel 6">
            <a:extLst>
              <a:ext uri="{FF2B5EF4-FFF2-40B4-BE49-F238E27FC236}">
                <a16:creationId xmlns:a16="http://schemas.microsoft.com/office/drawing/2014/main" id="{5D3F4105-43A4-4436-A3C1-18DE9ADBE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79946"/>
              </p:ext>
            </p:extLst>
          </p:nvPr>
        </p:nvGraphicFramePr>
        <p:xfrm>
          <a:off x="5486545" y="4071325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%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%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1,5 gram per 100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Dus 1,5</a:t>
                      </a:r>
                      <a:r>
                        <a:rPr lang="en-US" sz="1200" b="1" u="none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%</a:t>
                      </a:r>
                      <a:endParaRPr lang="nl-NL" sz="1200" b="1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8" name="Tabel 4">
            <a:extLst>
              <a:ext uri="{FF2B5EF4-FFF2-40B4-BE49-F238E27FC236}">
                <a16:creationId xmlns:a16="http://schemas.microsoft.com/office/drawing/2014/main" id="{F721DB67-3438-4CB2-ADF0-C4CB5B4A2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3413"/>
              </p:ext>
            </p:extLst>
          </p:nvPr>
        </p:nvGraphicFramePr>
        <p:xfrm>
          <a:off x="489989" y="4953693"/>
          <a:ext cx="3162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169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19" name="Tabel 6">
            <a:extLst>
              <a:ext uri="{FF2B5EF4-FFF2-40B4-BE49-F238E27FC236}">
                <a16:creationId xmlns:a16="http://schemas.microsoft.com/office/drawing/2014/main" id="{1D85DF9A-B06D-42E6-A08D-A1CE6D401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37653"/>
              </p:ext>
            </p:extLst>
          </p:nvPr>
        </p:nvGraphicFramePr>
        <p:xfrm>
          <a:off x="3747153" y="4953693"/>
          <a:ext cx="3893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27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en-US" sz="1800" dirty="0">
                          <a:sym typeface="Wingdings" pitchFamily="2" charset="2"/>
                        </a:rPr>
                        <a:t>‰</a:t>
                      </a:r>
                      <a:r>
                        <a:rPr lang="nl-NL" dirty="0"/>
                        <a:t>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0" name="Tabel 4">
            <a:extLst>
              <a:ext uri="{FF2B5EF4-FFF2-40B4-BE49-F238E27FC236}">
                <a16:creationId xmlns:a16="http://schemas.microsoft.com/office/drawing/2014/main" id="{EEAFDE62-F6BF-4958-8B29-1AADCE8C6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40707"/>
              </p:ext>
            </p:extLst>
          </p:nvPr>
        </p:nvGraphicFramePr>
        <p:xfrm>
          <a:off x="489989" y="5402129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21" name="Tabel 10">
            <a:extLst>
              <a:ext uri="{FF2B5EF4-FFF2-40B4-BE49-F238E27FC236}">
                <a16:creationId xmlns:a16="http://schemas.microsoft.com/office/drawing/2014/main" id="{AAC199F6-21CC-4822-9A1F-6F29F7F7F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99732"/>
              </p:ext>
            </p:extLst>
          </p:nvPr>
        </p:nvGraphicFramePr>
        <p:xfrm>
          <a:off x="6686936" y="5391706"/>
          <a:ext cx="43688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2166413623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75573259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326540703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160666779"/>
                    </a:ext>
                  </a:extLst>
                </a:gridCol>
              </a:tblGrid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87068"/>
                  </a:ext>
                </a:extLst>
              </a:tr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88840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EB2B8379-B096-4ADA-A4D5-80553FA561D4}"/>
              </a:ext>
            </a:extLst>
          </p:cNvPr>
          <p:cNvSpPr/>
          <p:nvPr/>
        </p:nvSpPr>
        <p:spPr>
          <a:xfrm>
            <a:off x="10207610" y="5802791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1000 ml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77732B7E-BDE9-4E4A-8FA6-9E4AE45E12E5}"/>
              </a:ext>
            </a:extLst>
          </p:cNvPr>
          <p:cNvSpPr/>
          <p:nvPr/>
        </p:nvSpPr>
        <p:spPr>
          <a:xfrm>
            <a:off x="9601302" y="5786653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B64459ED-08DC-44EC-8290-E9125699B988}"/>
              </a:ext>
            </a:extLst>
          </p:cNvPr>
          <p:cNvSpPr/>
          <p:nvPr/>
        </p:nvSpPr>
        <p:spPr>
          <a:xfrm>
            <a:off x="10297196" y="5417321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15 g</a:t>
            </a:r>
          </a:p>
        </p:txBody>
      </p:sp>
      <p:graphicFrame>
        <p:nvGraphicFramePr>
          <p:cNvPr id="25" name="Tabel 6">
            <a:extLst>
              <a:ext uri="{FF2B5EF4-FFF2-40B4-BE49-F238E27FC236}">
                <a16:creationId xmlns:a16="http://schemas.microsoft.com/office/drawing/2014/main" id="{13076873-BD20-496D-8490-2527E00AB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09829"/>
              </p:ext>
            </p:extLst>
          </p:nvPr>
        </p:nvGraphicFramePr>
        <p:xfrm>
          <a:off x="489989" y="5830068"/>
          <a:ext cx="37466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6" name="Tabel 6">
            <a:extLst>
              <a:ext uri="{FF2B5EF4-FFF2-40B4-BE49-F238E27FC236}">
                <a16:creationId xmlns:a16="http://schemas.microsoft.com/office/drawing/2014/main" id="{D854A4CB-7F4E-4B4C-A11A-634675692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08299"/>
              </p:ext>
            </p:extLst>
          </p:nvPr>
        </p:nvGraphicFramePr>
        <p:xfrm>
          <a:off x="4454164" y="5911748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‰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‰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15 gram per 1000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Dus 15</a:t>
                      </a:r>
                      <a:r>
                        <a:rPr lang="en-US" sz="1200" dirty="0">
                          <a:sym typeface="Wingdings" pitchFamily="2" charset="2"/>
                        </a:rPr>
                        <a:t>‰</a:t>
                      </a:r>
                      <a:endParaRPr lang="nl-NL" sz="1200" b="1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5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C2F86-6DDF-430F-9D51-DEF94370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zelf…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1F01BC-3DFB-4EAE-BAEC-B706DD40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6" y="1389893"/>
            <a:ext cx="10178322" cy="5468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Vraag 1) </a:t>
            </a:r>
            <a:br>
              <a:rPr lang="nl-NL" b="1" dirty="0"/>
            </a:br>
            <a:r>
              <a:rPr lang="nl-NL" b="1" dirty="0"/>
              <a:t>In 1 Liter </a:t>
            </a:r>
            <a:r>
              <a:rPr lang="nl-NL" b="1" dirty="0" err="1"/>
              <a:t>Savlonoplossing</a:t>
            </a:r>
            <a:r>
              <a:rPr lang="nl-NL" b="1" dirty="0"/>
              <a:t> zit 50 g </a:t>
            </a:r>
            <a:r>
              <a:rPr lang="nl-NL" b="1" dirty="0" err="1"/>
              <a:t>Savlon</a:t>
            </a:r>
            <a:r>
              <a:rPr lang="nl-NL" b="1" dirty="0"/>
              <a:t>. Wat is de concentratie van deze oplossing </a:t>
            </a:r>
            <a:r>
              <a:rPr lang="nl-NL" dirty="0"/>
              <a:t>a.   uitgedrukt in % 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b="1" dirty="0"/>
              <a:t>Vraag 2) </a:t>
            </a:r>
            <a:br>
              <a:rPr lang="nl-NL" dirty="0"/>
            </a:br>
            <a:r>
              <a:rPr lang="nl-NL" dirty="0"/>
              <a:t>Je moet een zoutoplossing (2,5 %) maken van in totaal 0,75 liter. </a:t>
            </a:r>
            <a:br>
              <a:rPr lang="nl-NL" dirty="0"/>
            </a:br>
            <a:r>
              <a:rPr lang="nl-NL" dirty="0"/>
              <a:t>A. hoeveel gram zout heb je hiervoor nodig? 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9761AA1B-DDA2-452D-9E1D-3B8242D91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53515"/>
              </p:ext>
            </p:extLst>
          </p:nvPr>
        </p:nvGraphicFramePr>
        <p:xfrm>
          <a:off x="1006838" y="2511185"/>
          <a:ext cx="391395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953">
                  <a:extLst>
                    <a:ext uri="{9D8B030D-6E8A-4147-A177-3AD203B41FA5}">
                      <a16:colId xmlns:a16="http://schemas.microsoft.com/office/drawing/2014/main" val="213370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10673"/>
                  </a:ext>
                </a:extLst>
              </a:tr>
            </a:tbl>
          </a:graphicData>
        </a:graphic>
      </p:graphicFrame>
      <p:graphicFrame>
        <p:nvGraphicFramePr>
          <p:cNvPr id="8" name="Tabel 6">
            <a:extLst>
              <a:ext uri="{FF2B5EF4-FFF2-40B4-BE49-F238E27FC236}">
                <a16:creationId xmlns:a16="http://schemas.microsoft.com/office/drawing/2014/main" id="{C5816896-AF1E-4A6B-A06C-45DCF5F00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65456"/>
              </p:ext>
            </p:extLst>
          </p:nvPr>
        </p:nvGraphicFramePr>
        <p:xfrm>
          <a:off x="4920791" y="2511185"/>
          <a:ext cx="2764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156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9" name="Tabel 4">
            <a:extLst>
              <a:ext uri="{FF2B5EF4-FFF2-40B4-BE49-F238E27FC236}">
                <a16:creationId xmlns:a16="http://schemas.microsoft.com/office/drawing/2014/main" id="{8FD25016-131F-4961-9917-66D9D8051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30094"/>
              </p:ext>
            </p:extLst>
          </p:nvPr>
        </p:nvGraphicFramePr>
        <p:xfrm>
          <a:off x="1006838" y="2882025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6047831F-4F0D-4B0C-9DC5-2D0E34857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06182"/>
              </p:ext>
            </p:extLst>
          </p:nvPr>
        </p:nvGraphicFramePr>
        <p:xfrm>
          <a:off x="6302869" y="2945564"/>
          <a:ext cx="450077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94">
                  <a:extLst>
                    <a:ext uri="{9D8B030D-6E8A-4147-A177-3AD203B41FA5}">
                      <a16:colId xmlns:a16="http://schemas.microsoft.com/office/drawing/2014/main" val="2107452462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1879025235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717601390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25619499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249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107879"/>
                  </a:ext>
                </a:extLst>
              </a:tr>
            </a:tbl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0844BB93-A87C-461A-9423-0D22E6FB5625}"/>
              </a:ext>
            </a:extLst>
          </p:cNvPr>
          <p:cNvSpPr txBox="1"/>
          <p:nvPr/>
        </p:nvSpPr>
        <p:spPr>
          <a:xfrm>
            <a:off x="7684947" y="2981808"/>
            <a:ext cx="57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50 g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C8B0CB9-3944-4595-A894-CC74FD9E4884}"/>
              </a:ext>
            </a:extLst>
          </p:cNvPr>
          <p:cNvSpPr txBox="1"/>
          <p:nvPr/>
        </p:nvSpPr>
        <p:spPr>
          <a:xfrm>
            <a:off x="7440107" y="3327236"/>
            <a:ext cx="108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1000 ml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8843BBF-6C4B-4832-A166-DCB0876C859F}"/>
              </a:ext>
            </a:extLst>
          </p:cNvPr>
          <p:cNvSpPr txBox="1"/>
          <p:nvPr/>
        </p:nvSpPr>
        <p:spPr>
          <a:xfrm>
            <a:off x="9903908" y="3327236"/>
            <a:ext cx="82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 ml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8E7A060-904C-4FD4-AE41-A7A59EA075F2}"/>
              </a:ext>
            </a:extLst>
          </p:cNvPr>
          <p:cNvSpPr txBox="1"/>
          <p:nvPr/>
        </p:nvSpPr>
        <p:spPr>
          <a:xfrm>
            <a:off x="8812764" y="3312377"/>
            <a:ext cx="70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7BBF0B9-704F-476C-854B-B35A4D92C2E4}"/>
              </a:ext>
            </a:extLst>
          </p:cNvPr>
          <p:cNvSpPr txBox="1"/>
          <p:nvPr/>
        </p:nvSpPr>
        <p:spPr>
          <a:xfrm>
            <a:off x="9904310" y="2962855"/>
            <a:ext cx="57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g</a:t>
            </a:r>
          </a:p>
        </p:txBody>
      </p:sp>
      <p:graphicFrame>
        <p:nvGraphicFramePr>
          <p:cNvPr id="18" name="Tabel 6">
            <a:extLst>
              <a:ext uri="{FF2B5EF4-FFF2-40B4-BE49-F238E27FC236}">
                <a16:creationId xmlns:a16="http://schemas.microsoft.com/office/drawing/2014/main" id="{18196E54-AA9D-4170-B470-0AA36F095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38488"/>
              </p:ext>
            </p:extLst>
          </p:nvPr>
        </p:nvGraphicFramePr>
        <p:xfrm>
          <a:off x="996943" y="3306244"/>
          <a:ext cx="374663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275942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9" name="Tabel 6">
            <a:extLst>
              <a:ext uri="{FF2B5EF4-FFF2-40B4-BE49-F238E27FC236}">
                <a16:creationId xmlns:a16="http://schemas.microsoft.com/office/drawing/2014/main" id="{78B5E80E-CC27-48D1-A35F-591F2DA23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81504"/>
              </p:ext>
            </p:extLst>
          </p:nvPr>
        </p:nvGraphicFramePr>
        <p:xfrm>
          <a:off x="4581167" y="3541592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%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%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5 gram per 100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sng" dirty="0">
                          <a:solidFill>
                            <a:schemeClr val="bg1"/>
                          </a:solidFill>
                        </a:rPr>
                        <a:t>Dus 5</a:t>
                      </a:r>
                      <a:r>
                        <a:rPr lang="en-US" sz="1200" b="1" u="sng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%</a:t>
                      </a:r>
                      <a:endParaRPr lang="nl-NL" sz="120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0" name="Tabel 6">
            <a:extLst>
              <a:ext uri="{FF2B5EF4-FFF2-40B4-BE49-F238E27FC236}">
                <a16:creationId xmlns:a16="http://schemas.microsoft.com/office/drawing/2014/main" id="{F89D21C9-6E5A-48E3-AD67-45D17C3B6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38652"/>
              </p:ext>
            </p:extLst>
          </p:nvPr>
        </p:nvGraphicFramePr>
        <p:xfrm>
          <a:off x="1032372" y="5082122"/>
          <a:ext cx="66525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575">
                  <a:extLst>
                    <a:ext uri="{9D8B030D-6E8A-4147-A177-3AD203B41FA5}">
                      <a16:colId xmlns:a16="http://schemas.microsoft.com/office/drawing/2014/main" val="213370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</a:t>
                      </a:r>
                      <a:r>
                        <a:rPr lang="nl-NL" u="none" dirty="0"/>
                        <a:t>Stelregel opschrijven en </a:t>
                      </a:r>
                      <a:r>
                        <a:rPr lang="nl-NL" b="1" u="none" dirty="0"/>
                        <a:t>zet de procenten om naar gram in 100 ml</a:t>
                      </a:r>
                      <a:endParaRPr lang="nl-NL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10673"/>
                  </a:ext>
                </a:extLst>
              </a:tr>
            </a:tbl>
          </a:graphicData>
        </a:graphic>
      </p:graphicFrame>
      <p:graphicFrame>
        <p:nvGraphicFramePr>
          <p:cNvPr id="21" name="Tabel 6">
            <a:extLst>
              <a:ext uri="{FF2B5EF4-FFF2-40B4-BE49-F238E27FC236}">
                <a16:creationId xmlns:a16="http://schemas.microsoft.com/office/drawing/2014/main" id="{7C67EC4D-9554-4198-AAA5-A119802E4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72751"/>
              </p:ext>
            </p:extLst>
          </p:nvPr>
        </p:nvGraphicFramePr>
        <p:xfrm>
          <a:off x="7785500" y="5084994"/>
          <a:ext cx="326271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714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b="0" u="none" dirty="0">
                          <a:solidFill>
                            <a:schemeClr val="bg1"/>
                          </a:solidFill>
                        </a:rPr>
                        <a:t>100 ml</a:t>
                      </a:r>
                      <a:br>
                        <a:rPr lang="nl-NL" b="0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b="0" u="none" dirty="0">
                          <a:solidFill>
                            <a:schemeClr val="bg1"/>
                          </a:solidFill>
                        </a:rPr>
                        <a:t>2,5% = 2,5 gram per 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2" name="Tabel 22">
            <a:extLst>
              <a:ext uri="{FF2B5EF4-FFF2-40B4-BE49-F238E27FC236}">
                <a16:creationId xmlns:a16="http://schemas.microsoft.com/office/drawing/2014/main" id="{40C5D626-7749-4D6E-9EF0-8AC24748C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17288"/>
              </p:ext>
            </p:extLst>
          </p:nvPr>
        </p:nvGraphicFramePr>
        <p:xfrm>
          <a:off x="1032372" y="5919261"/>
          <a:ext cx="584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8808">
                  <a:extLst>
                    <a:ext uri="{9D8B030D-6E8A-4147-A177-3AD203B41FA5}">
                      <a16:colId xmlns:a16="http://schemas.microsoft.com/office/drawing/2014/main" val="30956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u="none" dirty="0"/>
                        <a:t>Stap 2: reken door naar de goede hoeveelheid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759692"/>
                  </a:ext>
                </a:extLst>
              </a:tr>
            </a:tbl>
          </a:graphicData>
        </a:graphic>
      </p:graphicFrame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EDC585A6-C63E-4D5B-A8FA-70CD825C3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43870"/>
              </p:ext>
            </p:extLst>
          </p:nvPr>
        </p:nvGraphicFramePr>
        <p:xfrm>
          <a:off x="7113319" y="5919261"/>
          <a:ext cx="349183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63945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163945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581973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581973">
                  <a:extLst>
                    <a:ext uri="{9D8B030D-6E8A-4147-A177-3AD203B41FA5}">
                      <a16:colId xmlns:a16="http://schemas.microsoft.com/office/drawing/2014/main" val="3790957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0" baseline="0" dirty="0"/>
                        <a:t>2,5 gr</a:t>
                      </a:r>
                      <a:endParaRPr lang="nl-N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B2EDFBEC-3D58-4B5B-B082-F9AD23FE4C0B}"/>
              </a:ext>
            </a:extLst>
          </p:cNvPr>
          <p:cNvSpPr/>
          <p:nvPr/>
        </p:nvSpPr>
        <p:spPr>
          <a:xfrm>
            <a:off x="9903908" y="6288593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  <a:r>
              <a:rPr lang="nl-NL" sz="1600" dirty="0"/>
              <a:t>750 ml 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005AC31-3FF4-4849-9BC2-F2CB499E1237}"/>
              </a:ext>
            </a:extLst>
          </p:cNvPr>
          <p:cNvSpPr/>
          <p:nvPr/>
        </p:nvSpPr>
        <p:spPr>
          <a:xfrm>
            <a:off x="9321254" y="6288593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  <a:r>
              <a:rPr lang="nl-NL" sz="1600" dirty="0"/>
              <a:t>1 ml 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D7713553-56FE-452B-AE21-00E4CDC4E966}"/>
              </a:ext>
            </a:extLst>
          </p:cNvPr>
          <p:cNvSpPr/>
          <p:nvPr/>
        </p:nvSpPr>
        <p:spPr>
          <a:xfrm>
            <a:off x="9932658" y="5920015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18,75 g</a:t>
            </a:r>
            <a:endParaRPr lang="nl-NL" sz="1600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DA36903-4E12-44E0-80F1-5185DFD9263A}"/>
              </a:ext>
            </a:extLst>
          </p:cNvPr>
          <p:cNvSpPr txBox="1"/>
          <p:nvPr/>
        </p:nvSpPr>
        <p:spPr>
          <a:xfrm>
            <a:off x="923914" y="6370341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in750 ml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18,75 gram zout</a:t>
            </a:r>
            <a:endParaRPr lang="nl-NL" sz="2000" b="1" u="sng" dirty="0"/>
          </a:p>
        </p:txBody>
      </p:sp>
    </p:spTree>
    <p:extLst>
      <p:ext uri="{BB962C8B-B14F-4D97-AF65-F5344CB8AC3E}">
        <p14:creationId xmlns:p14="http://schemas.microsoft.com/office/powerpoint/2010/main" val="38424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A0DC4-4F30-4926-B785-8DDB03D0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8ECBB0-1805-45B7-886E-DF23A619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opdracht 1 t/m 10 uit het hoofdstuk oefenen met oplossingen hoofdstuk 3.3. Antwoorden zijn te vinden achter in het boek.</a:t>
            </a:r>
          </a:p>
          <a:p>
            <a:endParaRPr lang="nl-NL" dirty="0"/>
          </a:p>
          <a:p>
            <a:r>
              <a:rPr lang="nl-NL" dirty="0"/>
              <a:t>Lever je antwoorden + uitwerkingen in via </a:t>
            </a:r>
            <a:r>
              <a:rPr lang="nl-NL" dirty="0" err="1"/>
              <a:t>it’s</a:t>
            </a:r>
            <a:r>
              <a:rPr lang="nl-NL" dirty="0"/>
              <a:t> </a:t>
            </a:r>
            <a:r>
              <a:rPr lang="nl-NL" dirty="0" err="1"/>
              <a:t>learning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115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73313" y="6015750"/>
            <a:ext cx="8045373" cy="926916"/>
          </a:xfrm>
        </p:spPr>
        <p:txBody>
          <a:bodyPr>
            <a:normAutofit/>
          </a:bodyPr>
          <a:lstStyle/>
          <a:p>
            <a:r>
              <a:rPr lang="nl-NL" b="0" dirty="0"/>
              <a:t>Onderwerp:</a:t>
            </a:r>
            <a:r>
              <a:rPr lang="nl-NL" dirty="0"/>
              <a:t> oplossen</a:t>
            </a:r>
          </a:p>
          <a:p>
            <a:r>
              <a:rPr lang="nl-NL" sz="1100" b="0" dirty="0"/>
              <a:t>			Opdracht 9,11,13,15</a:t>
            </a:r>
          </a:p>
        </p:txBody>
      </p:sp>
    </p:spTree>
    <p:extLst>
      <p:ext uri="{BB962C8B-B14F-4D97-AF65-F5344CB8AC3E}">
        <p14:creationId xmlns:p14="http://schemas.microsoft.com/office/powerpoint/2010/main" val="5161496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b740500068ca6a65d1673997952baa55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f0d55163831cfaaa1afc723100ca85c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D62D95-707D-4B20-B01B-30E6BBD11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9A5D3E-999C-4870-BC1E-07BA321C5333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169eb86d-0fb8-4364-bb17-d27f6b2029d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bfbde32-856c-4dfd-bc38-4322d606c32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35FB70-4369-47CF-82A3-075556F20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6510</TotalTime>
  <Words>1222</Words>
  <Application>Microsoft Office PowerPoint</Application>
  <PresentationFormat>Breedbeeld</PresentationFormat>
  <Paragraphs>270</Paragraphs>
  <Slides>13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Amatic</vt:lpstr>
      <vt:lpstr>Arial</vt:lpstr>
      <vt:lpstr>Calibri</vt:lpstr>
      <vt:lpstr>Gill Sans MT</vt:lpstr>
      <vt:lpstr>Impact</vt:lpstr>
      <vt:lpstr>Wingdings</vt:lpstr>
      <vt:lpstr>Badge</vt:lpstr>
      <vt:lpstr>Verpleegkundig rekenen</vt:lpstr>
      <vt:lpstr>Oplossingen: Vaste stof/ vloeistof </vt:lpstr>
      <vt:lpstr>% bij oplossen</vt:lpstr>
      <vt:lpstr>Stelregel oplossen</vt:lpstr>
      <vt:lpstr>Oplossen - opdracht 5</vt:lpstr>
      <vt:lpstr>oplossingen</vt:lpstr>
      <vt:lpstr>Nu zelf…</vt:lpstr>
      <vt:lpstr>Aan de slag!</vt:lpstr>
      <vt:lpstr>Verpleegkundig rekenen</vt:lpstr>
      <vt:lpstr>Oplossen - opdracht 9</vt:lpstr>
      <vt:lpstr>Oplossen - opdracht 15</vt:lpstr>
      <vt:lpstr>Oplossen – opdracht 11</vt:lpstr>
      <vt:lpstr>Oplossen - opdracht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Scholing</dc:creator>
  <cp:lastModifiedBy>Judith Iedema</cp:lastModifiedBy>
  <cp:revision>54</cp:revision>
  <cp:lastPrinted>2020-01-28T11:22:49Z</cp:lastPrinted>
  <dcterms:created xsi:type="dcterms:W3CDTF">2018-02-12T11:15:54Z</dcterms:created>
  <dcterms:modified xsi:type="dcterms:W3CDTF">2020-10-06T10:43:41Z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