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70" r:id="rId4"/>
    <p:sldId id="271" r:id="rId5"/>
    <p:sldId id="272"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acea.ec.europa.eu/education/eurydic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Deze tool promoot de reflectie van de docenten op hun huidige lespraktijk en analyseert welke aanpak het beste tegemoet komt aan de huidige curriculaire eisen. Om te beginnen denkt de groep na over wat de leerlingen leren door bezig te zijn met opdrachten waarin zij onderzoekend leren. Vervolgens bekijken zij waar er binnen de curriculumdocumenten sprake is van deze vorm van leren, en denken</a:t>
            </a:r>
            <a:r>
              <a:rPr lang="nl-NL" sz="1200" kern="1200" baseline="0" dirty="0" smtClean="0">
                <a:solidFill>
                  <a:schemeClr val="tx1"/>
                </a:solidFill>
                <a:effectLst/>
                <a:latin typeface="+mn-lt"/>
                <a:ea typeface="+mn-ea"/>
                <a:cs typeface="+mn-cs"/>
              </a:rPr>
              <a:t> ze </a:t>
            </a:r>
            <a:r>
              <a:rPr lang="nl-NL" sz="1200" kern="1200" dirty="0" smtClean="0">
                <a:solidFill>
                  <a:schemeClr val="tx1"/>
                </a:solidFill>
                <a:effectLst/>
                <a:latin typeface="+mn-lt"/>
                <a:ea typeface="+mn-ea"/>
                <a:cs typeface="+mn-cs"/>
              </a:rPr>
              <a:t>na over hoe en wanneer ze deze benadering toe kunnen passen. </a:t>
            </a:r>
          </a:p>
          <a:p>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1</a:t>
            </a:fld>
            <a:endParaRPr lang="en-US"/>
          </a:p>
        </p:txBody>
      </p:sp>
    </p:spTree>
    <p:extLst>
      <p:ext uri="{BB962C8B-B14F-4D97-AF65-F5344CB8AC3E}">
        <p14:creationId xmlns:p14="http://schemas.microsoft.com/office/powerpoint/2010/main" val="629363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Deze tool promoot de reflectie van de docenten op hun huidige lespraktijk en analyseert welke aanpak het beste tegemoet komt aan de huidige curriculaire eisen. Om te beginnen denkt de groep na over wat de leerlingen leren door bezig te zijn met opdrachten waarin zij onderzoekend leren. Vervolgens bekijken zij waar er binnen de curriculumdocumenten sprake is van deze vorm van leren, en denken</a:t>
            </a:r>
            <a:r>
              <a:rPr lang="nl-NL" sz="1200" kern="1200" baseline="0" dirty="0" smtClean="0">
                <a:solidFill>
                  <a:schemeClr val="tx1"/>
                </a:solidFill>
                <a:effectLst/>
                <a:latin typeface="+mn-lt"/>
                <a:ea typeface="+mn-ea"/>
                <a:cs typeface="+mn-cs"/>
              </a:rPr>
              <a:t> ze </a:t>
            </a:r>
            <a:r>
              <a:rPr lang="nl-NL" sz="1200" kern="1200" dirty="0" smtClean="0">
                <a:solidFill>
                  <a:schemeClr val="tx1"/>
                </a:solidFill>
                <a:effectLst/>
                <a:latin typeface="+mn-lt"/>
                <a:ea typeface="+mn-ea"/>
                <a:cs typeface="+mn-cs"/>
              </a:rPr>
              <a:t>na over hoe en wanneer ze deze benadering toe kunnen passen. </a:t>
            </a:r>
          </a:p>
          <a:p>
            <a:endParaRPr lang="en-GB"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Vele docenten ervaren spanning tussen het gebruik van onderzoekende taken en het behandelen van de stof uit het curriculum. Men heeft de neiging om voorrang te geven aan de inhoud en conceptontwikkeling, ten koste van het ontwikkelen van belangrijke procesvaardigheden. De vaardigheden die leerlingen leren door het toepassen van onderzoekend leren worden in steeds meer landen expliciet gewaardeerd. In deze tool bespreken de docenten de huidige trends in het wiskundeonderwijs vanuit een internationaal en nationaal perspectief en reflecteren zij op de kennis, vaardigheden en waarden waarvan verwacht wordt dat leerlingen die leren binnen het wiskundeonderwijs.</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nl-NL" sz="1200" kern="1200" dirty="0" smtClean="0">
                <a:solidFill>
                  <a:schemeClr val="tx1"/>
                </a:solidFill>
                <a:effectLst/>
                <a:latin typeface="+mn-lt"/>
                <a:ea typeface="+mn-ea"/>
                <a:cs typeface="+mn-cs"/>
              </a:rPr>
              <a:t>Begin door de groep te vragen welke wiskunde zij denken dat hun leerlingen leren door bezig te zijn met Onderzoekend Leren. Waarschijnlijk zullen ze de nadruk leggen op ‘vaardigheden' of ‘procesvaardigheden’ zoals die welke genoemd staan in het </a:t>
            </a:r>
            <a:r>
              <a:rPr lang="nl-NL" sz="1200" kern="1200" dirty="0" err="1" smtClean="0">
                <a:solidFill>
                  <a:schemeClr val="tx1"/>
                </a:solidFill>
                <a:effectLst/>
                <a:latin typeface="+mn-lt"/>
                <a:ea typeface="+mn-ea"/>
                <a:cs typeface="+mn-cs"/>
              </a:rPr>
              <a:t>Eurydiceverslag</a:t>
            </a:r>
            <a:r>
              <a:rPr lang="nl-NL" sz="1200" kern="1200" dirty="0" smtClean="0">
                <a:solidFill>
                  <a:schemeClr val="tx1"/>
                </a:solidFill>
                <a:effectLst/>
                <a:latin typeface="+mn-lt"/>
                <a:ea typeface="+mn-ea"/>
                <a:cs typeface="+mn-cs"/>
              </a:rPr>
              <a:t>, </a:t>
            </a:r>
            <a:r>
              <a:rPr lang="nl-NL" sz="1200" i="1" kern="1200" dirty="0" smtClean="0">
                <a:solidFill>
                  <a:schemeClr val="tx1"/>
                </a:solidFill>
                <a:effectLst/>
                <a:latin typeface="+mn-lt"/>
                <a:ea typeface="+mn-ea"/>
                <a:cs typeface="+mn-cs"/>
              </a:rPr>
              <a:t>Wiskundeonderwijs in Europa: Veelvoorkomende problemen en nationale richtlijnen</a:t>
            </a:r>
            <a:r>
              <a:rPr lang="nl-NL" sz="1200" kern="1200" dirty="0" smtClean="0">
                <a:solidFill>
                  <a:schemeClr val="tx1"/>
                </a:solidFill>
                <a:effectLst/>
                <a:latin typeface="+mn-lt"/>
                <a:ea typeface="+mn-ea"/>
                <a:cs typeface="+mn-cs"/>
              </a:rPr>
              <a:t>, waarin vijf competentiegebieden genoemd worden: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beheersen van basale vaardigheden en procedures;</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begrijpen van wiskundige concepten en principes;</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toepassen van wiskunde in een realistische context;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communiceren over wiskunde; 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Op een wiskundige manier redeneren.</a:t>
            </a: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Vraag nu de docenten om in tweetallen te werken. Deel aan elk paar een kopie uit van de curriculumdocumenten waarin uitgelegd wordt wat er gedoceerd en geleerd dient te worden. Vraag ze om deze documenten door te nemen om zo uit te zoeken welke van deze, of soortgelijke, vaardigheden genoemd worden in het curriculum en waar. Vertel ze dat u wilt dat ze nadenken over hoe en wanneer ze kunnen/moeten lesgeven om deze vaardigheden te promoten.</a:t>
            </a:r>
            <a:endParaRPr lang="nl-NL"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Curriculum kan gevonden woorden</a:t>
            </a:r>
            <a:r>
              <a:rPr lang="nl-NL" sz="1200" kern="1200" baseline="0" dirty="0" smtClean="0">
                <a:solidFill>
                  <a:schemeClr val="tx1"/>
                </a:solidFill>
                <a:effectLst/>
                <a:latin typeface="+mn-lt"/>
                <a:ea typeface="+mn-ea"/>
                <a:cs typeface="+mn-cs"/>
              </a:rPr>
              <a:t> onder andere via:</a:t>
            </a:r>
          </a:p>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https://www.examenblad.nl/ - Examenblad</a:t>
            </a:r>
          </a:p>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http://www.slo.nl/ - SLO </a:t>
            </a:r>
          </a:p>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https://www.nvvw.nl/ - </a:t>
            </a:r>
            <a:r>
              <a:rPr lang="nl-NL" sz="1200" kern="1200" dirty="0" err="1" smtClean="0">
                <a:solidFill>
                  <a:schemeClr val="tx1"/>
                </a:solidFill>
                <a:effectLst/>
                <a:latin typeface="+mn-lt"/>
                <a:ea typeface="+mn-ea"/>
                <a:cs typeface="+mn-cs"/>
              </a:rPr>
              <a:t>NVvW</a:t>
            </a:r>
            <a:r>
              <a:rPr lang="nl-NL"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Breng de groep weer bij elkaar, en bespreek hoe onderzoekend leren gebruikt kan worden om tegemoet te komen aan de eisen van het wiskundecurriculum. </a:t>
            </a:r>
          </a:p>
          <a:p>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Vraag</a:t>
            </a:r>
            <a:r>
              <a:rPr lang="en-GB" sz="1200" kern="1200" dirty="0" smtClean="0">
                <a:solidFill>
                  <a:schemeClr val="tx1"/>
                </a:solidFill>
                <a:effectLst/>
                <a:latin typeface="+mn-lt"/>
                <a:ea typeface="+mn-ea"/>
                <a:cs typeface="+mn-cs"/>
              </a:rPr>
              <a:t> de </a:t>
            </a:r>
            <a:r>
              <a:rPr lang="en-GB" sz="1200" kern="1200" dirty="0" err="1" smtClean="0">
                <a:solidFill>
                  <a:schemeClr val="tx1"/>
                </a:solidFill>
                <a:effectLst/>
                <a:latin typeface="+mn-lt"/>
                <a:ea typeface="+mn-ea"/>
                <a:cs typeface="+mn-cs"/>
              </a:rPr>
              <a:t>groep</a:t>
            </a:r>
            <a:r>
              <a:rPr lang="en-GB" sz="1200" kern="1200" dirty="0" smtClean="0">
                <a:solidFill>
                  <a:schemeClr val="tx1"/>
                </a:solidFill>
                <a:effectLst/>
                <a:latin typeface="+mn-lt"/>
                <a:ea typeface="+mn-ea"/>
                <a:cs typeface="+mn-cs"/>
              </a:rPr>
              <a:t> om </a:t>
            </a:r>
            <a:r>
              <a:rPr lang="en-GB" sz="1200" kern="1200" dirty="0" err="1" smtClean="0">
                <a:solidFill>
                  <a:schemeClr val="tx1"/>
                </a:solidFill>
                <a:effectLst/>
                <a:latin typeface="+mn-lt"/>
                <a:ea typeface="+mn-ea"/>
                <a:cs typeface="+mn-cs"/>
              </a:rPr>
              <a:t>hun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lesplannen</a:t>
            </a:r>
            <a:r>
              <a:rPr lang="en-GB" sz="1200" kern="1200" dirty="0" smtClean="0">
                <a:solidFill>
                  <a:schemeClr val="tx1"/>
                </a:solidFill>
                <a:effectLst/>
                <a:latin typeface="+mn-lt"/>
                <a:ea typeface="+mn-ea"/>
                <a:cs typeface="+mn-cs"/>
              </a:rPr>
              <a:t> door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lezen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mogelijkheden</a:t>
            </a:r>
            <a:r>
              <a:rPr lang="en-GB" sz="1200" kern="1200" dirty="0" smtClean="0">
                <a:solidFill>
                  <a:schemeClr val="tx1"/>
                </a:solidFill>
                <a:effectLst/>
                <a:latin typeface="+mn-lt"/>
                <a:ea typeface="+mn-ea"/>
                <a:cs typeface="+mn-cs"/>
              </a:rPr>
              <a:t> om </a:t>
            </a:r>
            <a:r>
              <a:rPr lang="en-GB" sz="1200" kern="1200" dirty="0" err="1" smtClean="0">
                <a:solidFill>
                  <a:schemeClr val="tx1"/>
                </a:solidFill>
                <a:effectLst/>
                <a:latin typeface="+mn-lt"/>
                <a:ea typeface="+mn-ea"/>
                <a:cs typeface="+mn-cs"/>
              </a:rPr>
              <a:t>onderzoekend</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leren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implementeren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identificeren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Volgende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sessie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moeten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ze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ideeën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kunnen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toelichten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delen</a:t>
            </a:r>
            <a:r>
              <a:rPr lang="en-GB" sz="1200" kern="1200" baseline="0" dirty="0" smtClean="0">
                <a:solidFill>
                  <a:schemeClr val="tx1"/>
                </a:solidFill>
                <a:effectLst/>
                <a:latin typeface="+mn-lt"/>
                <a:ea typeface="+mn-ea"/>
                <a:cs typeface="+mn-cs"/>
              </a:rPr>
              <a:t>.</a:t>
            </a:r>
          </a:p>
          <a:p>
            <a:endParaRPr lang="en-GB" sz="1200" kern="1200" baseline="0" dirty="0" smtClean="0">
              <a:solidFill>
                <a:schemeClr val="tx1"/>
              </a:solidFill>
              <a:effectLst/>
              <a:latin typeface="+mn-lt"/>
              <a:ea typeface="+mn-ea"/>
              <a:cs typeface="+mn-cs"/>
            </a:endParaRPr>
          </a:p>
          <a:p>
            <a:r>
              <a:rPr lang="en-GB" sz="1200" i="1" u="sng" kern="1200" dirty="0" smtClean="0">
                <a:solidFill>
                  <a:schemeClr val="tx1"/>
                </a:solidFill>
                <a:effectLst/>
                <a:latin typeface="+mn-lt"/>
                <a:ea typeface="+mn-ea"/>
                <a:cs typeface="+mn-cs"/>
              </a:rPr>
              <a:t>References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Eurydice (2011) Mathematics Education in Europe: Common Challenges and National Policies. EACEA. Available from </a:t>
            </a:r>
            <a:r>
              <a:rPr lang="en-US" sz="1200" u="sng" kern="1200" dirty="0" smtClean="0">
                <a:solidFill>
                  <a:schemeClr val="tx1"/>
                </a:solidFill>
                <a:effectLst/>
                <a:latin typeface="+mn-lt"/>
                <a:ea typeface="+mn-ea"/>
                <a:cs typeface="+mn-cs"/>
                <a:hlinkClick r:id="rId3"/>
              </a:rPr>
              <a:t>http://eacea.ec.europa.eu/education/eurydice</a:t>
            </a:r>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046168"/>
            <a:ext cx="7772400" cy="2088242"/>
          </a:xfrm>
          <a:prstGeom prst="rect">
            <a:avLst/>
          </a:prstGeom>
        </p:spPr>
        <p:txBody>
          <a:bodyPr vert="horz" lIns="91440" tIns="45720" rIns="91440" bIns="45720" rtlCol="0" anchor="ct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Onderzoekend</a:t>
            </a:r>
            <a:r>
              <a:rPr lang="en-US" dirty="0" smtClean="0"/>
              <a:t> </a:t>
            </a:r>
            <a:r>
              <a:rPr lang="en-US" dirty="0" err="1" smtClean="0"/>
              <a:t>leren</a:t>
            </a:r>
            <a:endParaRPr lang="en-US" dirty="0" smtClean="0"/>
          </a:p>
          <a:p>
            <a:r>
              <a:rPr lang="en-GB" dirty="0" smtClean="0">
                <a:solidFill>
                  <a:srgbClr val="8DA375"/>
                </a:solidFill>
              </a:rPr>
              <a:t/>
            </a:r>
            <a:br>
              <a:rPr lang="en-GB" dirty="0" smtClean="0">
                <a:solidFill>
                  <a:srgbClr val="8DA375"/>
                </a:solidFill>
              </a:rPr>
            </a:br>
            <a:r>
              <a:rPr lang="en-GB" dirty="0" smtClean="0">
                <a:solidFill>
                  <a:schemeClr val="accent3">
                    <a:lumMod val="75000"/>
                  </a:schemeClr>
                </a:solidFill>
              </a:rPr>
              <a:t>Hoe past </a:t>
            </a:r>
            <a:r>
              <a:rPr lang="en-GB" dirty="0" err="1" smtClean="0">
                <a:solidFill>
                  <a:schemeClr val="accent3">
                    <a:lumMod val="75000"/>
                  </a:schemeClr>
                </a:solidFill>
              </a:rPr>
              <a:t>onderzoekend</a:t>
            </a:r>
            <a:r>
              <a:rPr lang="en-GB" dirty="0" smtClean="0">
                <a:solidFill>
                  <a:schemeClr val="accent3">
                    <a:lumMod val="75000"/>
                  </a:schemeClr>
                </a:solidFill>
              </a:rPr>
              <a:t> </a:t>
            </a:r>
            <a:r>
              <a:rPr lang="en-GB" dirty="0" err="1" smtClean="0">
                <a:solidFill>
                  <a:schemeClr val="accent3">
                    <a:lumMod val="75000"/>
                  </a:schemeClr>
                </a:solidFill>
              </a:rPr>
              <a:t>leren</a:t>
            </a:r>
            <a:r>
              <a:rPr lang="en-GB" dirty="0" smtClean="0">
                <a:solidFill>
                  <a:schemeClr val="accent3">
                    <a:lumMod val="75000"/>
                  </a:schemeClr>
                </a:solidFill>
              </a:rPr>
              <a:t> in </a:t>
            </a:r>
            <a:r>
              <a:rPr lang="en-GB" dirty="0" err="1" smtClean="0">
                <a:solidFill>
                  <a:schemeClr val="accent3">
                    <a:lumMod val="75000"/>
                  </a:schemeClr>
                </a:solidFill>
              </a:rPr>
              <a:t>ons</a:t>
            </a:r>
            <a:r>
              <a:rPr lang="en-GB" dirty="0" smtClean="0">
                <a:solidFill>
                  <a:schemeClr val="accent3">
                    <a:lumMod val="75000"/>
                  </a:schemeClr>
                </a:solidFill>
              </a:rPr>
              <a:t> </a:t>
            </a:r>
            <a:r>
              <a:rPr lang="en-GB" dirty="0" err="1" smtClean="0">
                <a:solidFill>
                  <a:schemeClr val="accent3">
                    <a:lumMod val="75000"/>
                  </a:schemeClr>
                </a:solidFill>
              </a:rPr>
              <a:t>wiskundecurriculum</a:t>
            </a:r>
            <a:r>
              <a:rPr lang="en-GB" dirty="0" smtClean="0">
                <a:solidFill>
                  <a:schemeClr val="accent3">
                    <a:lumMod val="75000"/>
                  </a:schemeClr>
                </a:solidFill>
              </a:rPr>
              <a:t>?   </a:t>
            </a:r>
            <a:endParaRPr lang="en-US" dirty="0">
              <a:solidFill>
                <a:schemeClr val="accent3">
                  <a:lumMod val="75000"/>
                </a:schemeClr>
              </a:solidFill>
            </a:endParaRPr>
          </a:p>
        </p:txBody>
      </p:sp>
      <p:sp>
        <p:nvSpPr>
          <p:cNvPr id="8" name="Subtitle 2"/>
          <p:cNvSpPr txBox="1">
            <a:spLocks/>
          </p:cNvSpPr>
          <p:nvPr/>
        </p:nvSpPr>
        <p:spPr>
          <a:xfrm>
            <a:off x="1123950" y="3639323"/>
            <a:ext cx="6838950" cy="175260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4400" dirty="0" smtClean="0">
                <a:solidFill>
                  <a:schemeClr val="tx1"/>
                </a:solidFill>
              </a:rPr>
              <a:t>Too</a:t>
            </a:r>
            <a:r>
              <a:rPr lang="en-US" sz="4400" dirty="0" smtClean="0">
                <a:solidFill>
                  <a:srgbClr val="000000"/>
                </a:solidFill>
              </a:rPr>
              <a:t>l </a:t>
            </a:r>
            <a:r>
              <a:rPr lang="en-US" sz="4400" dirty="0" smtClean="0">
                <a:solidFill>
                  <a:schemeClr val="tx1"/>
                </a:solidFill>
              </a:rPr>
              <a:t>IG-1: </a:t>
            </a:r>
            <a:r>
              <a:rPr lang="nl-NL" sz="4400" dirty="0" smtClean="0">
                <a:solidFill>
                  <a:schemeClr val="tx1"/>
                </a:solidFill>
              </a:rPr>
              <a:t>Onderzoekend leren en de eisen van het wiskundecurriculum</a:t>
            </a:r>
            <a:endParaRPr lang="en-US" sz="44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040" y="54133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123950" y="2019300"/>
            <a:ext cx="7017581" cy="3663431"/>
          </a:xfrm>
        </p:spPr>
        <p:txBody>
          <a:bodyPr>
            <a:normAutofit lnSpcReduction="10000"/>
          </a:bodyPr>
          <a:lstStyle/>
          <a:p>
            <a:pPr marL="0" indent="0">
              <a:buNone/>
            </a:pPr>
            <a:r>
              <a:rPr lang="en-GB" i="1" dirty="0" err="1" smtClean="0"/>
              <a:t>Doel</a:t>
            </a:r>
            <a:r>
              <a:rPr lang="en-GB" i="1" dirty="0" smtClean="0"/>
              <a:t>: </a:t>
            </a:r>
            <a:endParaRPr lang="en-GB" i="1" dirty="0" smtClean="0"/>
          </a:p>
          <a:p>
            <a:pPr marL="0" indent="0">
              <a:buNone/>
            </a:pPr>
            <a:r>
              <a:rPr lang="en-GB" dirty="0" smtClean="0"/>
              <a:t>Meer </a:t>
            </a:r>
            <a:r>
              <a:rPr lang="en-GB" dirty="0" err="1" smtClean="0"/>
              <a:t>begrip</a:t>
            </a:r>
            <a:r>
              <a:rPr lang="en-GB" dirty="0" smtClean="0"/>
              <a:t> over hoe </a:t>
            </a:r>
            <a:r>
              <a:rPr lang="en-GB" dirty="0" err="1" smtClean="0"/>
              <a:t>onderzoekend</a:t>
            </a:r>
            <a:r>
              <a:rPr lang="en-GB" dirty="0" smtClean="0"/>
              <a:t> </a:t>
            </a:r>
            <a:r>
              <a:rPr lang="en-GB" dirty="0" err="1" smtClean="0"/>
              <a:t>leren</a:t>
            </a:r>
            <a:r>
              <a:rPr lang="en-GB" dirty="0"/>
              <a:t> </a:t>
            </a:r>
            <a:r>
              <a:rPr lang="en-GB" dirty="0" smtClean="0"/>
              <a:t>in </a:t>
            </a:r>
            <a:r>
              <a:rPr lang="en-GB" dirty="0" err="1" smtClean="0"/>
              <a:t>relatie</a:t>
            </a:r>
            <a:r>
              <a:rPr lang="en-GB" dirty="0" smtClean="0"/>
              <a:t> </a:t>
            </a:r>
            <a:r>
              <a:rPr lang="en-GB" dirty="0" err="1" smtClean="0"/>
              <a:t>staat</a:t>
            </a:r>
            <a:r>
              <a:rPr lang="en-GB" dirty="0" smtClean="0"/>
              <a:t> tot het curriculum</a:t>
            </a:r>
            <a:r>
              <a:rPr lang="en-GB" dirty="0" smtClean="0"/>
              <a:t>.</a:t>
            </a:r>
            <a:endParaRPr lang="en-GB" dirty="0" smtClean="0"/>
          </a:p>
          <a:p>
            <a:pPr marL="0" indent="0">
              <a:buNone/>
            </a:pPr>
            <a:r>
              <a:rPr lang="en-GB" i="1" dirty="0" smtClean="0"/>
              <a:t>We </a:t>
            </a:r>
            <a:r>
              <a:rPr lang="en-GB" i="1" dirty="0" err="1" smtClean="0"/>
              <a:t>zullen</a:t>
            </a:r>
            <a:r>
              <a:rPr lang="en-GB" i="1" dirty="0" smtClean="0"/>
              <a:t>:</a:t>
            </a:r>
            <a:endParaRPr lang="en-GB" i="1" dirty="0" smtClean="0"/>
          </a:p>
          <a:p>
            <a:r>
              <a:rPr lang="en-GB" dirty="0" err="1" smtClean="0"/>
              <a:t>Reflecteren</a:t>
            </a:r>
            <a:r>
              <a:rPr lang="en-GB" dirty="0" smtClean="0"/>
              <a:t> op </a:t>
            </a:r>
            <a:r>
              <a:rPr lang="en-GB" dirty="0" err="1" smtClean="0"/>
              <a:t>onze</a:t>
            </a:r>
            <a:r>
              <a:rPr lang="en-GB" dirty="0" smtClean="0"/>
              <a:t> </a:t>
            </a:r>
            <a:r>
              <a:rPr lang="en-GB" dirty="0" err="1" smtClean="0"/>
              <a:t>lespraktijk</a:t>
            </a:r>
            <a:r>
              <a:rPr lang="en-GB" dirty="0" smtClean="0"/>
              <a:t>;</a:t>
            </a:r>
            <a:endParaRPr lang="en-GB" dirty="0" smtClean="0"/>
          </a:p>
          <a:p>
            <a:r>
              <a:rPr lang="en-GB" dirty="0" err="1" smtClean="0"/>
              <a:t>Analyseren</a:t>
            </a:r>
            <a:r>
              <a:rPr lang="en-GB" dirty="0" smtClean="0"/>
              <a:t> </a:t>
            </a:r>
            <a:r>
              <a:rPr lang="en-GB" dirty="0" err="1" smtClean="0"/>
              <a:t>welke</a:t>
            </a:r>
            <a:r>
              <a:rPr lang="en-GB" dirty="0" smtClean="0"/>
              <a:t> </a:t>
            </a:r>
            <a:r>
              <a:rPr lang="en-GB" dirty="0" err="1" smtClean="0"/>
              <a:t>aanpakken</a:t>
            </a:r>
            <a:r>
              <a:rPr lang="en-GB" dirty="0" smtClean="0"/>
              <a:t> het best </a:t>
            </a:r>
            <a:r>
              <a:rPr lang="en-GB" dirty="0" err="1" smtClean="0"/>
              <a:t>passen</a:t>
            </a:r>
            <a:r>
              <a:rPr lang="en-GB" dirty="0" smtClean="0"/>
              <a:t> </a:t>
            </a:r>
            <a:r>
              <a:rPr lang="en-GB" dirty="0" err="1" smtClean="0"/>
              <a:t>bij</a:t>
            </a:r>
            <a:r>
              <a:rPr lang="en-GB" dirty="0" smtClean="0"/>
              <a:t> het curriculum.</a:t>
            </a:r>
            <a:endParaRPr lang="en-GB" dirty="0" smtClean="0"/>
          </a:p>
        </p:txBody>
      </p:sp>
      <p:pic>
        <p:nvPicPr>
          <p:cNvPr id="7" name="Picture 6" descr="http://mascil.mathshell.org.uk/wp-content/uploads/2014/05/30min.gif"/>
          <p:cNvPicPr/>
          <p:nvPr/>
        </p:nvPicPr>
        <p:blipFill>
          <a:blip r:embed="rId3">
            <a:extLst>
              <a:ext uri="{28A0092B-C50C-407E-A947-70E740481C1C}">
                <a14:useLocalDpi xmlns:a14="http://schemas.microsoft.com/office/drawing/2010/main" val="0"/>
              </a:ext>
            </a:extLst>
          </a:blip>
          <a:srcRect/>
          <a:stretch>
            <a:fillRect/>
          </a:stretch>
        </p:blipFill>
        <p:spPr bwMode="auto">
          <a:xfrm>
            <a:off x="520700" y="541338"/>
            <a:ext cx="1080000" cy="1080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1966" y="656076"/>
            <a:ext cx="6850034" cy="1080000"/>
          </a:xfrm>
        </p:spPr>
        <p:txBody>
          <a:bodyPr>
            <a:normAutofit fontScale="90000"/>
          </a:bodyPr>
          <a:lstStyle/>
          <a:p>
            <a:r>
              <a:rPr lang="en-US" dirty="0" err="1" smtClean="0"/>
              <a:t>Onderzoekend</a:t>
            </a:r>
            <a:r>
              <a:rPr lang="en-US" dirty="0" smtClean="0"/>
              <a:t> </a:t>
            </a:r>
            <a:r>
              <a:rPr lang="en-US" dirty="0" err="1" smtClean="0"/>
              <a:t>leren</a:t>
            </a:r>
            <a:r>
              <a:rPr lang="en-US" dirty="0" smtClean="0"/>
              <a:t> </a:t>
            </a:r>
            <a:r>
              <a:rPr lang="en-US" dirty="0" err="1" smtClean="0"/>
              <a:t>en</a:t>
            </a:r>
            <a:r>
              <a:rPr lang="en-US" dirty="0" smtClean="0"/>
              <a:t> </a:t>
            </a:r>
            <a:r>
              <a:rPr lang="en-US" dirty="0" err="1" smtClean="0"/>
              <a:t>leereffecten</a:t>
            </a:r>
            <a:endParaRPr lang="en-US" dirty="0"/>
          </a:p>
        </p:txBody>
      </p:sp>
      <p:sp>
        <p:nvSpPr>
          <p:cNvPr id="3" name="Rectangle 2"/>
          <p:cNvSpPr/>
          <p:nvPr/>
        </p:nvSpPr>
        <p:spPr>
          <a:xfrm>
            <a:off x="1231880" y="2465874"/>
            <a:ext cx="6289212" cy="1077218"/>
          </a:xfrm>
          <a:prstGeom prst="rect">
            <a:avLst/>
          </a:prstGeom>
        </p:spPr>
        <p:txBody>
          <a:bodyPr wrap="square">
            <a:spAutoFit/>
          </a:bodyPr>
          <a:lstStyle/>
          <a:p>
            <a:pPr lvl="0" fontAlgn="base"/>
            <a:r>
              <a:rPr lang="en-GB" sz="3200" dirty="0" smtClean="0"/>
              <a:t>Wat </a:t>
            </a:r>
            <a:r>
              <a:rPr lang="en-GB" sz="3200" dirty="0" err="1" smtClean="0"/>
              <a:t>leren</a:t>
            </a:r>
            <a:r>
              <a:rPr lang="en-GB" sz="3200" dirty="0" smtClean="0"/>
              <a:t> </a:t>
            </a:r>
            <a:r>
              <a:rPr lang="en-GB" sz="3200" dirty="0" err="1" smtClean="0"/>
              <a:t>leerlingen</a:t>
            </a:r>
            <a:r>
              <a:rPr lang="en-GB" sz="3200" dirty="0" smtClean="0"/>
              <a:t> </a:t>
            </a:r>
            <a:r>
              <a:rPr lang="en-GB" sz="3200" dirty="0" err="1" smtClean="0"/>
              <a:t>wanneer</a:t>
            </a:r>
            <a:r>
              <a:rPr lang="en-GB" sz="3200" dirty="0" smtClean="0"/>
              <a:t> </a:t>
            </a:r>
            <a:r>
              <a:rPr lang="en-GB" sz="3200" dirty="0" err="1" smtClean="0"/>
              <a:t>ze</a:t>
            </a:r>
            <a:r>
              <a:rPr lang="en-GB" sz="3200" dirty="0" smtClean="0"/>
              <a:t> </a:t>
            </a:r>
            <a:r>
              <a:rPr lang="en-GB" sz="3200" dirty="0" err="1" smtClean="0"/>
              <a:t>onderzoekend</a:t>
            </a:r>
            <a:r>
              <a:rPr lang="en-GB" sz="3200" dirty="0" smtClean="0"/>
              <a:t> </a:t>
            </a:r>
            <a:r>
              <a:rPr lang="en-GB" sz="3200" dirty="0" err="1" smtClean="0"/>
              <a:t>leren</a:t>
            </a:r>
            <a:r>
              <a:rPr lang="en-US" sz="3200" dirty="0" smtClean="0"/>
              <a:t>?</a:t>
            </a:r>
            <a:r>
              <a:rPr lang="en-GB" sz="3200" dirty="0" smtClean="0"/>
              <a:t> </a:t>
            </a:r>
            <a:endParaRPr lang="en-US" sz="3200" dirty="0"/>
          </a:p>
        </p:txBody>
      </p:sp>
      <p:pic>
        <p:nvPicPr>
          <p:cNvPr id="13" name="Picture 12"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76" y="656075"/>
            <a:ext cx="1065790" cy="1080000"/>
          </a:xfrm>
          <a:prstGeom prst="rect">
            <a:avLst/>
          </a:prstGeom>
        </p:spPr>
      </p:pic>
    </p:spTree>
    <p:extLst>
      <p:ext uri="{BB962C8B-B14F-4D97-AF65-F5344CB8AC3E}">
        <p14:creationId xmlns:p14="http://schemas.microsoft.com/office/powerpoint/2010/main" val="1098444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3882" y="540809"/>
            <a:ext cx="6660018" cy="1121311"/>
          </a:xfrm>
        </p:spPr>
        <p:txBody>
          <a:bodyPr>
            <a:normAutofit/>
          </a:bodyPr>
          <a:lstStyle/>
          <a:p>
            <a:r>
              <a:rPr lang="en-US" dirty="0" err="1" smtClean="0"/>
              <a:t>Vijf</a:t>
            </a:r>
            <a:r>
              <a:rPr lang="en-US" dirty="0" smtClean="0"/>
              <a:t> </a:t>
            </a:r>
            <a:r>
              <a:rPr lang="en-US" dirty="0" err="1" smtClean="0"/>
              <a:t>compententiegebieden</a:t>
            </a:r>
            <a:endParaRPr lang="en-US" dirty="0"/>
          </a:p>
        </p:txBody>
      </p:sp>
      <p:sp>
        <p:nvSpPr>
          <p:cNvPr id="3" name="Rectangle 2"/>
          <p:cNvSpPr/>
          <p:nvPr/>
        </p:nvSpPr>
        <p:spPr>
          <a:xfrm>
            <a:off x="1066800" y="1914218"/>
            <a:ext cx="7029450" cy="4031873"/>
          </a:xfrm>
          <a:prstGeom prst="rect">
            <a:avLst/>
          </a:prstGeom>
        </p:spPr>
        <p:txBody>
          <a:bodyPr wrap="square">
            <a:spAutoFit/>
          </a:bodyPr>
          <a:lstStyle/>
          <a:p>
            <a:pPr marL="457200" lvl="0" indent="-457200">
              <a:buFont typeface="Arial" panose="020B0604020202020204" pitchFamily="34" charset="0"/>
              <a:buChar char="•"/>
            </a:pPr>
            <a:r>
              <a:rPr lang="nl-NL" sz="3200" dirty="0"/>
              <a:t>Het beheersen van basale vaardigheden en procedures;</a:t>
            </a:r>
          </a:p>
          <a:p>
            <a:pPr marL="457200" lvl="0" indent="-457200">
              <a:buFont typeface="Arial" panose="020B0604020202020204" pitchFamily="34" charset="0"/>
              <a:buChar char="•"/>
            </a:pPr>
            <a:r>
              <a:rPr lang="nl-NL" sz="3200" dirty="0"/>
              <a:t>Het begrijpen van wiskundige concepten en principes;</a:t>
            </a:r>
          </a:p>
          <a:p>
            <a:pPr marL="457200" lvl="0" indent="-457200">
              <a:buFont typeface="Arial" panose="020B0604020202020204" pitchFamily="34" charset="0"/>
              <a:buChar char="•"/>
            </a:pPr>
            <a:r>
              <a:rPr lang="nl-NL" sz="3200" dirty="0"/>
              <a:t>Het toepassen van wiskunde in een realistische context;</a:t>
            </a:r>
          </a:p>
          <a:p>
            <a:pPr marL="457200" lvl="0" indent="-457200">
              <a:buFont typeface="Arial" panose="020B0604020202020204" pitchFamily="34" charset="0"/>
              <a:buChar char="•"/>
            </a:pPr>
            <a:r>
              <a:rPr lang="nl-NL" sz="3200" dirty="0"/>
              <a:t>Het communiceren over wiskunde; en</a:t>
            </a:r>
          </a:p>
          <a:p>
            <a:pPr marL="457200" lvl="0" indent="-457200">
              <a:buFont typeface="Arial" panose="020B0604020202020204" pitchFamily="34" charset="0"/>
              <a:buChar char="•"/>
            </a:pPr>
            <a:r>
              <a:rPr lang="nl-NL" sz="3200" dirty="0"/>
              <a:t>Op een wiskundige manier redeneren.</a:t>
            </a:r>
          </a:p>
        </p:txBody>
      </p:sp>
      <p:pic>
        <p:nvPicPr>
          <p:cNvPr id="13" name="Picture 12"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092" y="582120"/>
            <a:ext cx="1065790" cy="1080000"/>
          </a:xfrm>
          <a:prstGeom prst="rect">
            <a:avLst/>
          </a:prstGeom>
        </p:spPr>
      </p:pic>
    </p:spTree>
    <p:extLst>
      <p:ext uri="{BB962C8B-B14F-4D97-AF65-F5344CB8AC3E}">
        <p14:creationId xmlns:p14="http://schemas.microsoft.com/office/powerpoint/2010/main" val="210951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0" y="576332"/>
            <a:ext cx="7181850" cy="1481068"/>
          </a:xfrm>
        </p:spPr>
        <p:txBody>
          <a:bodyPr>
            <a:normAutofit/>
          </a:bodyPr>
          <a:lstStyle/>
          <a:p>
            <a:r>
              <a:rPr lang="en-US" dirty="0" err="1" smtClean="0"/>
              <a:t>Competenties</a:t>
            </a:r>
            <a:r>
              <a:rPr lang="en-US" dirty="0" smtClean="0"/>
              <a:t> in het curriculum</a:t>
            </a:r>
            <a:endParaRPr lang="en-US" dirty="0"/>
          </a:p>
        </p:txBody>
      </p:sp>
      <p:sp>
        <p:nvSpPr>
          <p:cNvPr id="3" name="Rectangle 2"/>
          <p:cNvSpPr/>
          <p:nvPr/>
        </p:nvSpPr>
        <p:spPr>
          <a:xfrm>
            <a:off x="1090022" y="2401126"/>
            <a:ext cx="7078068" cy="3046988"/>
          </a:xfrm>
          <a:prstGeom prst="rect">
            <a:avLst/>
          </a:prstGeom>
        </p:spPr>
        <p:txBody>
          <a:bodyPr wrap="square">
            <a:spAutoFit/>
          </a:bodyPr>
          <a:lstStyle/>
          <a:p>
            <a:pPr lvl="0" fontAlgn="base"/>
            <a:r>
              <a:rPr lang="en-GB" sz="3200" dirty="0" err="1" smtClean="0"/>
              <a:t>Bekijk</a:t>
            </a:r>
            <a:r>
              <a:rPr lang="en-GB" sz="3200" dirty="0" smtClean="0"/>
              <a:t> het curriculum:</a:t>
            </a:r>
            <a:endParaRPr lang="en-GB" sz="3200" dirty="0"/>
          </a:p>
          <a:p>
            <a:pPr marL="457200" lvl="0" indent="-457200" fontAlgn="base">
              <a:buFont typeface="Arial"/>
              <a:buChar char="•"/>
            </a:pPr>
            <a:r>
              <a:rPr lang="en-GB" sz="3200" dirty="0" err="1" smtClean="0"/>
              <a:t>Waarom</a:t>
            </a:r>
            <a:r>
              <a:rPr lang="en-GB" sz="3200" dirty="0" smtClean="0"/>
              <a:t> </a:t>
            </a:r>
            <a:r>
              <a:rPr lang="en-GB" sz="3200" dirty="0" err="1" smtClean="0"/>
              <a:t>komen</a:t>
            </a:r>
            <a:r>
              <a:rPr lang="en-GB" sz="3200" dirty="0" smtClean="0"/>
              <a:t> </a:t>
            </a:r>
            <a:r>
              <a:rPr lang="en-GB" sz="3200" dirty="0" err="1" smtClean="0"/>
              <a:t>deze</a:t>
            </a:r>
            <a:r>
              <a:rPr lang="en-GB" sz="3200" dirty="0" smtClean="0"/>
              <a:t> </a:t>
            </a:r>
            <a:r>
              <a:rPr lang="en-GB" sz="3200" dirty="0" err="1" smtClean="0"/>
              <a:t>vijf</a:t>
            </a:r>
            <a:r>
              <a:rPr lang="en-GB" sz="3200" dirty="0" smtClean="0"/>
              <a:t> </a:t>
            </a:r>
            <a:r>
              <a:rPr lang="en-GB" sz="3200" dirty="0" err="1" smtClean="0"/>
              <a:t>compententies</a:t>
            </a:r>
            <a:r>
              <a:rPr lang="en-GB" sz="3200" dirty="0" smtClean="0"/>
              <a:t> </a:t>
            </a:r>
            <a:r>
              <a:rPr lang="en-GB" sz="3200" dirty="0" err="1" smtClean="0"/>
              <a:t>voor</a:t>
            </a:r>
            <a:r>
              <a:rPr lang="en-GB" sz="3200" dirty="0" smtClean="0"/>
              <a:t>?</a:t>
            </a:r>
            <a:endParaRPr lang="en-GB" sz="3200" dirty="0" smtClean="0"/>
          </a:p>
          <a:p>
            <a:pPr marL="457200" lvl="0" indent="-457200" fontAlgn="base">
              <a:buFont typeface="Arial"/>
              <a:buChar char="•"/>
            </a:pPr>
            <a:r>
              <a:rPr lang="en-GB" sz="3200" dirty="0" err="1" smtClean="0"/>
              <a:t>Wanneer</a:t>
            </a:r>
            <a:r>
              <a:rPr lang="en-GB" sz="3200" dirty="0" smtClean="0"/>
              <a:t> </a:t>
            </a:r>
            <a:r>
              <a:rPr lang="en-GB" sz="3200" dirty="0" err="1" smtClean="0"/>
              <a:t>en</a:t>
            </a:r>
            <a:r>
              <a:rPr lang="en-GB" sz="3200" dirty="0" smtClean="0"/>
              <a:t> hoe </a:t>
            </a:r>
            <a:r>
              <a:rPr lang="en-GB" sz="3200" dirty="0" err="1" smtClean="0"/>
              <a:t>zou</a:t>
            </a:r>
            <a:r>
              <a:rPr lang="en-GB" sz="3200" dirty="0" smtClean="0"/>
              <a:t> je </a:t>
            </a:r>
            <a:r>
              <a:rPr lang="en-GB" sz="3200" dirty="0" err="1" smtClean="0"/>
              <a:t>kunnen</a:t>
            </a:r>
            <a:r>
              <a:rPr lang="en-GB" sz="3200" dirty="0" smtClean="0"/>
              <a:t> </a:t>
            </a:r>
            <a:r>
              <a:rPr lang="en-GB" sz="3200" dirty="0" err="1" smtClean="0"/>
              <a:t>lesgeven</a:t>
            </a:r>
            <a:r>
              <a:rPr lang="en-GB" sz="3200" dirty="0" smtClean="0"/>
              <a:t> om </a:t>
            </a:r>
            <a:r>
              <a:rPr lang="en-GB" sz="3200" dirty="0" err="1" smtClean="0"/>
              <a:t>deze</a:t>
            </a:r>
            <a:r>
              <a:rPr lang="en-GB" sz="3200" dirty="0" smtClean="0"/>
              <a:t> </a:t>
            </a:r>
            <a:r>
              <a:rPr lang="en-GB" sz="3200" dirty="0" err="1" smtClean="0"/>
              <a:t>competenties</a:t>
            </a:r>
            <a:r>
              <a:rPr lang="en-GB" sz="3200" dirty="0" smtClean="0"/>
              <a:t> </a:t>
            </a:r>
            <a:r>
              <a:rPr lang="en-GB" sz="3200" dirty="0" err="1" smtClean="0"/>
              <a:t>te</a:t>
            </a:r>
            <a:r>
              <a:rPr lang="en-GB" sz="3200" dirty="0" smtClean="0"/>
              <a:t> </a:t>
            </a:r>
            <a:r>
              <a:rPr lang="en-GB" sz="3200" dirty="0" err="1" smtClean="0"/>
              <a:t>ondersteunen</a:t>
            </a:r>
            <a:r>
              <a:rPr lang="en-GB" sz="3200" dirty="0" smtClean="0"/>
              <a:t>?</a:t>
            </a:r>
            <a:endParaRPr lang="en-US" sz="3200" dirty="0"/>
          </a:p>
        </p:txBody>
      </p:sp>
      <p:pic>
        <p:nvPicPr>
          <p:cNvPr id="5" name="Picture 4"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127" y="776866"/>
            <a:ext cx="1065790" cy="1080000"/>
          </a:xfrm>
          <a:prstGeom prst="rect">
            <a:avLst/>
          </a:prstGeom>
        </p:spPr>
      </p:pic>
    </p:spTree>
    <p:extLst>
      <p:ext uri="{BB962C8B-B14F-4D97-AF65-F5344CB8AC3E}">
        <p14:creationId xmlns:p14="http://schemas.microsoft.com/office/powerpoint/2010/main" val="1350578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396802"/>
            <a:ext cx="7277100" cy="1080000"/>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328" y="396802"/>
            <a:ext cx="1065789" cy="1080000"/>
          </a:xfrm>
          <a:prstGeom prst="rect">
            <a:avLst/>
          </a:prstGeom>
        </p:spPr>
      </p:pic>
      <p:sp>
        <p:nvSpPr>
          <p:cNvPr id="4" name="Content Placeholder 3"/>
          <p:cNvSpPr>
            <a:spLocks noGrp="1"/>
          </p:cNvSpPr>
          <p:nvPr>
            <p:ph idx="1"/>
          </p:nvPr>
        </p:nvSpPr>
        <p:spPr>
          <a:xfrm>
            <a:off x="1660666" y="1899648"/>
            <a:ext cx="6547719" cy="4215402"/>
          </a:xfrm>
        </p:spPr>
        <p:txBody>
          <a:bodyPr>
            <a:normAutofit fontScale="92500" lnSpcReduction="20000"/>
          </a:bodyPr>
          <a:lstStyle/>
          <a:p>
            <a:pPr marL="0" indent="0" fontAlgn="base">
              <a:buNone/>
            </a:pPr>
            <a:r>
              <a:rPr lang="en-GB" dirty="0" err="1" smtClean="0"/>
              <a:t>Bespreek</a:t>
            </a:r>
            <a:r>
              <a:rPr lang="en-GB" dirty="0" smtClean="0"/>
              <a:t> </a:t>
            </a:r>
            <a:r>
              <a:rPr lang="en-GB" dirty="0" err="1" smtClean="0"/>
              <a:t>samen</a:t>
            </a:r>
            <a:r>
              <a:rPr lang="en-GB" dirty="0" smtClean="0"/>
              <a:t> </a:t>
            </a:r>
            <a:r>
              <a:rPr lang="nl-NL" dirty="0"/>
              <a:t>hoe onderzoekend leren gebruikt kan worden om tegemoet te komen aan de eisen van het wiskundecurriculum. </a:t>
            </a:r>
          </a:p>
          <a:p>
            <a:pPr marL="0" lvl="0" indent="0" fontAlgn="base">
              <a:buNone/>
            </a:pPr>
            <a:endParaRPr lang="en-GB" dirty="0" smtClean="0"/>
          </a:p>
          <a:p>
            <a:pPr marL="0" indent="0" fontAlgn="base">
              <a:buNone/>
            </a:pPr>
            <a:r>
              <a:rPr lang="en-GB" dirty="0" smtClean="0"/>
              <a:t>Lees je </a:t>
            </a:r>
            <a:r>
              <a:rPr lang="en-GB" dirty="0" err="1" smtClean="0"/>
              <a:t>eigen</a:t>
            </a:r>
            <a:r>
              <a:rPr lang="en-GB" dirty="0" smtClean="0"/>
              <a:t> </a:t>
            </a:r>
            <a:r>
              <a:rPr lang="en-GB" dirty="0" err="1"/>
              <a:t>lesplannen</a:t>
            </a:r>
            <a:r>
              <a:rPr lang="en-GB" dirty="0"/>
              <a:t> door </a:t>
            </a:r>
            <a:r>
              <a:rPr lang="en-GB" dirty="0" err="1" smtClean="0"/>
              <a:t>en</a:t>
            </a:r>
            <a:r>
              <a:rPr lang="en-GB" dirty="0" smtClean="0"/>
              <a:t> </a:t>
            </a:r>
            <a:r>
              <a:rPr lang="en-GB" dirty="0" err="1" smtClean="0"/>
              <a:t>identificeer</a:t>
            </a:r>
            <a:r>
              <a:rPr lang="en-GB" dirty="0" smtClean="0"/>
              <a:t> </a:t>
            </a:r>
            <a:r>
              <a:rPr lang="en-GB" dirty="0" err="1" smtClean="0"/>
              <a:t>mogelijkheden</a:t>
            </a:r>
            <a:r>
              <a:rPr lang="en-GB" dirty="0" smtClean="0"/>
              <a:t> </a:t>
            </a:r>
            <a:r>
              <a:rPr lang="en-GB" dirty="0"/>
              <a:t>om </a:t>
            </a:r>
            <a:r>
              <a:rPr lang="en-GB" dirty="0" err="1"/>
              <a:t>onderzoekend</a:t>
            </a:r>
            <a:r>
              <a:rPr lang="en-GB" dirty="0"/>
              <a:t> </a:t>
            </a:r>
            <a:r>
              <a:rPr lang="en-GB" dirty="0" err="1"/>
              <a:t>leren</a:t>
            </a:r>
            <a:r>
              <a:rPr lang="en-GB" dirty="0"/>
              <a:t> </a:t>
            </a:r>
            <a:r>
              <a:rPr lang="en-GB" dirty="0" err="1"/>
              <a:t>te</a:t>
            </a:r>
            <a:r>
              <a:rPr lang="en-GB" dirty="0"/>
              <a:t> </a:t>
            </a:r>
            <a:r>
              <a:rPr lang="en-GB" dirty="0" err="1" smtClean="0"/>
              <a:t>implementeren</a:t>
            </a:r>
            <a:r>
              <a:rPr lang="en-GB" dirty="0" smtClean="0"/>
              <a:t>. </a:t>
            </a:r>
            <a:r>
              <a:rPr lang="en-GB" dirty="0" err="1"/>
              <a:t>Volgende</a:t>
            </a:r>
            <a:r>
              <a:rPr lang="en-GB" dirty="0"/>
              <a:t> </a:t>
            </a:r>
            <a:r>
              <a:rPr lang="en-GB" dirty="0" err="1"/>
              <a:t>sessie</a:t>
            </a:r>
            <a:r>
              <a:rPr lang="en-GB" dirty="0"/>
              <a:t> </a:t>
            </a:r>
            <a:r>
              <a:rPr lang="en-GB" dirty="0" err="1" smtClean="0"/>
              <a:t>moet</a:t>
            </a:r>
            <a:r>
              <a:rPr lang="en-GB" dirty="0" smtClean="0"/>
              <a:t> je </a:t>
            </a:r>
            <a:r>
              <a:rPr lang="en-GB" dirty="0" err="1" smtClean="0"/>
              <a:t>jouw</a:t>
            </a:r>
            <a:r>
              <a:rPr lang="en-GB" dirty="0" smtClean="0"/>
              <a:t> </a:t>
            </a:r>
            <a:r>
              <a:rPr lang="en-GB" dirty="0" err="1"/>
              <a:t>ideeën</a:t>
            </a:r>
            <a:r>
              <a:rPr lang="en-GB" dirty="0"/>
              <a:t> </a:t>
            </a:r>
            <a:r>
              <a:rPr lang="en-GB" dirty="0" err="1" smtClean="0"/>
              <a:t>hierover</a:t>
            </a:r>
            <a:r>
              <a:rPr lang="en-GB" dirty="0" smtClean="0"/>
              <a:t> </a:t>
            </a:r>
            <a:r>
              <a:rPr lang="en-GB" dirty="0" err="1" smtClean="0"/>
              <a:t>kunnen</a:t>
            </a:r>
            <a:r>
              <a:rPr lang="en-GB" dirty="0" smtClean="0"/>
              <a:t> </a:t>
            </a:r>
            <a:r>
              <a:rPr lang="en-GB" dirty="0" err="1"/>
              <a:t>toelichten</a:t>
            </a:r>
            <a:r>
              <a:rPr lang="en-GB" dirty="0"/>
              <a:t> </a:t>
            </a:r>
            <a:r>
              <a:rPr lang="en-GB" dirty="0" err="1"/>
              <a:t>en</a:t>
            </a:r>
            <a:r>
              <a:rPr lang="en-GB" dirty="0"/>
              <a:t> </a:t>
            </a:r>
            <a:r>
              <a:rPr lang="en-GB" dirty="0" err="1"/>
              <a:t>delen</a:t>
            </a:r>
            <a:r>
              <a:rPr lang="en-GB" dirty="0"/>
              <a:t>.</a:t>
            </a:r>
          </a:p>
          <a:p>
            <a:pPr marL="0" lvl="0" indent="0" fontAlgn="base">
              <a:buNone/>
            </a:pPr>
            <a:endParaRPr lang="en-GB" dirty="0"/>
          </a:p>
        </p:txBody>
      </p:sp>
      <p:pic>
        <p:nvPicPr>
          <p:cNvPr id="5" name="Picture 4" descr="http://mascil.mathshell.org.uk/wp-content/uploads/2014/04/nextsteps.jpg"/>
          <p:cNvPicPr/>
          <p:nvPr/>
        </p:nvPicPr>
        <p:blipFill>
          <a:blip r:embed="rId4">
            <a:extLst>
              <a:ext uri="{28A0092B-C50C-407E-A947-70E740481C1C}">
                <a14:useLocalDpi xmlns:a14="http://schemas.microsoft.com/office/drawing/2010/main" val="0"/>
              </a:ext>
            </a:extLst>
          </a:blip>
          <a:srcRect/>
          <a:stretch>
            <a:fillRect/>
          </a:stretch>
        </p:blipFill>
        <p:spPr bwMode="auto">
          <a:xfrm>
            <a:off x="312950" y="4007349"/>
            <a:ext cx="1080000" cy="1080000"/>
          </a:xfrm>
          <a:prstGeom prst="rect">
            <a:avLst/>
          </a:prstGeom>
          <a:noFill/>
          <a:ln>
            <a:noFill/>
          </a:ln>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764</Words>
  <Application>Microsoft Office PowerPoint</Application>
  <PresentationFormat>On-screen Show (4:3)</PresentationFormat>
  <Paragraphs>54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Overzicht</vt:lpstr>
      <vt:lpstr>Onderzoekend leren en leereffecten</vt:lpstr>
      <vt:lpstr>Vijf compententiegebieden</vt:lpstr>
      <vt:lpstr>Competenties in het curriculum</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98</cp:revision>
  <dcterms:created xsi:type="dcterms:W3CDTF">2014-04-13T14:15:20Z</dcterms:created>
  <dcterms:modified xsi:type="dcterms:W3CDTF">2017-06-14T08:50:47Z</dcterms:modified>
</cp:coreProperties>
</file>