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1" r:id="rId4"/>
    <p:sldId id="263" r:id="rId5"/>
    <p:sldId id="262" r:id="rId6"/>
    <p:sldId id="258" r:id="rId7"/>
    <p:sldId id="259" r:id="rId8"/>
    <p:sldId id="265" r:id="rId9"/>
    <p:sldId id="264" r:id="rId10"/>
    <p:sldId id="260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F6439-D80D-314F-A8A1-FEA3BD0BC1B6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9FBA1-802F-D340-8F09-E44D6AA735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6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GB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GB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smtClean="0"/>
              <a:t>Klik om de tekststijl van het model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0CDC35C-18B3-FC49-98C5-9B030105B973}" type="datetimeFigureOut">
              <a:rPr lang="nl-NL" smtClean="0"/>
              <a:t>23-5-2018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108A949-5823-5644-8E3C-1E3EBE65D388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0166" y="1676400"/>
            <a:ext cx="8008034" cy="15240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H8 Kwadratische verbanden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28900" y="3348250"/>
            <a:ext cx="3886200" cy="1825625"/>
          </a:xfrm>
        </p:spPr>
        <p:txBody>
          <a:bodyPr/>
          <a:lstStyle/>
          <a:p>
            <a:r>
              <a:rPr lang="nl-NL" dirty="0" smtClean="0"/>
              <a:t>8.1 – Formule en grafiek</a:t>
            </a:r>
          </a:p>
          <a:p>
            <a:r>
              <a:rPr lang="nl-NL" dirty="0" smtClean="0"/>
              <a:t>8.2 – Parabool</a:t>
            </a:r>
          </a:p>
          <a:p>
            <a:r>
              <a:rPr lang="nl-NL" dirty="0" smtClean="0"/>
              <a:t>8.3 – Oplossing </a:t>
            </a:r>
          </a:p>
          <a:p>
            <a:r>
              <a:rPr lang="nl-NL" dirty="0" smtClean="0"/>
              <a:t>8.4 – Twee oplossingen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14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8-4 twee oplossingen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paragraaf hoef je niet te doen.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19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8-1 formule en grafiek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378188"/>
            <a:ext cx="7772400" cy="3733800"/>
          </a:xfrm>
        </p:spPr>
        <p:txBody>
          <a:bodyPr/>
          <a:lstStyle/>
          <a:p>
            <a:r>
              <a:rPr lang="nl-NL" dirty="0" smtClean="0"/>
              <a:t>Zorg dat je goed weet hoe je een kwadratische formule moet gebruiken</a:t>
            </a:r>
          </a:p>
          <a:p>
            <a:r>
              <a:rPr lang="nl-NL" dirty="0" smtClean="0"/>
              <a:t>Negatieve getallen tussen haakjes zetten!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sz="2800" i="1" dirty="0" smtClean="0">
                <a:solidFill>
                  <a:srgbClr val="FF0000"/>
                </a:solidFill>
              </a:rPr>
              <a:t>Uitkomst = getal</a:t>
            </a:r>
            <a:r>
              <a:rPr lang="nl-NL" sz="2800" i="1" baseline="30000" dirty="0" smtClean="0">
                <a:solidFill>
                  <a:srgbClr val="FF0000"/>
                </a:solidFill>
              </a:rPr>
              <a:t>2</a:t>
            </a:r>
            <a:r>
              <a:rPr lang="nl-NL" sz="2800" i="1" dirty="0" smtClean="0">
                <a:solidFill>
                  <a:srgbClr val="FF0000"/>
                </a:solidFill>
              </a:rPr>
              <a:t> +3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Vul de tabel in:</a:t>
            </a:r>
          </a:p>
          <a:p>
            <a:pPr marL="6858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06687"/>
              </p:ext>
            </p:extLst>
          </p:nvPr>
        </p:nvGraphicFramePr>
        <p:xfrm>
          <a:off x="1248504" y="4306574"/>
          <a:ext cx="6677636" cy="1126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608"/>
                <a:gridCol w="808338"/>
                <a:gridCol w="808338"/>
                <a:gridCol w="808338"/>
                <a:gridCol w="808338"/>
                <a:gridCol w="808338"/>
                <a:gridCol w="808338"/>
              </a:tblGrid>
              <a:tr h="5633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getal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-2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</a:t>
                      </a:r>
                      <a:endParaRPr lang="nl-NL" sz="2800" dirty="0"/>
                    </a:p>
                  </a:txBody>
                  <a:tcPr anchor="ctr"/>
                </a:tc>
              </a:tr>
              <a:tr h="5633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uitkomst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311937" y="4910268"/>
            <a:ext cx="377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7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057757" y="485037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7" name="Rechthoek 6"/>
          <p:cNvSpPr/>
          <p:nvPr/>
        </p:nvSpPr>
        <p:spPr>
          <a:xfrm>
            <a:off x="5721429" y="4910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8" name="Rechthoek 7"/>
          <p:cNvSpPr/>
          <p:nvPr/>
        </p:nvSpPr>
        <p:spPr>
          <a:xfrm>
            <a:off x="4901484" y="4910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3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493143" y="48654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7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7329165" y="4913719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12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5800" y="1381775"/>
            <a:ext cx="7772400" cy="3733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Zorg dat je goed weet hoe je een kwadratische formule moet gebruiken</a:t>
            </a:r>
          </a:p>
          <a:p>
            <a:r>
              <a:rPr lang="nl-NL" dirty="0" smtClean="0"/>
              <a:t>Negatieve getallen tussen haakjes zetten!</a:t>
            </a:r>
          </a:p>
          <a:p>
            <a:pPr marL="68580" indent="0">
              <a:buFont typeface="Wingdings 3" pitchFamily="18" charset="2"/>
              <a:buNone/>
            </a:pPr>
            <a:endParaRPr lang="nl-NL" dirty="0" smtClean="0"/>
          </a:p>
          <a:p>
            <a:pPr marL="68580" indent="0">
              <a:buFont typeface="Wingdings 3" pitchFamily="18" charset="2"/>
              <a:buNone/>
            </a:pPr>
            <a:r>
              <a:rPr lang="nl-NL" sz="2800" i="1" dirty="0" smtClean="0">
                <a:solidFill>
                  <a:srgbClr val="FF0000"/>
                </a:solidFill>
              </a:rPr>
              <a:t>Uitkomst = getal</a:t>
            </a:r>
            <a:r>
              <a:rPr lang="nl-NL" sz="2800" i="1" baseline="30000" dirty="0" smtClean="0">
                <a:solidFill>
                  <a:srgbClr val="FF0000"/>
                </a:solidFill>
              </a:rPr>
              <a:t>2</a:t>
            </a:r>
            <a:r>
              <a:rPr lang="nl-NL" sz="2800" i="1" dirty="0" smtClean="0">
                <a:solidFill>
                  <a:srgbClr val="FF0000"/>
                </a:solidFill>
              </a:rPr>
              <a:t> +3</a:t>
            </a:r>
          </a:p>
          <a:p>
            <a:pPr marL="68580" indent="0">
              <a:buFont typeface="Wingdings 3" pitchFamily="18" charset="2"/>
              <a:buNone/>
            </a:pPr>
            <a:endParaRPr lang="nl-NL" dirty="0" smtClean="0"/>
          </a:p>
          <a:p>
            <a:pPr marL="68580" indent="0">
              <a:buFont typeface="Wingdings 3" pitchFamily="18" charset="2"/>
              <a:buNone/>
            </a:pPr>
            <a:r>
              <a:rPr lang="nl-NL" dirty="0" smtClean="0"/>
              <a:t>Vul de tabel in:</a:t>
            </a:r>
          </a:p>
          <a:p>
            <a:pPr marL="68580" indent="0">
              <a:buFont typeface="Wingdings 3" pitchFamily="18" charset="2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616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8-1 formule en grafiek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5759" y="1519986"/>
            <a:ext cx="7772400" cy="3733800"/>
          </a:xfrm>
        </p:spPr>
        <p:txBody>
          <a:bodyPr/>
          <a:lstStyle/>
          <a:p>
            <a:r>
              <a:rPr lang="nl-NL" dirty="0" smtClean="0"/>
              <a:t>Maak een rekenschema bij de formule:</a:t>
            </a:r>
          </a:p>
          <a:p>
            <a:pPr marL="68580" indent="0">
              <a:buNone/>
            </a:pPr>
            <a:r>
              <a:rPr lang="nl-NL" sz="2800" i="1" dirty="0" smtClean="0">
                <a:solidFill>
                  <a:srgbClr val="FF0000"/>
                </a:solidFill>
              </a:rPr>
              <a:t>Uitkomst = getal</a:t>
            </a:r>
            <a:r>
              <a:rPr lang="nl-NL" sz="2800" i="1" baseline="30000" dirty="0" smtClean="0">
                <a:solidFill>
                  <a:srgbClr val="FF0000"/>
                </a:solidFill>
              </a:rPr>
              <a:t>2</a:t>
            </a:r>
            <a:r>
              <a:rPr lang="nl-NL" sz="2800" i="1" dirty="0" smtClean="0">
                <a:solidFill>
                  <a:srgbClr val="FF0000"/>
                </a:solidFill>
              </a:rPr>
              <a:t> +3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sz="2800" dirty="0" smtClean="0"/>
              <a:t>Getal                                          Uitkomst</a:t>
            </a:r>
            <a:endParaRPr lang="nl-NL" sz="2800" dirty="0"/>
          </a:p>
        </p:txBody>
      </p:sp>
      <p:sp>
        <p:nvSpPr>
          <p:cNvPr id="11" name="Pijl links 10"/>
          <p:cNvSpPr/>
          <p:nvPr/>
        </p:nvSpPr>
        <p:spPr>
          <a:xfrm>
            <a:off x="1559504" y="3374323"/>
            <a:ext cx="1414808" cy="3536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742617" y="2862904"/>
            <a:ext cx="663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2800" dirty="0" smtClean="0">
                <a:solidFill>
                  <a:schemeClr val="accent3"/>
                </a:solidFill>
              </a:rPr>
              <a:t>…</a:t>
            </a:r>
            <a:r>
              <a:rPr lang="is-IS" sz="2800" baseline="30000" dirty="0" smtClean="0">
                <a:solidFill>
                  <a:schemeClr val="accent3"/>
                </a:solidFill>
              </a:rPr>
              <a:t>2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157425" y="3353974"/>
            <a:ext cx="595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2800" dirty="0" smtClean="0">
                <a:solidFill>
                  <a:schemeClr val="accent3"/>
                </a:solidFill>
              </a:rPr>
              <a:t>….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4" name="Pijl links 13"/>
          <p:cNvSpPr/>
          <p:nvPr/>
        </p:nvSpPr>
        <p:spPr>
          <a:xfrm>
            <a:off x="3882348" y="3353974"/>
            <a:ext cx="1414808" cy="3536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4129771" y="2841460"/>
            <a:ext cx="673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2800" dirty="0" smtClean="0">
                <a:solidFill>
                  <a:schemeClr val="accent3"/>
                </a:solidFill>
              </a:rPr>
              <a:t>+ 3</a:t>
            </a:r>
            <a:endParaRPr lang="nl-NL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8-2 Parabool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294276"/>
            <a:ext cx="7772400" cy="522200"/>
          </a:xfrm>
        </p:spPr>
        <p:txBody>
          <a:bodyPr/>
          <a:lstStyle/>
          <a:p>
            <a:r>
              <a:rPr lang="nl-NL" dirty="0" smtClean="0"/>
              <a:t>Er zijn 2 verschillende soorten parabolen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51" y="2341351"/>
            <a:ext cx="3440493" cy="272227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316" y="2389488"/>
            <a:ext cx="3285371" cy="267413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125416" y="4195576"/>
            <a:ext cx="298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</a:rPr>
              <a:t>Bergparabool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262887" y="2389488"/>
            <a:ext cx="298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>
                <a:solidFill>
                  <a:srgbClr val="FF0000"/>
                </a:solidFill>
              </a:rPr>
              <a:t>D</a:t>
            </a:r>
            <a:r>
              <a:rPr lang="nl-NL" sz="3200" dirty="0" err="1" smtClean="0">
                <a:solidFill>
                  <a:srgbClr val="FF0000"/>
                </a:solidFill>
              </a:rPr>
              <a:t>alparabool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6465" y="1810876"/>
            <a:ext cx="2057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maximum</a:t>
            </a:r>
            <a:endParaRPr lang="nl-NL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086098" y="5226503"/>
            <a:ext cx="2057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minimum</a:t>
            </a:r>
            <a:endParaRPr lang="nl-NL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1125416" y="2272541"/>
            <a:ext cx="852100" cy="23516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 flipV="1">
            <a:off x="6736416" y="4935027"/>
            <a:ext cx="739558" cy="29147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54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Uitkomst = 3g – g</a:t>
            </a:r>
            <a:r>
              <a:rPr lang="nl-NL" sz="2800" baseline="30000" dirty="0" smtClean="0">
                <a:solidFill>
                  <a:srgbClr val="FF0000"/>
                </a:solidFill>
              </a:rPr>
              <a:t>2</a:t>
            </a:r>
          </a:p>
          <a:p>
            <a:pPr marL="68580" indent="0">
              <a:buNone/>
            </a:pPr>
            <a:endParaRPr lang="nl-NL" sz="2800" baseline="30000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nl-NL" sz="2800" dirty="0"/>
              <a:t>Vul de tabel in:</a:t>
            </a:r>
          </a:p>
          <a:p>
            <a:pPr marL="68580" indent="0">
              <a:buNone/>
            </a:pPr>
            <a:endParaRPr lang="nl-NL" sz="2800" dirty="0"/>
          </a:p>
          <a:p>
            <a:pPr marL="68580" indent="0">
              <a:buNone/>
            </a:pPr>
            <a:endParaRPr lang="nl-NL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09913"/>
              </p:ext>
            </p:extLst>
          </p:nvPr>
        </p:nvGraphicFramePr>
        <p:xfrm>
          <a:off x="1103807" y="3390299"/>
          <a:ext cx="6677633" cy="1126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262"/>
                <a:gridCol w="721053"/>
                <a:gridCol w="721053"/>
                <a:gridCol w="721053"/>
                <a:gridCol w="721053"/>
                <a:gridCol w="721053"/>
                <a:gridCol w="721053"/>
                <a:gridCol w="721053"/>
              </a:tblGrid>
              <a:tr h="5633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getal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-2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 anchor="ctr"/>
                </a:tc>
              </a:tr>
              <a:tr h="563389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uitkomst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2769460" y="3953688"/>
            <a:ext cx="74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-10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515280" y="3953688"/>
            <a:ext cx="580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- 4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069682" y="39536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2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4410293" y="39536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chemeClr val="accent3"/>
                </a:solidFill>
              </a:rPr>
              <a:t>0</a:t>
            </a:r>
          </a:p>
        </p:txBody>
      </p:sp>
      <p:sp>
        <p:nvSpPr>
          <p:cNvPr id="9" name="Rechthoek 8"/>
          <p:cNvSpPr/>
          <p:nvPr/>
        </p:nvSpPr>
        <p:spPr>
          <a:xfrm>
            <a:off x="5744171" y="39536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2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526380" y="39692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0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7185769" y="3969224"/>
            <a:ext cx="479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accent3"/>
                </a:solidFill>
              </a:rPr>
              <a:t>-4</a:t>
            </a:r>
            <a:endParaRPr lang="nl-NL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5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8-2 Parabool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221354"/>
            <a:ext cx="7772400" cy="3733800"/>
          </a:xfrm>
        </p:spPr>
        <p:txBody>
          <a:bodyPr/>
          <a:lstStyle/>
          <a:p>
            <a:r>
              <a:rPr lang="nl-NL" dirty="0" smtClean="0"/>
              <a:t>Grafiek tekenen van een kwadratische formule </a:t>
            </a:r>
            <a:r>
              <a:rPr lang="nl-NL" dirty="0" smtClean="0">
                <a:sym typeface="Wingdings" panose="05000000000000000000" pitchFamily="2" charset="2"/>
              </a:rPr>
              <a:t> Parabool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Formule  tabel  grafiek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Uitkomst </a:t>
            </a:r>
            <a:r>
              <a:rPr lang="nl-NL" dirty="0">
                <a:solidFill>
                  <a:srgbClr val="FF0000"/>
                </a:solidFill>
              </a:rPr>
              <a:t>= 3g – g</a:t>
            </a:r>
            <a:r>
              <a:rPr lang="nl-NL" baseline="30000" dirty="0">
                <a:solidFill>
                  <a:srgbClr val="FF0000"/>
                </a:solidFill>
              </a:rPr>
              <a:t>2</a:t>
            </a:r>
          </a:p>
          <a:p>
            <a:pPr marL="6858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852" y="1933504"/>
            <a:ext cx="4635348" cy="8616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68" y="2968260"/>
            <a:ext cx="5189577" cy="3448664"/>
          </a:xfrm>
          <a:prstGeom prst="rect">
            <a:avLst/>
          </a:prstGeom>
        </p:spPr>
      </p:pic>
      <p:cxnSp>
        <p:nvCxnSpPr>
          <p:cNvPr id="8" name="Rechte verbindingslijn 7"/>
          <p:cNvCxnSpPr/>
          <p:nvPr/>
        </p:nvCxnSpPr>
        <p:spPr>
          <a:xfrm>
            <a:off x="3040655" y="3061984"/>
            <a:ext cx="0" cy="32286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1366092" y="4076241"/>
            <a:ext cx="381183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1544269" y="4065429"/>
            <a:ext cx="38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-3    -2    -1   0      1     2     3     4     5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653754" y="3076154"/>
            <a:ext cx="5288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bg1"/>
                </a:solidFill>
              </a:rPr>
              <a:t> 4</a:t>
            </a: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bg1"/>
                </a:solidFill>
              </a:rPr>
              <a:t> 2</a:t>
            </a:r>
          </a:p>
          <a:p>
            <a:pPr>
              <a:lnSpc>
                <a:spcPct val="150000"/>
              </a:lnSpc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bg1"/>
                </a:solidFill>
              </a:rPr>
              <a:t>-2</a:t>
            </a: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bg1"/>
                </a:solidFill>
              </a:rPr>
              <a:t>-4</a:t>
            </a: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bg1"/>
                </a:solidFill>
              </a:rPr>
              <a:t>-6</a:t>
            </a: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bg1"/>
                </a:solidFill>
              </a:rPr>
              <a:t>-8</a:t>
            </a: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bg1"/>
                </a:solidFill>
              </a:rPr>
              <a:t>-10</a:t>
            </a:r>
          </a:p>
          <a:p>
            <a:endParaRPr lang="nl-NL" dirty="0" smtClean="0">
              <a:solidFill>
                <a:schemeClr val="bg1"/>
              </a:solidFill>
            </a:endParaRPr>
          </a:p>
        </p:txBody>
      </p:sp>
      <p:sp>
        <p:nvSpPr>
          <p:cNvPr id="21" name="Ovaal 20"/>
          <p:cNvSpPr/>
          <p:nvPr/>
        </p:nvSpPr>
        <p:spPr>
          <a:xfrm>
            <a:off x="2137272" y="6213513"/>
            <a:ext cx="88135" cy="77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2537551" y="4908643"/>
            <a:ext cx="88135" cy="77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2992915" y="4047747"/>
            <a:ext cx="88135" cy="77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3428964" y="3629792"/>
            <a:ext cx="88135" cy="77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3877495" y="3629792"/>
            <a:ext cx="88135" cy="77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4270872" y="4009188"/>
            <a:ext cx="88135" cy="77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al 27"/>
          <p:cNvSpPr/>
          <p:nvPr/>
        </p:nvSpPr>
        <p:spPr>
          <a:xfrm>
            <a:off x="4757450" y="4888848"/>
            <a:ext cx="88135" cy="77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Vrije vorm 33"/>
          <p:cNvSpPr/>
          <p:nvPr/>
        </p:nvSpPr>
        <p:spPr>
          <a:xfrm>
            <a:off x="2137272" y="3558380"/>
            <a:ext cx="3194892" cy="2699201"/>
          </a:xfrm>
          <a:custGeom>
            <a:avLst/>
            <a:gdLst>
              <a:gd name="connsiteX0" fmla="*/ 0 w 3150824"/>
              <a:gd name="connsiteY0" fmla="*/ 2699201 h 2699201"/>
              <a:gd name="connsiteX1" fmla="*/ 1498294 w 3150824"/>
              <a:gd name="connsiteY1" fmla="*/ 68 h 2699201"/>
              <a:gd name="connsiteX2" fmla="*/ 3150824 w 3150824"/>
              <a:gd name="connsiteY2" fmla="*/ 2633100 h 269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0824" h="2699201">
                <a:moveTo>
                  <a:pt x="0" y="2699201"/>
                </a:moveTo>
                <a:cubicBezTo>
                  <a:pt x="486578" y="1355143"/>
                  <a:pt x="973157" y="11085"/>
                  <a:pt x="1498294" y="68"/>
                </a:cubicBezTo>
                <a:cubicBezTo>
                  <a:pt x="2023431" y="-10949"/>
                  <a:pt x="2587127" y="1311075"/>
                  <a:pt x="3150824" y="26331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6488756" y="3753075"/>
            <a:ext cx="2071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LET OP!!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Een vloeiende lijn!!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8-</a:t>
            </a:r>
            <a:r>
              <a:rPr lang="nl-NL" dirty="0"/>
              <a:t>3</a:t>
            </a:r>
            <a:r>
              <a:rPr lang="nl-NL" dirty="0" smtClean="0"/>
              <a:t> oplossing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85800" y="1186805"/>
            <a:ext cx="5050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Welke formule hoort er bij het plaatje?</a:t>
            </a:r>
            <a:endParaRPr lang="nl-NL" sz="24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1036830" y="1648470"/>
            <a:ext cx="4699000" cy="1651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101879" y="3504352"/>
            <a:ext cx="22904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A:   A=  2n</a:t>
            </a:r>
          </a:p>
          <a:p>
            <a:endParaRPr lang="nl-NL" dirty="0" smtClean="0"/>
          </a:p>
          <a:p>
            <a:r>
              <a:rPr lang="nl-NL" dirty="0" smtClean="0"/>
              <a:t>B:   A= 2n +1</a:t>
            </a:r>
          </a:p>
          <a:p>
            <a:endParaRPr lang="nl-NL" dirty="0" smtClean="0"/>
          </a:p>
          <a:p>
            <a:r>
              <a:rPr lang="nl-NL" dirty="0" smtClean="0"/>
              <a:t>C:   A= n</a:t>
            </a:r>
            <a:r>
              <a:rPr lang="nl-NL" baseline="30000" dirty="0" smtClean="0"/>
              <a:t>2</a:t>
            </a:r>
            <a:r>
              <a:rPr lang="nl-NL" dirty="0" smtClean="0"/>
              <a:t> +1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490669" y="1459494"/>
            <a:ext cx="1967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Hoe pak je dit aan?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736415" y="1921159"/>
            <a:ext cx="134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ym typeface="Wingdings"/>
              </a:rPr>
              <a:t> proberen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513126" y="3504352"/>
            <a:ext cx="47567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</a:t>
            </a:r>
            <a:r>
              <a:rPr lang="nl-NL" dirty="0" smtClean="0"/>
              <a:t>=1    </a:t>
            </a:r>
            <a:r>
              <a:rPr lang="nl-NL" dirty="0" smtClean="0">
                <a:sym typeface="Wingdings"/>
              </a:rPr>
              <a:t>  A= 2 x 1 = 2  klopt</a:t>
            </a:r>
          </a:p>
          <a:p>
            <a:endParaRPr lang="nl-NL" dirty="0">
              <a:sym typeface="Wingdings"/>
            </a:endParaRPr>
          </a:p>
          <a:p>
            <a:r>
              <a:rPr lang="nl-NL" dirty="0">
                <a:sym typeface="Wingdings"/>
              </a:rPr>
              <a:t>n</a:t>
            </a:r>
            <a:r>
              <a:rPr lang="nl-NL" dirty="0" smtClean="0">
                <a:sym typeface="Wingdings"/>
              </a:rPr>
              <a:t>=2     A= 2 x 2 = 4  klopt niet, dit moet 5 zijn</a:t>
            </a:r>
            <a:endParaRPr lang="nl-NL" dirty="0"/>
          </a:p>
        </p:txBody>
      </p:sp>
      <p:sp>
        <p:nvSpPr>
          <p:cNvPr id="10" name="Vermenigvuldigen 9"/>
          <p:cNvSpPr/>
          <p:nvPr/>
        </p:nvSpPr>
        <p:spPr>
          <a:xfrm>
            <a:off x="1286188" y="3504352"/>
            <a:ext cx="1045029" cy="353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392324" y="4058350"/>
            <a:ext cx="500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n=1   </a:t>
            </a:r>
            <a:r>
              <a:rPr lang="nl-NL" dirty="0" smtClean="0">
                <a:sym typeface="Wingdings"/>
              </a:rPr>
              <a:t>  A= 2x1 +1 = 3   klopt niet, dit moet 2 zijn</a:t>
            </a:r>
            <a:endParaRPr lang="nl-NL" dirty="0"/>
          </a:p>
        </p:txBody>
      </p:sp>
      <p:sp>
        <p:nvSpPr>
          <p:cNvPr id="12" name="Vermenigvuldigen 11"/>
          <p:cNvSpPr/>
          <p:nvPr/>
        </p:nvSpPr>
        <p:spPr>
          <a:xfrm>
            <a:off x="1286188" y="4058350"/>
            <a:ext cx="1045029" cy="353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392324" y="3757435"/>
            <a:ext cx="40067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n=1  </a:t>
            </a:r>
            <a:r>
              <a:rPr lang="nl-NL" dirty="0" smtClean="0">
                <a:sym typeface="Wingdings"/>
              </a:rPr>
              <a:t>    A = 1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+1 = 2  klopt</a:t>
            </a:r>
          </a:p>
          <a:p>
            <a:endParaRPr lang="nl-NL" dirty="0" smtClean="0">
              <a:sym typeface="Wingdings"/>
            </a:endParaRPr>
          </a:p>
          <a:p>
            <a:r>
              <a:rPr lang="nl-NL" dirty="0" smtClean="0">
                <a:sym typeface="Wingdings"/>
              </a:rPr>
              <a:t>n=2     A= 2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+1=4+1 = 5  klopt</a:t>
            </a:r>
          </a:p>
          <a:p>
            <a:endParaRPr lang="nl-NL" dirty="0">
              <a:sym typeface="Wingdings"/>
            </a:endParaRPr>
          </a:p>
          <a:p>
            <a:r>
              <a:rPr lang="nl-NL" dirty="0" smtClean="0">
                <a:sym typeface="Wingdings"/>
              </a:rPr>
              <a:t>n=3     A= 3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+1 = 9+1 = 10  klopt</a:t>
            </a:r>
          </a:p>
          <a:p>
            <a:endParaRPr lang="nl-NL" dirty="0">
              <a:sym typeface="Wingdings"/>
            </a:endParaRPr>
          </a:p>
          <a:p>
            <a:r>
              <a:rPr lang="nl-NL" dirty="0" smtClean="0">
                <a:sym typeface="Wingdings"/>
              </a:rPr>
              <a:t>n=4     A= 4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+ 1= 16+1 = 17   klopt</a:t>
            </a:r>
            <a:endParaRPr lang="nl-NL" dirty="0"/>
          </a:p>
        </p:txBody>
      </p:sp>
      <p:sp>
        <p:nvSpPr>
          <p:cNvPr id="14" name="Pijl links 13"/>
          <p:cNvSpPr/>
          <p:nvPr/>
        </p:nvSpPr>
        <p:spPr>
          <a:xfrm>
            <a:off x="136498" y="4541189"/>
            <a:ext cx="900332" cy="36972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19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build="allAtOnce"/>
      <p:bldP spid="10" grpId="0" animBg="1"/>
      <p:bldP spid="11" grpId="0"/>
      <p:bldP spid="11" grpId="1"/>
      <p:bldP spid="12" grpId="0" animBg="1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8-3 oplossing</a:t>
            </a:r>
            <a:endParaRPr lang="nl-NL" dirty="0"/>
          </a:p>
        </p:txBody>
      </p:sp>
      <p:pic>
        <p:nvPicPr>
          <p:cNvPr id="5" name="Tijdelijke aanduiding voor inhoud 4" descr="blikke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r="-784"/>
          <a:stretch/>
        </p:blipFill>
        <p:spPr>
          <a:xfrm>
            <a:off x="5280044" y="1675941"/>
            <a:ext cx="3331125" cy="2977498"/>
          </a:xfrm>
        </p:spPr>
      </p:pic>
      <p:sp>
        <p:nvSpPr>
          <p:cNvPr id="6" name="Rechthoek 5"/>
          <p:cNvSpPr/>
          <p:nvPr/>
        </p:nvSpPr>
        <p:spPr>
          <a:xfrm>
            <a:off x="685800" y="1247443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/>
              <a:t>Met blikken kun je een toren bouwen.</a:t>
            </a:r>
          </a:p>
          <a:p>
            <a:r>
              <a:rPr lang="nl-NL" sz="2000" dirty="0"/>
              <a:t>Hoeveel blikken je nodig hebt, hangt af van het aantal verdiepingen dat de toren hoog is. Er is een verband tussen het aantal verdiepingen v en het aantal blikken b.</a:t>
            </a:r>
          </a:p>
          <a:p>
            <a:r>
              <a:rPr lang="nl-NL" sz="2000" dirty="0"/>
              <a:t>Bij het verband hoort de formule</a:t>
            </a:r>
            <a:r>
              <a:rPr lang="nl-NL" sz="2000" dirty="0" smtClean="0"/>
              <a:t>:</a:t>
            </a:r>
          </a:p>
          <a:p>
            <a:r>
              <a:rPr lang="nl-NL" sz="2800" dirty="0" smtClean="0"/>
              <a:t> </a:t>
            </a:r>
            <a:r>
              <a:rPr lang="nl-NL" sz="2800" dirty="0">
                <a:solidFill>
                  <a:srgbClr val="FF0000"/>
                </a:solidFill>
              </a:rPr>
              <a:t>b  </a:t>
            </a:r>
            <a:r>
              <a:rPr lang="nl-NL" sz="2800" dirty="0" smtClean="0">
                <a:solidFill>
                  <a:srgbClr val="FF0000"/>
                </a:solidFill>
              </a:rPr>
              <a:t>= ½ × v² + ½ × v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364465" y="375590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Je hebt een toren gebouwd; je hebt  55  blikken gebruikt.</a:t>
            </a:r>
          </a:p>
          <a:p>
            <a:r>
              <a:rPr lang="nl-NL" dirty="0"/>
              <a:t>Welke </a:t>
            </a:r>
            <a:r>
              <a:rPr lang="nl-NL" b="1" u="sng" dirty="0"/>
              <a:t>vergelijking</a:t>
            </a:r>
            <a:r>
              <a:rPr lang="nl-NL" dirty="0"/>
              <a:t> krijg je als je b = 55 invult?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51651" y="4821829"/>
            <a:ext cx="49124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½ × v² + ½ × </a:t>
            </a:r>
            <a:r>
              <a:rPr lang="nl-NL" sz="3200" dirty="0" smtClean="0"/>
              <a:t>v = 55</a:t>
            </a:r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505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154" y="274638"/>
            <a:ext cx="7772400" cy="1143000"/>
          </a:xfrm>
        </p:spPr>
        <p:txBody>
          <a:bodyPr/>
          <a:lstStyle/>
          <a:p>
            <a:r>
              <a:rPr lang="nl-NL" dirty="0" smtClean="0"/>
              <a:t>8-3 oplossing</a:t>
            </a:r>
            <a:endParaRPr lang="nl-NL" dirty="0"/>
          </a:p>
        </p:txBody>
      </p:sp>
      <p:pic>
        <p:nvPicPr>
          <p:cNvPr id="5" name="Tijdelijke aanduiding voor inhoud 4" descr="blikke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r="-784"/>
          <a:stretch/>
        </p:blipFill>
        <p:spPr>
          <a:xfrm>
            <a:off x="5965558" y="274638"/>
            <a:ext cx="2919806" cy="2609844"/>
          </a:xfrm>
        </p:spPr>
      </p:pic>
      <p:sp>
        <p:nvSpPr>
          <p:cNvPr id="7" name="Tekstvak 6"/>
          <p:cNvSpPr txBox="1"/>
          <p:nvPr/>
        </p:nvSpPr>
        <p:spPr>
          <a:xfrm>
            <a:off x="501270" y="1140604"/>
            <a:ext cx="49124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Los de vergelijking op:</a:t>
            </a:r>
            <a:endParaRPr lang="nl-NL" sz="3200" dirty="0"/>
          </a:p>
          <a:p>
            <a:r>
              <a:rPr lang="nl-NL" sz="3200" dirty="0" smtClean="0"/>
              <a:t>½ </a:t>
            </a:r>
            <a:r>
              <a:rPr lang="nl-NL" sz="3200" dirty="0"/>
              <a:t>× v² + ½ × </a:t>
            </a:r>
            <a:r>
              <a:rPr lang="nl-NL" sz="3200" dirty="0" smtClean="0"/>
              <a:t>v = 55</a:t>
            </a:r>
            <a:endParaRPr lang="nl-NL" sz="3200" dirty="0"/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55154" y="2322824"/>
            <a:ext cx="193123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ym typeface="Wingdings"/>
              </a:rPr>
              <a:t> inklemmen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501270" y="4162852"/>
            <a:ext cx="793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 =  10   </a:t>
            </a:r>
            <a:r>
              <a:rPr lang="nl-NL" dirty="0" smtClean="0">
                <a:sym typeface="Wingdings"/>
              </a:rPr>
              <a:t> aantal blikken = ½ x 10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>
                <a:sym typeface="Wingdings"/>
              </a:rPr>
              <a:t> </a:t>
            </a:r>
            <a:r>
              <a:rPr lang="nl-NL" dirty="0" smtClean="0">
                <a:sym typeface="Wingdings"/>
              </a:rPr>
              <a:t>+ ½ x 10 =  50 + 5 = 55 blikken      KLOPT!!! 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19158" y="3211451"/>
            <a:ext cx="83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 =  8   </a:t>
            </a:r>
            <a:r>
              <a:rPr lang="nl-NL" dirty="0" smtClean="0">
                <a:sym typeface="Wingdings"/>
              </a:rPr>
              <a:t> aantal blikken = ½ x 8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+ ½ x 8 =  32 + 4 = 36 blikken           TE WEINIG!!! 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501270" y="3659827"/>
            <a:ext cx="802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 =  12  </a:t>
            </a:r>
            <a:r>
              <a:rPr lang="nl-NL" dirty="0" smtClean="0">
                <a:sym typeface="Wingdings"/>
              </a:rPr>
              <a:t> aantal blikken = ½ x 12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+ ½ x 12 =  72 + 6 = 78  blikken      TE VEEL!!! 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670900" y="5130444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Conclusie: bij 10 verdiepingen heb je 55 blikken nodig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14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Urban Pop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689</TotalTime>
  <Words>540</Words>
  <Application>Microsoft Office PowerPoint</Application>
  <PresentationFormat>Diavoorstelling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Wingdings</vt:lpstr>
      <vt:lpstr>Wingdings 3</vt:lpstr>
      <vt:lpstr>Urban Pop</vt:lpstr>
      <vt:lpstr>H8 Kwadratische verbanden</vt:lpstr>
      <vt:lpstr>8-1 formule en grafiek</vt:lpstr>
      <vt:lpstr>8-1 formule en grafiek</vt:lpstr>
      <vt:lpstr>8-2 Parabool</vt:lpstr>
      <vt:lpstr>Oefenen</vt:lpstr>
      <vt:lpstr>8-2 Parabool</vt:lpstr>
      <vt:lpstr>8-3 oplossing</vt:lpstr>
      <vt:lpstr>8-3 oplossing</vt:lpstr>
      <vt:lpstr>8-3 oplossing</vt:lpstr>
      <vt:lpstr>8-4 twee oplossingen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H8 Kwadratische verbanden</dc:title>
  <dc:creator>Heleen</dc:creator>
  <cp:lastModifiedBy>Heleen Hoek</cp:lastModifiedBy>
  <cp:revision>31</cp:revision>
  <dcterms:created xsi:type="dcterms:W3CDTF">2018-05-17T15:45:39Z</dcterms:created>
  <dcterms:modified xsi:type="dcterms:W3CDTF">2018-05-23T07:00:59Z</dcterms:modified>
</cp:coreProperties>
</file>