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4"/>
  </p:notesMasterIdLst>
  <p:sldIdLst>
    <p:sldId id="256" r:id="rId2"/>
    <p:sldId id="257" r:id="rId3"/>
    <p:sldId id="259" r:id="rId4"/>
    <p:sldId id="260" r:id="rId5"/>
    <p:sldId id="261" r:id="rId6"/>
    <p:sldId id="262" r:id="rId7"/>
    <p:sldId id="263" r:id="rId8"/>
    <p:sldId id="264" r:id="rId9"/>
    <p:sldId id="265" r:id="rId10"/>
    <p:sldId id="266" r:id="rId11"/>
    <p:sldId id="258" r:id="rId12"/>
    <p:sldId id="267" r:id="rId1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05B879-6FD9-42E1-96A7-06BE85D82D35}" type="datetimeFigureOut">
              <a:rPr lang="nl-NL" smtClean="0"/>
              <a:pPr/>
              <a:t>1-10-2014</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A50B9B-3330-48FD-B5E4-1D7148438410}" type="slidenum">
              <a:rPr lang="nl-NL" smtClean="0"/>
              <a:pPr/>
              <a:t>‹nr.›</a:t>
            </a:fld>
            <a:endParaRPr lang="nl-NL"/>
          </a:p>
        </p:txBody>
      </p:sp>
    </p:spTree>
    <p:extLst>
      <p:ext uri="{BB962C8B-B14F-4D97-AF65-F5344CB8AC3E}">
        <p14:creationId xmlns:p14="http://schemas.microsoft.com/office/powerpoint/2010/main" val="4114572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92500" lnSpcReduction="20000"/>
          </a:bodyPr>
          <a:lstStyle/>
          <a:p>
            <a:r>
              <a:rPr lang="nl-NL" sz="1200" u="sng" kern="1200" dirty="0" smtClean="0">
                <a:solidFill>
                  <a:schemeClr val="tx1"/>
                </a:solidFill>
                <a:latin typeface="+mn-lt"/>
                <a:ea typeface="+mn-ea"/>
                <a:cs typeface="+mn-cs"/>
              </a:rPr>
              <a:t> Een enquête is een “onderzoekmethode”</a:t>
            </a:r>
            <a:endParaRPr lang="nl-NL" sz="1200" kern="1200" dirty="0" smtClean="0">
              <a:solidFill>
                <a:schemeClr val="tx1"/>
              </a:solidFill>
              <a:latin typeface="+mn-lt"/>
              <a:ea typeface="+mn-ea"/>
              <a:cs typeface="+mn-cs"/>
            </a:endParaRPr>
          </a:p>
          <a:p>
            <a:r>
              <a:rPr lang="nl-NL" sz="1200" kern="1200" dirty="0" smtClean="0">
                <a:solidFill>
                  <a:schemeClr val="tx1"/>
                </a:solidFill>
                <a:latin typeface="+mn-lt"/>
                <a:ea typeface="+mn-ea"/>
                <a:cs typeface="+mn-cs"/>
              </a:rPr>
              <a:t>Enquête als onderzoeksmethode</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Een enquête is een manier van onderzoek doen, waarbij gebruik wordt gemaakt van een vragenlijst, die aan meer personen wordt voorgelegd.</a:t>
            </a:r>
          </a:p>
          <a:p>
            <a:r>
              <a:rPr lang="nl-NL" sz="1200" kern="1200" dirty="0" smtClean="0">
                <a:solidFill>
                  <a:schemeClr val="tx1"/>
                </a:solidFill>
                <a:latin typeface="+mn-lt"/>
                <a:ea typeface="+mn-ea"/>
                <a:cs typeface="+mn-cs"/>
              </a:rPr>
              <a:t> </a:t>
            </a:r>
          </a:p>
          <a:p>
            <a:r>
              <a:rPr lang="nl-NL" sz="1200" u="sng" kern="1200" dirty="0" smtClean="0">
                <a:solidFill>
                  <a:schemeClr val="tx1"/>
                </a:solidFill>
                <a:latin typeface="+mn-lt"/>
                <a:ea typeface="+mn-ea"/>
                <a:cs typeface="+mn-cs"/>
              </a:rPr>
              <a:t>Onderzoekinstrument die op verschillende manieren (methoden)  kan worden afgenomen. </a:t>
            </a:r>
            <a:endParaRPr lang="nl-NL" sz="1200" kern="1200" dirty="0" smtClean="0">
              <a:solidFill>
                <a:schemeClr val="tx1"/>
              </a:solidFill>
              <a:latin typeface="+mn-lt"/>
              <a:ea typeface="+mn-ea"/>
              <a:cs typeface="+mn-cs"/>
            </a:endParaRPr>
          </a:p>
          <a:p>
            <a:r>
              <a:rPr lang="nl-NL" sz="1200" kern="1200" dirty="0" smtClean="0">
                <a:solidFill>
                  <a:schemeClr val="tx1"/>
                </a:solidFill>
                <a:latin typeface="+mn-lt"/>
                <a:ea typeface="+mn-ea"/>
                <a:cs typeface="+mn-cs"/>
              </a:rPr>
              <a:t>schriftelijk, mondeling, telefonische, digitaal individueel of in groep</a:t>
            </a:r>
          </a:p>
          <a:p>
            <a:r>
              <a:rPr lang="nl-NL" sz="1200" kern="1200" dirty="0" smtClean="0">
                <a:solidFill>
                  <a:schemeClr val="tx1"/>
                </a:solidFill>
                <a:latin typeface="+mn-lt"/>
                <a:ea typeface="+mn-ea"/>
                <a:cs typeface="+mn-cs"/>
              </a:rPr>
              <a:t>Face to</a:t>
            </a:r>
            <a:r>
              <a:rPr lang="nl-NL" sz="1200" kern="1200" baseline="0" dirty="0" smtClean="0">
                <a:solidFill>
                  <a:schemeClr val="tx1"/>
                </a:solidFill>
                <a:latin typeface="+mn-lt"/>
                <a:ea typeface="+mn-ea"/>
                <a:cs typeface="+mn-cs"/>
              </a:rPr>
              <a:t> face onderzoek </a:t>
            </a:r>
            <a:r>
              <a:rPr lang="nl-NL" sz="1200" kern="1200" baseline="0" dirty="0" smtClean="0">
                <a:solidFill>
                  <a:schemeClr val="tx1"/>
                </a:solidFill>
                <a:latin typeface="+mn-lt"/>
                <a:ea typeface="+mn-ea"/>
                <a:cs typeface="+mn-cs"/>
                <a:sym typeface="Wingdings" pitchFamily="2" charset="2"/>
              </a:rPr>
              <a:t> Vragenlijst wordt ingevuld ter plekke. </a:t>
            </a:r>
            <a:endParaRPr lang="nl-NL" sz="1200" kern="1200" dirty="0" smtClean="0">
              <a:solidFill>
                <a:schemeClr val="tx1"/>
              </a:solidFill>
              <a:latin typeface="+mn-lt"/>
              <a:ea typeface="+mn-ea"/>
              <a:cs typeface="+mn-cs"/>
            </a:endParaRPr>
          </a:p>
          <a:p>
            <a:r>
              <a:rPr lang="nl-NL" sz="1200" kern="1200" dirty="0" smtClean="0">
                <a:solidFill>
                  <a:schemeClr val="tx1"/>
                </a:solidFill>
                <a:latin typeface="+mn-lt"/>
                <a:ea typeface="+mn-ea"/>
                <a:cs typeface="+mn-cs"/>
              </a:rPr>
              <a:t> </a:t>
            </a:r>
          </a:p>
          <a:p>
            <a:r>
              <a:rPr lang="nl-NL" sz="1200" u="sng" kern="1200" dirty="0" smtClean="0">
                <a:solidFill>
                  <a:schemeClr val="tx1"/>
                </a:solidFill>
                <a:latin typeface="+mn-lt"/>
                <a:ea typeface="+mn-ea"/>
                <a:cs typeface="+mn-cs"/>
              </a:rPr>
              <a:t>Data verzamelingtechniek </a:t>
            </a:r>
            <a:endParaRPr lang="nl-NL" sz="1200" kern="1200" dirty="0" smtClean="0">
              <a:solidFill>
                <a:schemeClr val="tx1"/>
              </a:solidFill>
              <a:latin typeface="+mn-lt"/>
              <a:ea typeface="+mn-ea"/>
              <a:cs typeface="+mn-cs"/>
            </a:endParaRPr>
          </a:p>
          <a:p>
            <a:r>
              <a:rPr lang="nl-NL" sz="1200" kern="1200" dirty="0" smtClean="0">
                <a:solidFill>
                  <a:schemeClr val="tx1"/>
                </a:solidFill>
                <a:latin typeface="+mn-lt"/>
                <a:ea typeface="+mn-ea"/>
                <a:cs typeface="+mn-cs"/>
              </a:rPr>
              <a:t>Een middel om informatie te verzamelen voor een onderzoek</a:t>
            </a:r>
          </a:p>
          <a:p>
            <a:r>
              <a:rPr lang="nl-NL" sz="1200" kern="1200" dirty="0" smtClean="0">
                <a:solidFill>
                  <a:schemeClr val="tx1"/>
                </a:solidFill>
                <a:latin typeface="+mn-lt"/>
                <a:ea typeface="+mn-ea"/>
                <a:cs typeface="+mn-cs"/>
              </a:rPr>
              <a:t> </a:t>
            </a:r>
          </a:p>
          <a:p>
            <a:r>
              <a:rPr lang="nl-NL" sz="1200" u="sng" kern="1200" dirty="0" smtClean="0">
                <a:solidFill>
                  <a:schemeClr val="tx1"/>
                </a:solidFill>
                <a:latin typeface="+mn-lt"/>
                <a:ea typeface="+mn-ea"/>
                <a:cs typeface="+mn-cs"/>
              </a:rPr>
              <a:t>Maakt gebruik van gestructureerde vragenlijsten</a:t>
            </a:r>
            <a:endParaRPr lang="nl-NL" sz="1200" kern="1200" dirty="0" smtClean="0">
              <a:solidFill>
                <a:schemeClr val="tx1"/>
              </a:solidFill>
              <a:latin typeface="+mn-lt"/>
              <a:ea typeface="+mn-ea"/>
              <a:cs typeface="+mn-cs"/>
            </a:endParaRPr>
          </a:p>
          <a:p>
            <a:r>
              <a:rPr lang="nl-NL" sz="1200" kern="1200" dirty="0" smtClean="0">
                <a:solidFill>
                  <a:schemeClr val="tx1"/>
                </a:solidFill>
                <a:latin typeface="+mn-lt"/>
                <a:ea typeface="+mn-ea"/>
                <a:cs typeface="+mn-cs"/>
              </a:rPr>
              <a:t>Gesloten vragen, die van tevoren precies zijn geformuleerd, de vragen zijn voor iedereen het zelfde, de vragen kunnen wel aangepast worden aan de respondent  </a:t>
            </a:r>
            <a:r>
              <a:rPr lang="nl-NL" sz="1200" kern="1200" dirty="0" err="1" smtClean="0">
                <a:solidFill>
                  <a:schemeClr val="tx1"/>
                </a:solidFill>
                <a:latin typeface="+mn-lt"/>
                <a:ea typeface="+mn-ea"/>
                <a:cs typeface="+mn-cs"/>
              </a:rPr>
              <a:t>b.v</a:t>
            </a:r>
            <a:r>
              <a:rPr lang="nl-NL" sz="1200" kern="1200" dirty="0" smtClean="0">
                <a:solidFill>
                  <a:schemeClr val="tx1"/>
                </a:solidFill>
                <a:latin typeface="+mn-lt"/>
                <a:ea typeface="+mn-ea"/>
                <a:cs typeface="+mn-cs"/>
              </a:rPr>
              <a:t> (man of vrouw). “Systematische manier van ondervragen”.</a:t>
            </a:r>
          </a:p>
          <a:p>
            <a:endParaRPr lang="nl-NL" sz="1200" kern="1200" dirty="0" smtClean="0">
              <a:solidFill>
                <a:schemeClr val="tx1"/>
              </a:solidFill>
              <a:latin typeface="+mn-lt"/>
              <a:ea typeface="+mn-ea"/>
              <a:cs typeface="+mn-cs"/>
            </a:endParaRPr>
          </a:p>
          <a:p>
            <a:r>
              <a:rPr lang="nl-NL" sz="1200" kern="1200" dirty="0" err="1" smtClean="0">
                <a:solidFill>
                  <a:schemeClr val="tx1"/>
                </a:solidFill>
                <a:latin typeface="+mn-lt"/>
                <a:ea typeface="+mn-ea"/>
                <a:cs typeface="+mn-cs"/>
              </a:rPr>
              <a:t>Semi</a:t>
            </a:r>
            <a:r>
              <a:rPr lang="nl-NL" sz="1200" kern="1200" dirty="0" smtClean="0">
                <a:solidFill>
                  <a:schemeClr val="tx1"/>
                </a:solidFill>
                <a:latin typeface="+mn-lt"/>
                <a:ea typeface="+mn-ea"/>
                <a:cs typeface="+mn-cs"/>
              </a:rPr>
              <a:t>- gestructureerd: Meer ruimte om in te spelen op de antwoorden van de respondent, het gesprek heeft een open karakter.</a:t>
            </a:r>
            <a:r>
              <a:rPr lang="nl-NL" sz="1200" kern="1200" baseline="0" dirty="0" smtClean="0">
                <a:solidFill>
                  <a:schemeClr val="tx1"/>
                </a:solidFill>
                <a:latin typeface="+mn-lt"/>
                <a:ea typeface="+mn-ea"/>
                <a:cs typeface="+mn-cs"/>
              </a:rPr>
              <a:t> </a:t>
            </a:r>
            <a:endParaRPr lang="nl-NL" sz="1200" kern="1200" dirty="0" smtClean="0">
              <a:solidFill>
                <a:schemeClr val="tx1"/>
              </a:solidFill>
              <a:latin typeface="+mn-lt"/>
              <a:ea typeface="+mn-ea"/>
              <a:cs typeface="+mn-cs"/>
            </a:endParaRPr>
          </a:p>
          <a:p>
            <a:r>
              <a:rPr lang="nl-NL" sz="1200" kern="1200" dirty="0" smtClean="0">
                <a:solidFill>
                  <a:schemeClr val="tx1"/>
                </a:solidFill>
                <a:latin typeface="+mn-lt"/>
                <a:ea typeface="+mn-ea"/>
                <a:cs typeface="+mn-cs"/>
              </a:rPr>
              <a:t> </a:t>
            </a:r>
          </a:p>
          <a:p>
            <a:r>
              <a:rPr lang="nl-NL" sz="1200" u="sng" kern="1200" dirty="0" smtClean="0">
                <a:solidFill>
                  <a:schemeClr val="tx1"/>
                </a:solidFill>
                <a:latin typeface="+mn-lt"/>
                <a:ea typeface="+mn-ea"/>
                <a:cs typeface="+mn-cs"/>
              </a:rPr>
              <a:t>Vaak gebruikt bij een kwantitatief onderzoek</a:t>
            </a:r>
            <a:endParaRPr lang="nl-NL" sz="1200" kern="1200" dirty="0" smtClean="0">
              <a:solidFill>
                <a:schemeClr val="tx1"/>
              </a:solidFill>
              <a:latin typeface="+mn-lt"/>
              <a:ea typeface="+mn-ea"/>
              <a:cs typeface="+mn-cs"/>
            </a:endParaRPr>
          </a:p>
          <a:p>
            <a:r>
              <a:rPr lang="nl-NL" sz="1200" kern="1200" dirty="0" smtClean="0">
                <a:solidFill>
                  <a:schemeClr val="tx1"/>
                </a:solidFill>
                <a:latin typeface="+mn-lt"/>
                <a:ea typeface="+mn-ea"/>
                <a:cs typeface="+mn-cs"/>
              </a:rPr>
              <a:t>Kwantitatief onderzoek biedt cijfermatig inzicht en geeft veelal antwoorden op vragen die in termen van hoeveelheid kunnen worden uitgedrukt (bijvoorbeeld uit hoeveel jongeren bestaat de doelgroep, hoeveel geadresseerden lezen het blad; hoeveel klanten zijn tevreden over onze service et cetera).</a:t>
            </a:r>
          </a:p>
          <a:p>
            <a:pPr lvl="0"/>
            <a:r>
              <a:rPr lang="nl-NL" sz="1200" kern="1200" dirty="0" smtClean="0">
                <a:solidFill>
                  <a:schemeClr val="tx1"/>
                </a:solidFill>
                <a:latin typeface="+mn-lt"/>
                <a:ea typeface="+mn-ea"/>
                <a:cs typeface="+mn-cs"/>
              </a:rPr>
              <a:t> Ook de beoordeling van bepaalde producten (</a:t>
            </a:r>
            <a:r>
              <a:rPr lang="nl-NL" sz="1200" kern="1200" dirty="0" err="1" smtClean="0">
                <a:solidFill>
                  <a:schemeClr val="tx1"/>
                </a:solidFill>
                <a:latin typeface="+mn-lt"/>
                <a:ea typeface="+mn-ea"/>
                <a:cs typeface="+mn-cs"/>
              </a:rPr>
              <a:t>boormashines</a:t>
            </a:r>
            <a:r>
              <a:rPr lang="nl-NL" sz="1200" kern="1200" dirty="0" smtClean="0">
                <a:solidFill>
                  <a:schemeClr val="tx1"/>
                </a:solidFill>
                <a:latin typeface="+mn-lt"/>
                <a:ea typeface="+mn-ea"/>
                <a:cs typeface="+mn-cs"/>
              </a:rPr>
              <a:t>) of organisaties wordt meestal kwantitatief onderzocht door bijvoorbeeld een tevredenheidonderzoek. Om statistisch betrouwbare en representatieve uitspraken te doen worden grote groepen mensen tegelijk ondervraagd.</a:t>
            </a:r>
          </a:p>
          <a:p>
            <a:r>
              <a:rPr lang="nl-NL" sz="1200" kern="1200" dirty="0" smtClean="0">
                <a:solidFill>
                  <a:schemeClr val="tx1"/>
                </a:solidFill>
                <a:latin typeface="+mn-lt"/>
                <a:ea typeface="+mn-ea"/>
                <a:cs typeface="+mn-cs"/>
              </a:rPr>
              <a:t>De resultaten van kwantitatief onderzoek worden doorgaans weergegeven in tabellen, grafieken en percentages. </a:t>
            </a:r>
          </a:p>
          <a:p>
            <a:r>
              <a:rPr lang="nl-NL" sz="1200" kern="1200" dirty="0" smtClean="0">
                <a:solidFill>
                  <a:schemeClr val="tx1"/>
                </a:solidFill>
                <a:latin typeface="+mn-lt"/>
                <a:ea typeface="+mn-ea"/>
                <a:cs typeface="+mn-cs"/>
              </a:rPr>
              <a:t> </a:t>
            </a:r>
          </a:p>
          <a:p>
            <a:endParaRPr lang="nl-NL" sz="1200" kern="1200" dirty="0" smtClean="0">
              <a:solidFill>
                <a:schemeClr val="tx1"/>
              </a:solidFill>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0DA50B9B-3330-48FD-B5E4-1D7148438410}" type="slidenum">
              <a:rPr lang="nl-NL" smtClean="0"/>
              <a:pPr/>
              <a:t>2</a:t>
            </a:fld>
            <a:endParaRPr lang="nl-NL"/>
          </a:p>
        </p:txBody>
      </p:sp>
    </p:spTree>
    <p:extLst>
      <p:ext uri="{BB962C8B-B14F-4D97-AF65-F5344CB8AC3E}">
        <p14:creationId xmlns:p14="http://schemas.microsoft.com/office/powerpoint/2010/main" val="3498521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u="sng" dirty="0" smtClean="0"/>
              <a:t>Mogelijkheid</a:t>
            </a:r>
            <a:r>
              <a:rPr lang="nl-NL" u="sng" baseline="0" dirty="0" smtClean="0"/>
              <a:t> om diverse informatie en onderwerpen te onderzoeken</a:t>
            </a:r>
          </a:p>
          <a:p>
            <a:pPr marL="0" marR="0" indent="0" algn="l" defTabSz="914400" rtl="0" eaLnBrk="1" fontAlgn="auto" latinLnBrk="0" hangingPunct="1">
              <a:lnSpc>
                <a:spcPct val="100000"/>
              </a:lnSpc>
              <a:spcBef>
                <a:spcPts val="0"/>
              </a:spcBef>
              <a:spcAft>
                <a:spcPts val="0"/>
              </a:spcAft>
              <a:buClrTx/>
              <a:buSzTx/>
              <a:buFontTx/>
              <a:buChar char="-"/>
              <a:tabLst/>
              <a:defRPr/>
            </a:pPr>
            <a:r>
              <a:rPr lang="nl-NL" u="none" baseline="0" dirty="0" smtClean="0"/>
              <a:t>kennis, opinies, houdingen, gevoelens, motieven, aspiraties, gedachten….. </a:t>
            </a:r>
          </a:p>
          <a:p>
            <a:pPr marL="0" marR="0" indent="0" algn="l" defTabSz="914400" rtl="0" eaLnBrk="1" fontAlgn="auto" latinLnBrk="0" hangingPunct="1">
              <a:lnSpc>
                <a:spcPct val="100000"/>
              </a:lnSpc>
              <a:spcBef>
                <a:spcPts val="0"/>
              </a:spcBef>
              <a:spcAft>
                <a:spcPts val="0"/>
              </a:spcAft>
              <a:buClrTx/>
              <a:buSzTx/>
              <a:buFontTx/>
              <a:buNone/>
              <a:tabLst/>
              <a:defRPr/>
            </a:pPr>
            <a:endParaRPr lang="nl-NL"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nl-NL" u="sng" baseline="0" dirty="0" smtClean="0"/>
              <a:t>Sociale wenselijkheid:</a:t>
            </a:r>
          </a:p>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latin typeface="+mn-lt"/>
                <a:ea typeface="+mn-ea"/>
                <a:cs typeface="+mn-cs"/>
              </a:rPr>
              <a:t>Mensen hebben over het algemeen de  neiging zich van hun goede kant te laten zien en geven een antwoord waarvan zij denken dat het een goede indruk zal maken. </a:t>
            </a:r>
            <a:r>
              <a:rPr lang="nl-NL" sz="1200" kern="1200" dirty="0" err="1" smtClean="0">
                <a:solidFill>
                  <a:schemeClr val="tx1"/>
                </a:solidFill>
                <a:latin typeface="+mn-lt"/>
                <a:ea typeface="+mn-ea"/>
                <a:cs typeface="+mn-cs"/>
              </a:rPr>
              <a:t>B.v</a:t>
            </a:r>
            <a:r>
              <a:rPr lang="nl-NL" sz="1200" kern="1200" dirty="0" smtClean="0">
                <a:solidFill>
                  <a:schemeClr val="tx1"/>
                </a:solidFill>
                <a:latin typeface="+mn-lt"/>
                <a:ea typeface="+mn-ea"/>
                <a:cs typeface="+mn-cs"/>
              </a:rPr>
              <a:t>.</a:t>
            </a:r>
            <a:r>
              <a:rPr lang="nl-NL" sz="1200" kern="1200" baseline="0" dirty="0" smtClean="0">
                <a:solidFill>
                  <a:schemeClr val="tx1"/>
                </a:solidFill>
                <a:latin typeface="+mn-lt"/>
                <a:ea typeface="+mn-ea"/>
                <a:cs typeface="+mn-cs"/>
              </a:rPr>
              <a:t> Het is sociaal gezien onwenselijk om rotzooi op straat te gooien en niemand zal snel toegeven dat hij/zij dit doet. </a:t>
            </a:r>
          </a:p>
          <a:p>
            <a:pPr marL="0" marR="0" indent="0" algn="l" defTabSz="914400" rtl="0" eaLnBrk="1" fontAlgn="auto" latinLnBrk="0" hangingPunct="1">
              <a:lnSpc>
                <a:spcPct val="100000"/>
              </a:lnSpc>
              <a:spcBef>
                <a:spcPts val="0"/>
              </a:spcBef>
              <a:spcAft>
                <a:spcPts val="0"/>
              </a:spcAft>
              <a:buClrTx/>
              <a:buSzTx/>
              <a:buFontTx/>
              <a:buNone/>
              <a:tabLst/>
              <a:defRPr/>
            </a:pPr>
            <a:endParaRPr lang="nl-NL"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NL" sz="1200" u="sng" kern="1200" baseline="0" dirty="0" smtClean="0">
                <a:solidFill>
                  <a:schemeClr val="tx1"/>
                </a:solidFill>
                <a:latin typeface="+mn-lt"/>
                <a:ea typeface="+mn-ea"/>
                <a:cs typeface="+mn-cs"/>
              </a:rPr>
              <a:t>Non respons: </a:t>
            </a:r>
          </a:p>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latin typeface="+mn-lt"/>
                <a:ea typeface="+mn-ea"/>
                <a:cs typeface="+mn-cs"/>
              </a:rPr>
              <a:t>aantal uitgezette vragenlijsten in een onderzoek waarop geen antwoord komt. </a:t>
            </a:r>
          </a:p>
          <a:p>
            <a:pPr marL="0" marR="0" indent="0" algn="l" defTabSz="914400" rtl="0" eaLnBrk="1" fontAlgn="auto" latinLnBrk="0" hangingPunct="1">
              <a:lnSpc>
                <a:spcPct val="100000"/>
              </a:lnSpc>
              <a:spcBef>
                <a:spcPts val="0"/>
              </a:spcBef>
              <a:spcAft>
                <a:spcPts val="0"/>
              </a:spcAft>
              <a:buClrTx/>
              <a:buSzTx/>
              <a:buFontTx/>
              <a:buChar char="-"/>
              <a:tabLst/>
              <a:defRPr/>
            </a:pPr>
            <a:r>
              <a:rPr lang="nl-NL" sz="1200" kern="1200" dirty="0" smtClean="0">
                <a:solidFill>
                  <a:schemeClr val="tx1"/>
                </a:solidFill>
                <a:latin typeface="+mn-lt"/>
                <a:ea typeface="+mn-ea"/>
                <a:cs typeface="+mn-cs"/>
              </a:rPr>
              <a:t>Eerst moet je altijd</a:t>
            </a:r>
            <a:r>
              <a:rPr lang="nl-NL" sz="1200" kern="1200" baseline="0" dirty="0" smtClean="0">
                <a:solidFill>
                  <a:schemeClr val="tx1"/>
                </a:solidFill>
                <a:latin typeface="+mn-lt"/>
                <a:ea typeface="+mn-ea"/>
                <a:cs typeface="+mn-cs"/>
              </a:rPr>
              <a:t> </a:t>
            </a:r>
            <a:r>
              <a:rPr lang="nl-NL" sz="1200" kern="1200" baseline="0" dirty="0" err="1" smtClean="0">
                <a:solidFill>
                  <a:schemeClr val="tx1"/>
                </a:solidFill>
                <a:latin typeface="+mn-lt"/>
                <a:ea typeface="+mn-ea"/>
                <a:cs typeface="+mn-cs"/>
              </a:rPr>
              <a:t>toestemig</a:t>
            </a:r>
            <a:r>
              <a:rPr lang="nl-NL" sz="1200" kern="1200" baseline="0" dirty="0" smtClean="0">
                <a:solidFill>
                  <a:schemeClr val="tx1"/>
                </a:solidFill>
                <a:latin typeface="+mn-lt"/>
                <a:ea typeface="+mn-ea"/>
                <a:cs typeface="+mn-cs"/>
              </a:rPr>
              <a:t> vragen</a:t>
            </a:r>
          </a:p>
          <a:p>
            <a:pPr marL="0" marR="0" indent="0" algn="l" defTabSz="914400" rtl="0" eaLnBrk="1" fontAlgn="auto" latinLnBrk="0" hangingPunct="1">
              <a:lnSpc>
                <a:spcPct val="100000"/>
              </a:lnSpc>
              <a:spcBef>
                <a:spcPts val="0"/>
              </a:spcBef>
              <a:spcAft>
                <a:spcPts val="0"/>
              </a:spcAft>
              <a:buClrTx/>
              <a:buSzTx/>
              <a:buFontTx/>
              <a:buChar char="-"/>
              <a:tabLst/>
              <a:defRPr/>
            </a:pPr>
            <a:r>
              <a:rPr lang="nl-NL" sz="1200" kern="1200" baseline="0" dirty="0" smtClean="0">
                <a:solidFill>
                  <a:schemeClr val="tx1"/>
                </a:solidFill>
                <a:latin typeface="+mn-lt"/>
                <a:ea typeface="+mn-ea"/>
                <a:cs typeface="+mn-cs"/>
              </a:rPr>
              <a:t> mensen hebben geen tijd hebben het druk</a:t>
            </a:r>
          </a:p>
          <a:p>
            <a:pPr marL="0" marR="0" indent="0" algn="l" defTabSz="914400" rtl="0" eaLnBrk="1" fontAlgn="auto" latinLnBrk="0" hangingPunct="1">
              <a:lnSpc>
                <a:spcPct val="100000"/>
              </a:lnSpc>
              <a:spcBef>
                <a:spcPts val="0"/>
              </a:spcBef>
              <a:spcAft>
                <a:spcPts val="0"/>
              </a:spcAft>
              <a:buClrTx/>
              <a:buSzTx/>
              <a:buFontTx/>
              <a:buChar char="-"/>
              <a:tabLst/>
              <a:defRPr/>
            </a:pPr>
            <a:r>
              <a:rPr lang="nl-NL" sz="1200" kern="1200" baseline="0" dirty="0" smtClean="0">
                <a:solidFill>
                  <a:schemeClr val="tx1"/>
                </a:solidFill>
                <a:latin typeface="+mn-lt"/>
                <a:ea typeface="+mn-ea"/>
                <a:cs typeface="+mn-cs"/>
              </a:rPr>
              <a:t> weinig interesse </a:t>
            </a:r>
            <a:r>
              <a:rPr lang="nl-NL" sz="1200" kern="1200" baseline="0" dirty="0" err="1" smtClean="0">
                <a:solidFill>
                  <a:schemeClr val="tx1"/>
                </a:solidFill>
                <a:latin typeface="+mn-lt"/>
                <a:ea typeface="+mn-ea"/>
                <a:cs typeface="+mn-cs"/>
              </a:rPr>
              <a:t>i.v.m</a:t>
            </a:r>
            <a:r>
              <a:rPr lang="nl-NL" sz="1200" kern="1200" baseline="0" dirty="0" smtClean="0">
                <a:solidFill>
                  <a:schemeClr val="tx1"/>
                </a:solidFill>
                <a:latin typeface="+mn-lt"/>
                <a:ea typeface="+mn-ea"/>
                <a:cs typeface="+mn-cs"/>
              </a:rPr>
              <a:t> het onderwerp</a:t>
            </a:r>
            <a:endParaRPr lang="nl-NL"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l-NL"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l-NL"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nl-NL"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nl-NL"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nl-NL" u="sng" baseline="0" dirty="0" smtClean="0"/>
              <a:t>Efficiënt:</a:t>
            </a:r>
          </a:p>
          <a:p>
            <a:pPr marL="0" marR="0" indent="0" algn="l" defTabSz="914400" rtl="0" eaLnBrk="1" fontAlgn="auto" latinLnBrk="0" hangingPunct="1">
              <a:lnSpc>
                <a:spcPct val="100000"/>
              </a:lnSpc>
              <a:spcBef>
                <a:spcPts val="0"/>
              </a:spcBef>
              <a:spcAft>
                <a:spcPts val="0"/>
              </a:spcAft>
              <a:buClrTx/>
              <a:buSzTx/>
              <a:buFontTx/>
              <a:buNone/>
              <a:tabLst/>
              <a:defRPr/>
            </a:pPr>
            <a:r>
              <a:rPr lang="nl-NL" u="none" dirty="0" smtClean="0"/>
              <a:t>Methode</a:t>
            </a:r>
            <a:r>
              <a:rPr lang="nl-NL" u="none" baseline="0" dirty="0" smtClean="0"/>
              <a:t> om gegevens snel te verzamelen </a:t>
            </a:r>
            <a:endParaRPr lang="nl-NL" u="none" dirty="0" smtClean="0"/>
          </a:p>
          <a:p>
            <a:endParaRPr lang="nl-NL" dirty="0" smtClean="0"/>
          </a:p>
          <a:p>
            <a:r>
              <a:rPr lang="nl-NL" u="sng" dirty="0" smtClean="0"/>
              <a:t>Nadelen:</a:t>
            </a:r>
          </a:p>
          <a:p>
            <a:r>
              <a:rPr lang="nl-NL" dirty="0" smtClean="0"/>
              <a:t>Valide  (juist)</a:t>
            </a:r>
            <a:r>
              <a:rPr lang="nl-NL" baseline="0" dirty="0" smtClean="0"/>
              <a:t> </a:t>
            </a:r>
            <a:r>
              <a:rPr lang="nl-NL" dirty="0" smtClean="0">
                <a:sym typeface="Wingdings" pitchFamily="2" charset="2"/>
              </a:rPr>
              <a:t> Valide </a:t>
            </a:r>
            <a:r>
              <a:rPr lang="nl-NL" dirty="0" smtClean="0"/>
              <a:t>waarnemingen geven (gemiddeld) uitkomsten die overeenkomen met de werkelijke waarde van de waargenomen eigenschap</a:t>
            </a:r>
          </a:p>
          <a:p>
            <a:r>
              <a:rPr lang="nl-NL" u="none" dirty="0" smtClean="0"/>
              <a:t>Betrouwbare</a:t>
            </a:r>
            <a:r>
              <a:rPr lang="nl-NL" u="none" baseline="0" dirty="0" smtClean="0"/>
              <a:t> </a:t>
            </a:r>
            <a:r>
              <a:rPr lang="nl-NL" u="none" baseline="0" dirty="0" smtClean="0">
                <a:sym typeface="Wingdings" pitchFamily="2" charset="2"/>
              </a:rPr>
              <a:t> De mate waarin een antwoord dat mensen geven onafhankelijk is van toeval.  Het antwoord kan soms afhankelijk zijn van de situatie waarin de persoon zich bevind </a:t>
            </a:r>
            <a:r>
              <a:rPr lang="nl-NL" u="none" baseline="0" dirty="0" err="1" smtClean="0">
                <a:sym typeface="Wingdings" pitchFamily="2" charset="2"/>
              </a:rPr>
              <a:t>b.v</a:t>
            </a:r>
            <a:r>
              <a:rPr lang="nl-NL" u="none" baseline="0" dirty="0" smtClean="0">
                <a:sym typeface="Wingdings" pitchFamily="2" charset="2"/>
              </a:rPr>
              <a:t> (hoe </a:t>
            </a:r>
            <a:r>
              <a:rPr lang="nl-NL" u="none" baseline="0" dirty="0" err="1" smtClean="0">
                <a:sym typeface="Wingdings" pitchFamily="2" charset="2"/>
              </a:rPr>
              <a:t>voeld</a:t>
            </a:r>
            <a:r>
              <a:rPr lang="nl-NL" u="none" baseline="0" dirty="0" smtClean="0">
                <a:sym typeface="Wingdings" pitchFamily="2" charset="2"/>
              </a:rPr>
              <a:t> de respondent zich)… Heeft hij een goede of slechte dag, interpretatie fouten bij de vragen</a:t>
            </a:r>
          </a:p>
          <a:p>
            <a:endParaRPr lang="nl-NL" u="sng" dirty="0"/>
          </a:p>
        </p:txBody>
      </p:sp>
      <p:sp>
        <p:nvSpPr>
          <p:cNvPr id="4" name="Tijdelijke aanduiding voor dianummer 3"/>
          <p:cNvSpPr>
            <a:spLocks noGrp="1"/>
          </p:cNvSpPr>
          <p:nvPr>
            <p:ph type="sldNum" sz="quarter" idx="10"/>
          </p:nvPr>
        </p:nvSpPr>
        <p:spPr/>
        <p:txBody>
          <a:bodyPr/>
          <a:lstStyle/>
          <a:p>
            <a:fld id="{0DA50B9B-3330-48FD-B5E4-1D7148438410}" type="slidenum">
              <a:rPr lang="nl-NL" smtClean="0"/>
              <a:pPr/>
              <a:t>3</a:t>
            </a:fld>
            <a:endParaRPr lang="nl-NL"/>
          </a:p>
        </p:txBody>
      </p:sp>
    </p:spTree>
    <p:extLst>
      <p:ext uri="{BB962C8B-B14F-4D97-AF65-F5344CB8AC3E}">
        <p14:creationId xmlns:p14="http://schemas.microsoft.com/office/powerpoint/2010/main" val="358486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b="1" dirty="0" smtClean="0"/>
              <a:t>De opbouw van de vragenlijst</a:t>
            </a:r>
          </a:p>
          <a:p>
            <a:r>
              <a:rPr lang="nl-NL" dirty="0" smtClean="0"/>
              <a:t>Voor alle soorten vragenlijsten is het belangrijk hoe deze is opgebouwd. Over het algemeen geldt dat het onderzoeksonderwerp meestal in eerste instantie zo breed mogelijk wordt benaderd, om vervolgens meer specifieke vragen te stellen</a:t>
            </a:r>
          </a:p>
          <a:p>
            <a:endParaRPr lang="nl-NL" dirty="0" smtClean="0"/>
          </a:p>
          <a:p>
            <a:r>
              <a:rPr lang="nl-NL" b="1" dirty="0" smtClean="0"/>
              <a:t>Achtergrond kenmerken: </a:t>
            </a:r>
          </a:p>
          <a:p>
            <a:r>
              <a:rPr lang="nl-NL" dirty="0" smtClean="0"/>
              <a:t>In de vragenlijst dient ook in te worden gegaan op achtergrondkenmerken, zoals geslacht, leeftijd, woonplaats, inkomen. Op basis van achtergrondkenmerken kunnen respondenten vooraf worden geselecteerd, of kunnen de antwoorden van de respondenten achteraf worden gecategoriseerd. In het eerste geval begint de vragenlijst met de achtergrondkenmerken van de respondent, in het tweede geval maakt het in principe niet uit of de achtergrondkenmerken aan het begin of aan het eind van de vragenlijst worden gesteld. Bij kwantitatief onderzoek worden de achtergrondkenmerken meestal aan het eind gevraagd. Welke achtergrondkenmerken worden gevraagd, is afhankelijk van het onderwerp van het onderzoek.</a:t>
            </a:r>
            <a:endParaRPr lang="nl-NL" b="1" dirty="0" smtClean="0"/>
          </a:p>
          <a:p>
            <a:endParaRPr lang="nl-NL" dirty="0"/>
          </a:p>
        </p:txBody>
      </p:sp>
      <p:sp>
        <p:nvSpPr>
          <p:cNvPr id="4" name="Tijdelijke aanduiding voor dianummer 3"/>
          <p:cNvSpPr>
            <a:spLocks noGrp="1"/>
          </p:cNvSpPr>
          <p:nvPr>
            <p:ph type="sldNum" sz="quarter" idx="10"/>
          </p:nvPr>
        </p:nvSpPr>
        <p:spPr/>
        <p:txBody>
          <a:bodyPr/>
          <a:lstStyle/>
          <a:p>
            <a:fld id="{0DA50B9B-3330-48FD-B5E4-1D7148438410}" type="slidenum">
              <a:rPr lang="nl-NL" smtClean="0"/>
              <a:pPr/>
              <a:t>6</a:t>
            </a:fld>
            <a:endParaRPr lang="nl-NL"/>
          </a:p>
        </p:txBody>
      </p:sp>
    </p:spTree>
    <p:extLst>
      <p:ext uri="{BB962C8B-B14F-4D97-AF65-F5344CB8AC3E}">
        <p14:creationId xmlns:p14="http://schemas.microsoft.com/office/powerpoint/2010/main" val="805890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b="1" dirty="0" smtClean="0"/>
              <a:t>Routing</a:t>
            </a:r>
            <a:r>
              <a:rPr lang="nl-NL" b="0" dirty="0" smtClean="0"/>
              <a:t>:  </a:t>
            </a:r>
          </a:p>
          <a:p>
            <a:r>
              <a:rPr lang="nl-NL" b="0" dirty="0" smtClean="0"/>
              <a:t>De volgorde van de vragen</a:t>
            </a:r>
            <a:r>
              <a:rPr lang="nl-NL" b="0" baseline="0" dirty="0" smtClean="0"/>
              <a:t> </a:t>
            </a:r>
            <a:r>
              <a:rPr lang="nl-NL" b="0" baseline="0" dirty="0" smtClean="0">
                <a:sym typeface="Wingdings" pitchFamily="2" charset="2"/>
              </a:rPr>
              <a:t> de volgorde van de vragen dient logisch over te komen bij de respondenten.  Hou ook rekening  met de referentie kader van de respondenten. </a:t>
            </a:r>
            <a:endParaRPr lang="nl-NL" b="0" dirty="0"/>
          </a:p>
        </p:txBody>
      </p:sp>
      <p:sp>
        <p:nvSpPr>
          <p:cNvPr id="4" name="Tijdelijke aanduiding voor dianummer 3"/>
          <p:cNvSpPr>
            <a:spLocks noGrp="1"/>
          </p:cNvSpPr>
          <p:nvPr>
            <p:ph type="sldNum" sz="quarter" idx="10"/>
          </p:nvPr>
        </p:nvSpPr>
        <p:spPr/>
        <p:txBody>
          <a:bodyPr/>
          <a:lstStyle/>
          <a:p>
            <a:fld id="{0DA50B9B-3330-48FD-B5E4-1D7148438410}" type="slidenum">
              <a:rPr lang="nl-NL" smtClean="0"/>
              <a:pPr/>
              <a:t>7</a:t>
            </a:fld>
            <a:endParaRPr lang="nl-NL"/>
          </a:p>
        </p:txBody>
      </p:sp>
    </p:spTree>
    <p:extLst>
      <p:ext uri="{BB962C8B-B14F-4D97-AF65-F5344CB8AC3E}">
        <p14:creationId xmlns:p14="http://schemas.microsoft.com/office/powerpoint/2010/main" val="20275447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Een enquête voor kwantitatief onderzoek bestaat meestal voor slechts 10% uit open vragen en voor de overige 90% uit gesloten vragen.</a:t>
            </a:r>
          </a:p>
          <a:p>
            <a:endParaRPr lang="nl-NL" dirty="0" smtClean="0"/>
          </a:p>
          <a:p>
            <a:r>
              <a:rPr lang="nl-NL" sz="1200" b="1" kern="1200" dirty="0" smtClean="0">
                <a:solidFill>
                  <a:schemeClr val="tx1"/>
                </a:solidFill>
                <a:latin typeface="+mn-lt"/>
                <a:ea typeface="+mn-ea"/>
                <a:cs typeface="+mn-cs"/>
              </a:rPr>
              <a:t>Kennisvraag: </a:t>
            </a:r>
            <a:r>
              <a:rPr lang="nl-NL" sz="1200" kern="1200" dirty="0" smtClean="0">
                <a:solidFill>
                  <a:schemeClr val="tx1"/>
                </a:solidFill>
                <a:latin typeface="+mn-lt"/>
                <a:ea typeface="+mn-ea"/>
                <a:cs typeface="+mn-cs"/>
              </a:rPr>
              <a:t>Over welke kennis beschikt de respondent ( weet u wie hier de afdelingsmanager is?)</a:t>
            </a:r>
          </a:p>
          <a:p>
            <a:r>
              <a:rPr lang="nl-NL" sz="1200" kern="1200" dirty="0" smtClean="0">
                <a:solidFill>
                  <a:schemeClr val="tx1"/>
                </a:solidFill>
                <a:latin typeface="+mn-lt"/>
                <a:ea typeface="+mn-ea"/>
                <a:cs typeface="+mn-cs"/>
              </a:rPr>
              <a:t> </a:t>
            </a:r>
          </a:p>
          <a:p>
            <a:r>
              <a:rPr lang="nl-NL" sz="1200" b="1" kern="1200" dirty="0" smtClean="0">
                <a:solidFill>
                  <a:schemeClr val="tx1"/>
                </a:solidFill>
                <a:latin typeface="+mn-lt"/>
                <a:ea typeface="+mn-ea"/>
                <a:cs typeface="+mn-cs"/>
              </a:rPr>
              <a:t>Feitenvraag:</a:t>
            </a:r>
            <a:r>
              <a:rPr lang="nl-NL" sz="1200" kern="1200" dirty="0" smtClean="0">
                <a:solidFill>
                  <a:schemeClr val="tx1"/>
                </a:solidFill>
                <a:latin typeface="+mn-lt"/>
                <a:ea typeface="+mn-ea"/>
                <a:cs typeface="+mn-cs"/>
              </a:rPr>
              <a:t> Hoe is de feitelijke situatie (van welke sportverenigingen bent u lid?)</a:t>
            </a:r>
          </a:p>
          <a:p>
            <a:r>
              <a:rPr lang="nl-NL" sz="1200" kern="1200" dirty="0" smtClean="0">
                <a:solidFill>
                  <a:schemeClr val="tx1"/>
                </a:solidFill>
                <a:latin typeface="+mn-lt"/>
                <a:ea typeface="+mn-ea"/>
                <a:cs typeface="+mn-cs"/>
              </a:rPr>
              <a:t> </a:t>
            </a:r>
          </a:p>
          <a:p>
            <a:r>
              <a:rPr lang="nl-NL" sz="1200" b="1" kern="1200" dirty="0" smtClean="0">
                <a:solidFill>
                  <a:schemeClr val="tx1"/>
                </a:solidFill>
                <a:latin typeface="+mn-lt"/>
                <a:ea typeface="+mn-ea"/>
                <a:cs typeface="+mn-cs"/>
              </a:rPr>
              <a:t>Opinievraag: </a:t>
            </a:r>
            <a:r>
              <a:rPr lang="nl-NL" sz="1200" kern="1200" dirty="0" smtClean="0">
                <a:solidFill>
                  <a:schemeClr val="tx1"/>
                </a:solidFill>
                <a:latin typeface="+mn-lt"/>
                <a:ea typeface="+mn-ea"/>
                <a:cs typeface="+mn-cs"/>
              </a:rPr>
              <a:t>Wat is u mening over . (In welke mate bent u tevreden over…? )</a:t>
            </a:r>
          </a:p>
          <a:p>
            <a:r>
              <a:rPr lang="nl-NL" sz="1200" kern="1200" dirty="0" smtClean="0">
                <a:solidFill>
                  <a:schemeClr val="tx1"/>
                </a:solidFill>
                <a:latin typeface="+mn-lt"/>
                <a:ea typeface="+mn-ea"/>
                <a:cs typeface="+mn-cs"/>
              </a:rPr>
              <a:t> </a:t>
            </a:r>
          </a:p>
          <a:p>
            <a:r>
              <a:rPr lang="nl-NL" sz="1200" b="1" kern="1200" dirty="0" smtClean="0">
                <a:solidFill>
                  <a:schemeClr val="tx1"/>
                </a:solidFill>
                <a:latin typeface="+mn-lt"/>
                <a:ea typeface="+mn-ea"/>
                <a:cs typeface="+mn-cs"/>
              </a:rPr>
              <a:t>Wensvraag:</a:t>
            </a:r>
            <a:r>
              <a:rPr lang="nl-NL" sz="1200" kern="1200" dirty="0" smtClean="0">
                <a:solidFill>
                  <a:schemeClr val="tx1"/>
                </a:solidFill>
                <a:latin typeface="+mn-lt"/>
                <a:ea typeface="+mn-ea"/>
                <a:cs typeface="+mn-cs"/>
              </a:rPr>
              <a:t> Wat zou de respondent graag willen ( Welke van de volgende maatregelen heeft uw voorkeur? )</a:t>
            </a:r>
          </a:p>
          <a:p>
            <a:r>
              <a:rPr lang="nl-NL" sz="1200" kern="1200" dirty="0" smtClean="0">
                <a:solidFill>
                  <a:schemeClr val="tx1"/>
                </a:solidFill>
                <a:latin typeface="+mn-lt"/>
                <a:ea typeface="+mn-ea"/>
                <a:cs typeface="+mn-cs"/>
              </a:rPr>
              <a:t> </a:t>
            </a:r>
          </a:p>
          <a:p>
            <a:r>
              <a:rPr lang="nl-NL" sz="1200" b="1" kern="1200" dirty="0" smtClean="0">
                <a:solidFill>
                  <a:schemeClr val="tx1"/>
                </a:solidFill>
                <a:latin typeface="+mn-lt"/>
                <a:ea typeface="+mn-ea"/>
                <a:cs typeface="+mn-cs"/>
              </a:rPr>
              <a:t>Voornemenvraag: </a:t>
            </a:r>
            <a:r>
              <a:rPr lang="nl-NL" sz="1200" kern="1200" dirty="0" smtClean="0">
                <a:solidFill>
                  <a:schemeClr val="tx1"/>
                </a:solidFill>
                <a:latin typeface="+mn-lt"/>
                <a:ea typeface="+mn-ea"/>
                <a:cs typeface="+mn-cs"/>
              </a:rPr>
              <a:t>Wat zegt de respondent te zullen gaan doen? ( Wat gaat u doen als er een hogere bijdrage komt?)</a:t>
            </a:r>
          </a:p>
          <a:p>
            <a:r>
              <a:rPr lang="nl-NL" sz="1200" b="1" kern="1200" dirty="0" smtClean="0">
                <a:solidFill>
                  <a:schemeClr val="tx1"/>
                </a:solidFill>
                <a:latin typeface="+mn-lt"/>
                <a:ea typeface="+mn-ea"/>
                <a:cs typeface="+mn-cs"/>
              </a:rPr>
              <a:t> </a:t>
            </a:r>
            <a:endParaRPr lang="nl-NL" sz="1200" kern="1200" dirty="0" smtClean="0">
              <a:solidFill>
                <a:schemeClr val="tx1"/>
              </a:solidFill>
              <a:latin typeface="+mn-lt"/>
              <a:ea typeface="+mn-ea"/>
              <a:cs typeface="+mn-cs"/>
            </a:endParaRPr>
          </a:p>
          <a:p>
            <a:r>
              <a:rPr lang="nl-NL" sz="1200" b="1" kern="1200" dirty="0" smtClean="0">
                <a:solidFill>
                  <a:schemeClr val="tx1"/>
                </a:solidFill>
                <a:latin typeface="+mn-lt"/>
                <a:ea typeface="+mn-ea"/>
                <a:cs typeface="+mn-cs"/>
              </a:rPr>
              <a:t> </a:t>
            </a:r>
            <a:endParaRPr lang="nl-NL" sz="1200" kern="1200" dirty="0" smtClean="0">
              <a:solidFill>
                <a:schemeClr val="tx1"/>
              </a:solidFill>
              <a:latin typeface="+mn-lt"/>
              <a:ea typeface="+mn-ea"/>
              <a:cs typeface="+mn-cs"/>
            </a:endParaRPr>
          </a:p>
          <a:p>
            <a:r>
              <a:rPr lang="nl-NL" sz="1200" b="1" kern="1200" dirty="0" smtClean="0">
                <a:solidFill>
                  <a:schemeClr val="tx1"/>
                </a:solidFill>
                <a:latin typeface="+mn-lt"/>
                <a:ea typeface="+mn-ea"/>
                <a:cs typeface="+mn-cs"/>
              </a:rPr>
              <a:t> </a:t>
            </a:r>
            <a:endParaRPr lang="nl-NL" sz="1200" kern="1200" dirty="0" smtClean="0">
              <a:solidFill>
                <a:schemeClr val="tx1"/>
              </a:solidFill>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0DA50B9B-3330-48FD-B5E4-1D7148438410}" type="slidenum">
              <a:rPr lang="nl-NL" smtClean="0"/>
              <a:pPr/>
              <a:t>8</a:t>
            </a:fld>
            <a:endParaRPr lang="nl-NL"/>
          </a:p>
        </p:txBody>
      </p:sp>
    </p:spTree>
    <p:extLst>
      <p:ext uri="{BB962C8B-B14F-4D97-AF65-F5344CB8AC3E}">
        <p14:creationId xmlns:p14="http://schemas.microsoft.com/office/powerpoint/2010/main" val="33936834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Schaalvragen: De keuze voor een schaal is bepalend voor de analyses die kunnen worden uitgevoerd.</a:t>
            </a:r>
            <a:endParaRPr lang="nl-NL" dirty="0"/>
          </a:p>
        </p:txBody>
      </p:sp>
      <p:sp>
        <p:nvSpPr>
          <p:cNvPr id="4" name="Tijdelijke aanduiding voor dianummer 3"/>
          <p:cNvSpPr>
            <a:spLocks noGrp="1"/>
          </p:cNvSpPr>
          <p:nvPr>
            <p:ph type="sldNum" sz="quarter" idx="10"/>
          </p:nvPr>
        </p:nvSpPr>
        <p:spPr/>
        <p:txBody>
          <a:bodyPr/>
          <a:lstStyle/>
          <a:p>
            <a:fld id="{0DA50B9B-3330-48FD-B5E4-1D7148438410}" type="slidenum">
              <a:rPr lang="nl-NL" smtClean="0"/>
              <a:pPr/>
              <a:t>9</a:t>
            </a:fld>
            <a:endParaRPr lang="nl-NL"/>
          </a:p>
        </p:txBody>
      </p:sp>
    </p:spTree>
    <p:extLst>
      <p:ext uri="{BB962C8B-B14F-4D97-AF65-F5344CB8AC3E}">
        <p14:creationId xmlns:p14="http://schemas.microsoft.com/office/powerpoint/2010/main" val="999924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Bij het formuleren van vragen dient op een aantal zaken te worden gelet</a:t>
            </a:r>
            <a:r>
              <a:rPr lang="nl-NL" dirty="0" smtClean="0">
                <a:sym typeface="Wingdings" pitchFamily="2" charset="2"/>
              </a:rPr>
              <a:t> is</a:t>
            </a:r>
            <a:r>
              <a:rPr lang="nl-NL" baseline="0" dirty="0" smtClean="0">
                <a:sym typeface="Wingdings" pitchFamily="2" charset="2"/>
              </a:rPr>
              <a:t> van belang voor </a:t>
            </a:r>
            <a:r>
              <a:rPr lang="nl-NL" baseline="0" dirty="0" err="1" smtClean="0">
                <a:sym typeface="Wingdings" pitchFamily="2" charset="2"/>
              </a:rPr>
              <a:t>o.a</a:t>
            </a:r>
            <a:r>
              <a:rPr lang="nl-NL" baseline="0" dirty="0" smtClean="0">
                <a:sym typeface="Wingdings" pitchFamily="2" charset="2"/>
              </a:rPr>
              <a:t> de validiteit en betrouwbaarheid van het onderzoek. </a:t>
            </a:r>
            <a:endParaRPr lang="nl-NL" dirty="0"/>
          </a:p>
        </p:txBody>
      </p:sp>
      <p:sp>
        <p:nvSpPr>
          <p:cNvPr id="4" name="Tijdelijke aanduiding voor dianummer 3"/>
          <p:cNvSpPr>
            <a:spLocks noGrp="1"/>
          </p:cNvSpPr>
          <p:nvPr>
            <p:ph type="sldNum" sz="quarter" idx="10"/>
          </p:nvPr>
        </p:nvSpPr>
        <p:spPr/>
        <p:txBody>
          <a:bodyPr/>
          <a:lstStyle/>
          <a:p>
            <a:fld id="{0DA50B9B-3330-48FD-B5E4-1D7148438410}" type="slidenum">
              <a:rPr lang="nl-NL" smtClean="0"/>
              <a:pPr/>
              <a:t>10</a:t>
            </a:fld>
            <a:endParaRPr lang="nl-NL"/>
          </a:p>
        </p:txBody>
      </p:sp>
    </p:spTree>
    <p:extLst>
      <p:ext uri="{BB962C8B-B14F-4D97-AF65-F5344CB8AC3E}">
        <p14:creationId xmlns:p14="http://schemas.microsoft.com/office/powerpoint/2010/main" val="3420943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De lay-out van</a:t>
            </a:r>
            <a:r>
              <a:rPr lang="nl-NL" baseline="0" dirty="0" smtClean="0"/>
              <a:t> de vragenlijst is van groot belang en vooral bij een schriftelijke ondervraging.</a:t>
            </a:r>
          </a:p>
          <a:p>
            <a:r>
              <a:rPr lang="nl-NL" baseline="0" dirty="0" smtClean="0"/>
              <a:t>De lay-out (opmaak) en de verdere vormgeving dient er professioneel uit te zien. De eerste indruk is belangrijk en de vormgeving straalt het belang uit dat de onderzoeker hecht aan het onderzoek.  De </a:t>
            </a:r>
            <a:r>
              <a:rPr lang="nl-NL" baseline="0" dirty="0" err="1" smtClean="0"/>
              <a:t>lay</a:t>
            </a:r>
            <a:r>
              <a:rPr lang="nl-NL" baseline="0" dirty="0" smtClean="0"/>
              <a:t> –out heeft ook de functie van het </a:t>
            </a:r>
            <a:r>
              <a:rPr lang="nl-NL" baseline="0" dirty="0" err="1" smtClean="0"/>
              <a:t>instand</a:t>
            </a:r>
            <a:r>
              <a:rPr lang="nl-NL" baseline="0" dirty="0" smtClean="0"/>
              <a:t> houden van de interesse en “als gids” voor de vragen. </a:t>
            </a:r>
            <a:endParaRPr lang="nl-NL" dirty="0"/>
          </a:p>
        </p:txBody>
      </p:sp>
      <p:sp>
        <p:nvSpPr>
          <p:cNvPr id="4" name="Tijdelijke aanduiding voor dianummer 3"/>
          <p:cNvSpPr>
            <a:spLocks noGrp="1"/>
          </p:cNvSpPr>
          <p:nvPr>
            <p:ph type="sldNum" sz="quarter" idx="10"/>
          </p:nvPr>
        </p:nvSpPr>
        <p:spPr/>
        <p:txBody>
          <a:bodyPr/>
          <a:lstStyle/>
          <a:p>
            <a:fld id="{0DA50B9B-3330-48FD-B5E4-1D7148438410}" type="slidenum">
              <a:rPr lang="nl-NL" smtClean="0"/>
              <a:pPr/>
              <a:t>11</a:t>
            </a:fld>
            <a:endParaRPr lang="nl-NL"/>
          </a:p>
        </p:txBody>
      </p:sp>
    </p:spTree>
    <p:extLst>
      <p:ext uri="{BB962C8B-B14F-4D97-AF65-F5344CB8AC3E}">
        <p14:creationId xmlns:p14="http://schemas.microsoft.com/office/powerpoint/2010/main" val="1966134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9" name="Rechthoek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el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nl-NL" smtClean="0"/>
              <a:t>Klik om de stijl te bewerken</a:t>
            </a:r>
            <a:endParaRPr kumimoji="0" lang="en-US"/>
          </a:p>
        </p:txBody>
      </p:sp>
      <p:sp>
        <p:nvSpPr>
          <p:cNvPr id="3" name="Ondertitel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nl-NL" smtClean="0"/>
              <a:t>Klik om het opmaakprofiel van de modelondertitel te bewerken</a:t>
            </a:r>
            <a:endParaRPr kumimoji="0" lang="en-US"/>
          </a:p>
        </p:txBody>
      </p:sp>
      <p:sp>
        <p:nvSpPr>
          <p:cNvPr id="4" name="Tijdelijke aanduiding voor datum 3"/>
          <p:cNvSpPr>
            <a:spLocks noGrp="1"/>
          </p:cNvSpPr>
          <p:nvPr>
            <p:ph type="dt" sz="half" idx="10"/>
          </p:nvPr>
        </p:nvSpPr>
        <p:spPr/>
        <p:txBody>
          <a:bodyPr/>
          <a:lstStyle/>
          <a:p>
            <a:fld id="{EB66F7C8-AD03-4885-A10B-4BF60A8C9027}" type="datetimeFigureOut">
              <a:rPr lang="nl-NL" smtClean="0"/>
              <a:pPr/>
              <a:t>1-10-2014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16F112-1DFA-412B-A1F9-0398526B8E97}" type="slidenum">
              <a:rPr lang="nl-NL" smtClean="0"/>
              <a:pPr/>
              <a:t>‹nr.›</a:t>
            </a:fld>
            <a:endParaRPr lang="nl-NL"/>
          </a:p>
        </p:txBody>
      </p:sp>
      <p:sp>
        <p:nvSpPr>
          <p:cNvPr id="10" name="Rechthoek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EB66F7C8-AD03-4885-A10B-4BF60A8C9027}" type="datetimeFigureOut">
              <a:rPr lang="nl-NL" smtClean="0"/>
              <a:pPr/>
              <a:t>1-10-2014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16F112-1DFA-412B-A1F9-0398526B8E97}"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9" name="Rechthoek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hthoek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e titel 1"/>
          <p:cNvSpPr>
            <a:spLocks noGrp="1"/>
          </p:cNvSpPr>
          <p:nvPr>
            <p:ph type="title" orient="vert"/>
          </p:nvPr>
        </p:nvSpPr>
        <p:spPr>
          <a:xfrm>
            <a:off x="6781800" y="274640"/>
            <a:ext cx="1905000" cy="5851525"/>
          </a:xfrm>
        </p:spPr>
        <p:txBody>
          <a:bodyPr vert="eaVert"/>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304800"/>
            <a:ext cx="6019800" cy="5851525"/>
          </a:xfrm>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EB66F7C8-AD03-4885-A10B-4BF60A8C9027}" type="datetimeFigureOut">
              <a:rPr lang="nl-NL" smtClean="0"/>
              <a:pPr/>
              <a:t>1-10-2014</a:t>
            </a:fld>
            <a:endParaRPr lang="nl-NL"/>
          </a:p>
        </p:txBody>
      </p:sp>
      <p:sp>
        <p:nvSpPr>
          <p:cNvPr id="5" name="Tijdelijke aanduiding voor voettekst 4"/>
          <p:cNvSpPr>
            <a:spLocks noGrp="1"/>
          </p:cNvSpPr>
          <p:nvPr>
            <p:ph type="ftr" sz="quarter" idx="11"/>
          </p:nvPr>
        </p:nvSpPr>
        <p:spPr>
          <a:xfrm>
            <a:off x="2640597" y="6377459"/>
            <a:ext cx="3836404" cy="365125"/>
          </a:xfrm>
        </p:spPr>
        <p:txBody>
          <a:bodyPr/>
          <a:lstStyle/>
          <a:p>
            <a:endParaRPr lang="nl-NL"/>
          </a:p>
        </p:txBody>
      </p:sp>
      <p:sp>
        <p:nvSpPr>
          <p:cNvPr id="6" name="Tijdelijke aanduiding voor dianummer 5"/>
          <p:cNvSpPr>
            <a:spLocks noGrp="1"/>
          </p:cNvSpPr>
          <p:nvPr>
            <p:ph type="sldNum" sz="quarter" idx="12"/>
          </p:nvPr>
        </p:nvSpPr>
        <p:spPr/>
        <p:txBody>
          <a:bodyPr/>
          <a:lstStyle/>
          <a:p>
            <a:fld id="{0416F112-1DFA-412B-A1F9-0398526B8E97}"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457200" y="155448"/>
            <a:ext cx="8229600" cy="1252728"/>
          </a:xfrm>
        </p:spPr>
        <p:txBody>
          <a:bodyPr/>
          <a:lstStyle>
            <a:extLst/>
          </a:lstStyle>
          <a:p>
            <a:r>
              <a:rPr kumimoji="0" lang="nl-NL" smtClean="0"/>
              <a:t>Klik om de stijl te bewerken</a:t>
            </a:r>
            <a:endParaRPr kumimoji="0" lang="en-US"/>
          </a:p>
        </p:txBody>
      </p:sp>
      <p:sp>
        <p:nvSpPr>
          <p:cNvPr id="3" name="Tijdelijke aanduiding voor inhoud 2"/>
          <p:cNvSpPr>
            <a:spLocks noGrp="1"/>
          </p:cNvSpPr>
          <p:nvPr>
            <p:ph idx="1"/>
          </p:nvPr>
        </p:nvSpPr>
        <p:spPr/>
        <p:txBody>
          <a:bodyPr/>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EB66F7C8-AD03-4885-A10B-4BF60A8C9027}" type="datetimeFigureOut">
              <a:rPr lang="nl-NL" smtClean="0"/>
              <a:pPr/>
              <a:t>1-10-2014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16F112-1DFA-412B-A1F9-0398526B8E97}"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9" name="Rechthoek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hthoek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el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p>
            <a:fld id="{EB66F7C8-AD03-4885-A10B-4BF60A8C9027}" type="datetimeFigureOut">
              <a:rPr lang="nl-NL" smtClean="0"/>
              <a:pPr/>
              <a:t>1-10-2014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16F112-1DFA-412B-A1F9-0398526B8E97}" type="slidenum">
              <a:rPr lang="nl-NL" smtClean="0"/>
              <a:pPr/>
              <a:t>‹nr.›</a:t>
            </a:fld>
            <a:endParaRPr lang="nl-N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EB66F7C8-AD03-4885-A10B-4BF60A8C9027}" type="datetimeFigureOut">
              <a:rPr lang="nl-NL" smtClean="0"/>
              <a:pPr/>
              <a:t>1-10-2014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416F112-1DFA-412B-A1F9-0398526B8E97}"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nl-NL" smtClean="0"/>
              <a:t>Klik om de modelstijlen te bewerken</a:t>
            </a:r>
          </a:p>
        </p:txBody>
      </p:sp>
      <p:sp>
        <p:nvSpPr>
          <p:cNvPr id="4" name="Tijdelijke aanduiding voor inhoud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tekst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nl-NL" smtClean="0"/>
              <a:t>Klik om de modelstijlen te bewerken</a:t>
            </a:r>
          </a:p>
        </p:txBody>
      </p:sp>
      <p:sp>
        <p:nvSpPr>
          <p:cNvPr id="6" name="Tijdelijke aanduiding voor inhoud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Tijdelijke aanduiding voor datum 6"/>
          <p:cNvSpPr>
            <a:spLocks noGrp="1"/>
          </p:cNvSpPr>
          <p:nvPr>
            <p:ph type="dt" sz="half" idx="10"/>
          </p:nvPr>
        </p:nvSpPr>
        <p:spPr/>
        <p:txBody>
          <a:bodyPr/>
          <a:lstStyle/>
          <a:p>
            <a:fld id="{EB66F7C8-AD03-4885-A10B-4BF60A8C9027}" type="datetimeFigureOut">
              <a:rPr lang="nl-NL" smtClean="0"/>
              <a:pPr/>
              <a:t>1-10-2014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416F112-1DFA-412B-A1F9-0398526B8E97}"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p>
            <a:fld id="{EB66F7C8-AD03-4885-A10B-4BF60A8C9027}" type="datetimeFigureOut">
              <a:rPr lang="nl-NL" smtClean="0"/>
              <a:pPr/>
              <a:t>1-10-2014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416F112-1DFA-412B-A1F9-0398526B8E97}"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B66F7C8-AD03-4885-A10B-4BF60A8C9027}" type="datetimeFigureOut">
              <a:rPr lang="nl-NL" smtClean="0"/>
              <a:pPr/>
              <a:t>1-10-2014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416F112-1DFA-412B-A1F9-0398526B8E97}"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nl-NL" smtClean="0"/>
              <a:t>Klik om de stijl te bewerken</a:t>
            </a:r>
            <a:endParaRPr kumimoji="0" lang="en-US"/>
          </a:p>
        </p:txBody>
      </p:sp>
      <p:sp>
        <p:nvSpPr>
          <p:cNvPr id="3" name="Tijdelijke aanduiding voor inhoud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tekst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p:txBody>
          <a:bodyPr/>
          <a:lstStyle/>
          <a:p>
            <a:fld id="{EB66F7C8-AD03-4885-A10B-4BF60A8C9027}" type="datetimeFigureOut">
              <a:rPr lang="nl-NL" smtClean="0"/>
              <a:pPr/>
              <a:t>1-10-2014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416F112-1DFA-412B-A1F9-0398526B8E97}" type="slidenum">
              <a:rPr lang="nl-NL" smtClean="0"/>
              <a:pPr/>
              <a:t>‹nr.›</a:t>
            </a:fld>
            <a:endParaRPr lang="nl-NL"/>
          </a:p>
        </p:txBody>
      </p:sp>
      <p:sp>
        <p:nvSpPr>
          <p:cNvPr id="12" name="Rechthoek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hthoek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nl-NL" smtClean="0"/>
              <a:t>Klik om de stijl te bewerken</a:t>
            </a:r>
            <a:endParaRPr kumimoji="0" lang="en-US"/>
          </a:p>
        </p:txBody>
      </p:sp>
      <p:sp>
        <p:nvSpPr>
          <p:cNvPr id="3" name="Tijdelijke aanduiding voor afbeelding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nl-NL" smtClean="0"/>
              <a:t>Klik op het pictogram als u een afbeelding wilt toevoegen</a:t>
            </a:r>
            <a:endParaRPr kumimoji="0" lang="en-US" dirty="0"/>
          </a:p>
        </p:txBody>
      </p:sp>
      <p:sp>
        <p:nvSpPr>
          <p:cNvPr id="4" name="Tijdelijke aanduiding voor tekst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a:xfrm>
            <a:off x="164592" y="1170432"/>
            <a:ext cx="2523744" cy="201168"/>
          </a:xfrm>
        </p:spPr>
        <p:txBody>
          <a:bodyPr/>
          <a:lstStyle/>
          <a:p>
            <a:fld id="{EB66F7C8-AD03-4885-A10B-4BF60A8C9027}" type="datetimeFigureOut">
              <a:rPr lang="nl-NL" smtClean="0"/>
              <a:pPr/>
              <a:t>1-10-2014</a:t>
            </a:fld>
            <a:endParaRPr lang="nl-NL"/>
          </a:p>
        </p:txBody>
      </p:sp>
      <p:sp>
        <p:nvSpPr>
          <p:cNvPr id="11" name="Rechthoek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hthoek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Tijdelijke aanduiding voor voettekst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nl-NL"/>
          </a:p>
        </p:txBody>
      </p:sp>
      <p:sp>
        <p:nvSpPr>
          <p:cNvPr id="7" name="Tijdelijke aanduiding voor dianummer 6"/>
          <p:cNvSpPr>
            <a:spLocks noGrp="1"/>
          </p:cNvSpPr>
          <p:nvPr>
            <p:ph type="sldNum" sz="quarter" idx="12"/>
          </p:nvPr>
        </p:nvSpPr>
        <p:spPr>
          <a:xfrm>
            <a:off x="8339328" y="1170432"/>
            <a:ext cx="733864" cy="201168"/>
          </a:xfrm>
        </p:spPr>
        <p:txBody>
          <a:bodyPr/>
          <a:lstStyle/>
          <a:p>
            <a:fld id="{0416F112-1DFA-412B-A1F9-0398526B8E97}" type="slidenum">
              <a:rPr lang="nl-NL" smtClean="0"/>
              <a:pPr/>
              <a:t>‹nr.›</a:t>
            </a:fld>
            <a:endParaRPr lang="nl-NL"/>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hthoek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hthoek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jdelijke aanduiding voor titel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4" name="Tijdelijke aanduiding voor datum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EB66F7C8-AD03-4885-A10B-4BF60A8C9027}" type="datetimeFigureOut">
              <a:rPr lang="nl-NL" smtClean="0"/>
              <a:pPr/>
              <a:t>1-10-2014</a:t>
            </a:fld>
            <a:endParaRPr lang="nl-NL"/>
          </a:p>
        </p:txBody>
      </p:sp>
      <p:sp>
        <p:nvSpPr>
          <p:cNvPr id="5" name="Tijdelijke aanduiding voor voettekst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nl-NL"/>
          </a:p>
        </p:txBody>
      </p:sp>
      <p:sp>
        <p:nvSpPr>
          <p:cNvPr id="6" name="Tijdelijke aanduiding voor dianumm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416F112-1DFA-412B-A1F9-0398526B8E97}"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p:cNvSpPr>
            <a:spLocks noGrp="1"/>
          </p:cNvSpPr>
          <p:nvPr>
            <p:ph type="subTitle" idx="1"/>
          </p:nvPr>
        </p:nvSpPr>
        <p:spPr>
          <a:xfrm>
            <a:off x="857224" y="785794"/>
            <a:ext cx="7505696" cy="3714776"/>
          </a:xfrm>
          <a:solidFill>
            <a:schemeClr val="tx1"/>
          </a:solidFill>
        </p:spPr>
        <p:txBody>
          <a:bodyPr/>
          <a:lstStyle/>
          <a:p>
            <a:endParaRPr lang="nl-NL" dirty="0"/>
          </a:p>
        </p:txBody>
      </p:sp>
      <p:pic>
        <p:nvPicPr>
          <p:cNvPr id="5" name="Picture 6" descr="https://portal.skipov.nl/scholen/nicolaas/Afbeeldingen/Enquete.jpg"/>
          <p:cNvPicPr>
            <a:picLocks noChangeAspect="1" noChangeArrowheads="1"/>
          </p:cNvPicPr>
          <p:nvPr/>
        </p:nvPicPr>
        <p:blipFill>
          <a:blip r:embed="rId2" cstate="print"/>
          <a:srcRect/>
          <a:stretch>
            <a:fillRect/>
          </a:stretch>
        </p:blipFill>
        <p:spPr bwMode="auto">
          <a:xfrm>
            <a:off x="1214414" y="785794"/>
            <a:ext cx="6708088" cy="3529013"/>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142844" y="357166"/>
            <a:ext cx="8840882" cy="830997"/>
          </a:xfrm>
          <a:prstGeom prst="rect">
            <a:avLst/>
          </a:prstGeom>
          <a:noFill/>
        </p:spPr>
        <p:txBody>
          <a:bodyPr wrap="none" lIns="91440" tIns="45720" rIns="91440" bIns="45720">
            <a:spAutoFit/>
          </a:bodyPr>
          <a:lstStyle/>
          <a:p>
            <a:pPr algn="ctr"/>
            <a:r>
              <a:rPr lang="nl-NL" sz="48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4. Het formuleren van de vragen </a:t>
            </a:r>
            <a:endParaRPr lang="nl-NL" sz="48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3" name="Ovale toelichting 2"/>
          <p:cNvSpPr/>
          <p:nvPr/>
        </p:nvSpPr>
        <p:spPr>
          <a:xfrm>
            <a:off x="0" y="1571612"/>
            <a:ext cx="1928826" cy="1571636"/>
          </a:xfrm>
          <a:prstGeom prst="wedgeEllipseCallout">
            <a:avLst>
              <a:gd name="adj1" fmla="val 58179"/>
              <a:gd name="adj2" fmla="val 361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3200" dirty="0" smtClean="0">
                <a:solidFill>
                  <a:schemeClr val="tx1"/>
                </a:solidFill>
              </a:rPr>
              <a:t>Let op dat..</a:t>
            </a:r>
            <a:endParaRPr lang="nl-NL" sz="3200" dirty="0">
              <a:solidFill>
                <a:schemeClr val="tx1"/>
              </a:solidFill>
            </a:endParaRPr>
          </a:p>
        </p:txBody>
      </p:sp>
      <p:sp>
        <p:nvSpPr>
          <p:cNvPr id="4" name="Tekstvak 3"/>
          <p:cNvSpPr txBox="1"/>
          <p:nvPr/>
        </p:nvSpPr>
        <p:spPr>
          <a:xfrm>
            <a:off x="2571736" y="1502688"/>
            <a:ext cx="6000792" cy="5355312"/>
          </a:xfrm>
          <a:prstGeom prst="rect">
            <a:avLst/>
          </a:prstGeom>
          <a:noFill/>
        </p:spPr>
        <p:txBody>
          <a:bodyPr wrap="square" rtlCol="0">
            <a:spAutoFit/>
          </a:bodyPr>
          <a:lstStyle/>
          <a:p>
            <a:pPr>
              <a:buFont typeface="Wingdings" pitchFamily="2" charset="2"/>
              <a:buChar char="à"/>
            </a:pPr>
            <a:r>
              <a:rPr lang="nl-NL" b="1" dirty="0" smtClean="0"/>
              <a:t>de vraag meet het juiste: </a:t>
            </a:r>
            <a:r>
              <a:rPr lang="nl-NL" dirty="0" smtClean="0"/>
              <a:t>geeft het antwoord op de </a:t>
            </a:r>
          </a:p>
          <a:p>
            <a:r>
              <a:rPr lang="nl-NL" dirty="0"/>
              <a:t> </a:t>
            </a:r>
            <a:r>
              <a:rPr lang="nl-NL" dirty="0" smtClean="0"/>
              <a:t>    onderzoeksvraag;</a:t>
            </a:r>
          </a:p>
          <a:p>
            <a:endParaRPr lang="nl-NL" dirty="0" smtClean="0"/>
          </a:p>
          <a:p>
            <a:pPr>
              <a:buFont typeface="Wingdings" pitchFamily="2" charset="2"/>
              <a:buChar char="à"/>
            </a:pPr>
            <a:r>
              <a:rPr lang="nl-NL" b="1" dirty="0" smtClean="0"/>
              <a:t>de vraag bestaat uit 1 vraag en niet uit 2 vragen;</a:t>
            </a:r>
          </a:p>
          <a:p>
            <a:endParaRPr lang="nl-NL" dirty="0" smtClean="0"/>
          </a:p>
          <a:p>
            <a:pPr>
              <a:buFont typeface="Wingdings" pitchFamily="2" charset="2"/>
              <a:buChar char="à"/>
            </a:pPr>
            <a:r>
              <a:rPr lang="nl-NL" b="1" dirty="0" smtClean="0"/>
              <a:t>de vraag is eenduidig te interpreteren</a:t>
            </a:r>
            <a:r>
              <a:rPr lang="nl-NL" dirty="0" smtClean="0"/>
              <a:t> (er is maar een</a:t>
            </a:r>
          </a:p>
          <a:p>
            <a:r>
              <a:rPr lang="nl-NL" dirty="0"/>
              <a:t> </a:t>
            </a:r>
            <a:r>
              <a:rPr lang="nl-NL" dirty="0" smtClean="0"/>
              <a:t>    uitleg van de vraag mogelijk);</a:t>
            </a:r>
          </a:p>
          <a:p>
            <a:endParaRPr lang="nl-NL" b="1" dirty="0" smtClean="0"/>
          </a:p>
          <a:p>
            <a:pPr>
              <a:buFont typeface="Wingdings" pitchFamily="2" charset="2"/>
              <a:buChar char="à"/>
            </a:pPr>
            <a:r>
              <a:rPr lang="nl-NL" b="1" dirty="0" smtClean="0"/>
              <a:t>de vraag is duidelijk voor de respondent </a:t>
            </a:r>
            <a:r>
              <a:rPr lang="nl-NL" dirty="0" smtClean="0"/>
              <a:t>(niet te moeilijk </a:t>
            </a:r>
          </a:p>
          <a:p>
            <a:r>
              <a:rPr lang="nl-NL" dirty="0"/>
              <a:t> </a:t>
            </a:r>
            <a:r>
              <a:rPr lang="nl-NL" dirty="0" smtClean="0"/>
              <a:t>    taalgebruik, woordkeus);</a:t>
            </a:r>
          </a:p>
          <a:p>
            <a:endParaRPr lang="nl-NL" dirty="0"/>
          </a:p>
          <a:p>
            <a:pPr>
              <a:buFont typeface="Wingdings" pitchFamily="2" charset="2"/>
              <a:buChar char="à"/>
            </a:pPr>
            <a:r>
              <a:rPr lang="nl-NL" b="1" dirty="0" smtClean="0"/>
              <a:t>de vraag bevat geen ontkenningen in de formulering;</a:t>
            </a:r>
          </a:p>
          <a:p>
            <a:pPr>
              <a:buFont typeface="Wingdings" pitchFamily="2" charset="2"/>
              <a:buChar char="à"/>
            </a:pPr>
            <a:endParaRPr lang="nl-NL" dirty="0" smtClean="0"/>
          </a:p>
          <a:p>
            <a:pPr>
              <a:buFont typeface="Wingdings" pitchFamily="2" charset="2"/>
              <a:buChar char="à"/>
            </a:pPr>
            <a:r>
              <a:rPr lang="nl-NL" dirty="0"/>
              <a:t> </a:t>
            </a:r>
            <a:r>
              <a:rPr lang="nl-NL" b="1" dirty="0" smtClean="0"/>
              <a:t>Vermijd vaktaal of jargon</a:t>
            </a:r>
          </a:p>
          <a:p>
            <a:endParaRPr lang="nl-NL" dirty="0"/>
          </a:p>
          <a:p>
            <a:pPr>
              <a:buFont typeface="Wingdings" pitchFamily="2" charset="2"/>
              <a:buChar char="à"/>
            </a:pPr>
            <a:r>
              <a:rPr lang="nl-NL" b="1" dirty="0" smtClean="0"/>
              <a:t>de vraag moet zo concreet mogelijk zijn;</a:t>
            </a:r>
          </a:p>
          <a:p>
            <a:endParaRPr lang="nl-NL" dirty="0"/>
          </a:p>
          <a:p>
            <a:pPr>
              <a:buFont typeface="Wingdings" pitchFamily="2" charset="2"/>
              <a:buChar char="à"/>
            </a:pPr>
            <a:r>
              <a:rPr lang="nl-NL" b="1" dirty="0" smtClean="0"/>
              <a:t>de vraag moeten zo neutraal mogelijk worden </a:t>
            </a:r>
          </a:p>
          <a:p>
            <a:r>
              <a:rPr lang="nl-NL" b="1" dirty="0"/>
              <a:t> </a:t>
            </a:r>
            <a:r>
              <a:rPr lang="nl-NL" b="1" dirty="0" smtClean="0"/>
              <a:t>    geformuleerd </a:t>
            </a:r>
            <a:r>
              <a:rPr lang="nl-NL" dirty="0" smtClean="0"/>
              <a:t>(geen antwoorden suggereren</a:t>
            </a:r>
            <a:endParaRPr lang="nl-NL" dirty="0"/>
          </a:p>
        </p:txBody>
      </p:sp>
      <p:pic>
        <p:nvPicPr>
          <p:cNvPr id="5" name="Picture 8" descr="http://www.cablon.nl/Pics/enquete.jpg"/>
          <p:cNvPicPr>
            <a:picLocks noChangeAspect="1" noChangeArrowheads="1"/>
          </p:cNvPicPr>
          <p:nvPr/>
        </p:nvPicPr>
        <p:blipFill>
          <a:blip r:embed="rId3" cstate="print"/>
          <a:srcRect/>
          <a:stretch>
            <a:fillRect/>
          </a:stretch>
        </p:blipFill>
        <p:spPr bwMode="auto">
          <a:xfrm>
            <a:off x="214282" y="4286256"/>
            <a:ext cx="2143125" cy="21431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calcmode="lin" valueType="num">
                                      <p:cBhvr additive="base">
                                        <p:cTn id="1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 calcmode="lin" valueType="num">
                                      <p:cBhvr additive="base">
                                        <p:cTn id="2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 calcmode="lin" valueType="num">
                                      <p:cBhvr additive="base">
                                        <p:cTn id="2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4">
                                            <p:txEl>
                                              <p:pRg st="8" end="8"/>
                                            </p:txEl>
                                          </p:spTgt>
                                        </p:tgtEl>
                                        <p:attrNameLst>
                                          <p:attrName>style.visibility</p:attrName>
                                        </p:attrNameLst>
                                      </p:cBhvr>
                                      <p:to>
                                        <p:strVal val="visible"/>
                                      </p:to>
                                    </p:set>
                                    <p:anim calcmode="lin" valueType="num">
                                      <p:cBhvr additive="base">
                                        <p:cTn id="33"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anim calcmode="lin" valueType="num">
                                      <p:cBhvr additive="base">
                                        <p:cTn id="37"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11" end="11"/>
                                            </p:txEl>
                                          </p:spTgt>
                                        </p:tgtEl>
                                        <p:attrNameLst>
                                          <p:attrName>style.visibility</p:attrName>
                                        </p:attrNameLst>
                                      </p:cBhvr>
                                      <p:to>
                                        <p:strVal val="visible"/>
                                      </p:to>
                                    </p:set>
                                    <p:anim calcmode="lin" valueType="num">
                                      <p:cBhvr additive="base">
                                        <p:cTn id="43"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13" end="13"/>
                                            </p:txEl>
                                          </p:spTgt>
                                        </p:tgtEl>
                                        <p:attrNameLst>
                                          <p:attrName>style.visibility</p:attrName>
                                        </p:attrNameLst>
                                      </p:cBhvr>
                                      <p:to>
                                        <p:strVal val="visible"/>
                                      </p:to>
                                    </p:set>
                                    <p:anim calcmode="lin" valueType="num">
                                      <p:cBhvr additive="base">
                                        <p:cTn id="49" dur="500" fill="hold"/>
                                        <p:tgtEl>
                                          <p:spTgt spid="4">
                                            <p:txEl>
                                              <p:pRg st="13" end="1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15" end="15"/>
                                            </p:txEl>
                                          </p:spTgt>
                                        </p:tgtEl>
                                        <p:attrNameLst>
                                          <p:attrName>style.visibility</p:attrName>
                                        </p:attrNameLst>
                                      </p:cBhvr>
                                      <p:to>
                                        <p:strVal val="visible"/>
                                      </p:to>
                                    </p:set>
                                    <p:anim calcmode="lin" valueType="num">
                                      <p:cBhvr additive="base">
                                        <p:cTn id="55" dur="500" fill="hold"/>
                                        <p:tgtEl>
                                          <p:spTgt spid="4">
                                            <p:txEl>
                                              <p:pRg st="15" end="1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17" end="17"/>
                                            </p:txEl>
                                          </p:spTgt>
                                        </p:tgtEl>
                                        <p:attrNameLst>
                                          <p:attrName>style.visibility</p:attrName>
                                        </p:attrNameLst>
                                      </p:cBhvr>
                                      <p:to>
                                        <p:strVal val="visible"/>
                                      </p:to>
                                    </p:set>
                                    <p:anim calcmode="lin" valueType="num">
                                      <p:cBhvr additive="base">
                                        <p:cTn id="61" dur="500" fill="hold"/>
                                        <p:tgtEl>
                                          <p:spTgt spid="4">
                                            <p:txEl>
                                              <p:pRg st="17" end="17"/>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17" end="17"/>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4">
                                            <p:txEl>
                                              <p:pRg st="18" end="18"/>
                                            </p:txEl>
                                          </p:spTgt>
                                        </p:tgtEl>
                                        <p:attrNameLst>
                                          <p:attrName>style.visibility</p:attrName>
                                        </p:attrNameLst>
                                      </p:cBhvr>
                                      <p:to>
                                        <p:strVal val="visible"/>
                                      </p:to>
                                    </p:set>
                                    <p:anim calcmode="lin" valueType="num">
                                      <p:cBhvr additive="base">
                                        <p:cTn id="65" dur="500" fill="hold"/>
                                        <p:tgtEl>
                                          <p:spTgt spid="4">
                                            <p:txEl>
                                              <p:pRg st="18" end="18"/>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4">
                                            <p:txEl>
                                              <p:pRg st="18" end="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hoek 6"/>
          <p:cNvSpPr/>
          <p:nvPr/>
        </p:nvSpPr>
        <p:spPr>
          <a:xfrm>
            <a:off x="2786050" y="214290"/>
            <a:ext cx="3204724" cy="923330"/>
          </a:xfrm>
          <a:prstGeom prst="rect">
            <a:avLst/>
          </a:prstGeom>
          <a:noFill/>
        </p:spPr>
        <p:txBody>
          <a:bodyPr wrap="none" lIns="91440" tIns="45720" rIns="91440" bIns="45720">
            <a:spAutoFit/>
          </a:bodyPr>
          <a:lstStyle/>
          <a:p>
            <a:pPr algn="ctr"/>
            <a:r>
              <a:rPr lang="nl-NL"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5. Lay-out</a:t>
            </a:r>
            <a:endParaRPr lang="nl-NL"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8" name="Ovale toelichting 7"/>
          <p:cNvSpPr/>
          <p:nvPr/>
        </p:nvSpPr>
        <p:spPr>
          <a:xfrm>
            <a:off x="142844" y="1571612"/>
            <a:ext cx="2714644" cy="2071702"/>
          </a:xfrm>
          <a:prstGeom prst="wedgeEllipseCallout">
            <a:avLst>
              <a:gd name="adj1" fmla="val 62240"/>
              <a:gd name="adj2" fmla="val 199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3200" dirty="0" smtClean="0">
                <a:solidFill>
                  <a:schemeClr val="tx1"/>
                </a:solidFill>
              </a:rPr>
              <a:t>Belangrijk voor de lay-out</a:t>
            </a:r>
            <a:endParaRPr lang="nl-NL" sz="3200" dirty="0">
              <a:solidFill>
                <a:schemeClr val="tx1"/>
              </a:solidFill>
            </a:endParaRPr>
          </a:p>
        </p:txBody>
      </p:sp>
      <p:sp>
        <p:nvSpPr>
          <p:cNvPr id="9" name="Tekstvak 8"/>
          <p:cNvSpPr txBox="1"/>
          <p:nvPr/>
        </p:nvSpPr>
        <p:spPr>
          <a:xfrm>
            <a:off x="3428992" y="1857364"/>
            <a:ext cx="4143404" cy="4801314"/>
          </a:xfrm>
          <a:prstGeom prst="rect">
            <a:avLst/>
          </a:prstGeom>
          <a:noFill/>
        </p:spPr>
        <p:txBody>
          <a:bodyPr wrap="square" rtlCol="0">
            <a:spAutoFit/>
          </a:bodyPr>
          <a:lstStyle/>
          <a:p>
            <a:pPr>
              <a:buFont typeface="Wingdings" pitchFamily="2" charset="2"/>
              <a:buChar char="à"/>
            </a:pPr>
            <a:r>
              <a:rPr lang="nl-NL" dirty="0" smtClean="0">
                <a:sym typeface="Wingdings" pitchFamily="2" charset="2"/>
              </a:rPr>
              <a:t>Nummer alle vragen.</a:t>
            </a:r>
          </a:p>
          <a:p>
            <a:pPr>
              <a:buFont typeface="Wingdings" pitchFamily="2" charset="2"/>
              <a:buChar char="à"/>
            </a:pPr>
            <a:endParaRPr lang="nl-NL" dirty="0">
              <a:sym typeface="Wingdings" pitchFamily="2" charset="2"/>
            </a:endParaRPr>
          </a:p>
          <a:p>
            <a:pPr>
              <a:buFont typeface="Wingdings" pitchFamily="2" charset="2"/>
              <a:buChar char="à"/>
            </a:pPr>
            <a:r>
              <a:rPr lang="nl-NL" dirty="0" smtClean="0">
                <a:sym typeface="Wingdings" pitchFamily="2" charset="2"/>
              </a:rPr>
              <a:t>Maak door lettertype of anderszins onderscheid in vragen, antwoordrubrieken, toelichtingen….</a:t>
            </a:r>
          </a:p>
          <a:p>
            <a:pPr>
              <a:buFont typeface="Wingdings" pitchFamily="2" charset="2"/>
              <a:buChar char="à"/>
            </a:pPr>
            <a:endParaRPr lang="nl-NL" dirty="0">
              <a:sym typeface="Wingdings" pitchFamily="2" charset="2"/>
            </a:endParaRPr>
          </a:p>
          <a:p>
            <a:pPr>
              <a:buFont typeface="Wingdings" pitchFamily="2" charset="2"/>
              <a:buChar char="à"/>
            </a:pPr>
            <a:r>
              <a:rPr lang="nl-NL" dirty="0" smtClean="0">
                <a:sym typeface="Wingdings" pitchFamily="2" charset="2"/>
              </a:rPr>
              <a:t>Scheid de verschillende vragen door extra witregels. </a:t>
            </a:r>
          </a:p>
          <a:p>
            <a:pPr>
              <a:buFont typeface="Wingdings" pitchFamily="2" charset="2"/>
              <a:buChar char="à"/>
            </a:pPr>
            <a:endParaRPr lang="nl-NL" dirty="0">
              <a:sym typeface="Wingdings" pitchFamily="2" charset="2"/>
            </a:endParaRPr>
          </a:p>
          <a:p>
            <a:pPr>
              <a:buFont typeface="Wingdings" pitchFamily="2" charset="2"/>
              <a:buChar char="à"/>
            </a:pPr>
            <a:r>
              <a:rPr lang="nl-NL" dirty="0" smtClean="0">
                <a:sym typeface="Wingdings" pitchFamily="2" charset="2"/>
              </a:rPr>
              <a:t>Geef voldoende ruimte voor het invullen van openvragen </a:t>
            </a:r>
          </a:p>
          <a:p>
            <a:pPr>
              <a:buFont typeface="Wingdings" pitchFamily="2" charset="2"/>
              <a:buChar char="à"/>
            </a:pPr>
            <a:endParaRPr lang="nl-NL" dirty="0">
              <a:sym typeface="Wingdings" pitchFamily="2" charset="2"/>
            </a:endParaRPr>
          </a:p>
          <a:p>
            <a:pPr>
              <a:buFont typeface="Wingdings" pitchFamily="2" charset="2"/>
              <a:buChar char="à"/>
            </a:pPr>
            <a:r>
              <a:rPr lang="nl-NL" dirty="0" smtClean="0">
                <a:sym typeface="Wingdings" pitchFamily="2" charset="2"/>
              </a:rPr>
              <a:t>Voorkom zoveel mogelijk doorverwijzingen (gebruik </a:t>
            </a:r>
            <a:r>
              <a:rPr lang="nl-NL" dirty="0" err="1" smtClean="0">
                <a:sym typeface="Wingdings" pitchFamily="2" charset="2"/>
              </a:rPr>
              <a:t>b.v</a:t>
            </a:r>
            <a:r>
              <a:rPr lang="nl-NL" dirty="0" smtClean="0">
                <a:sym typeface="Wingdings" pitchFamily="2" charset="2"/>
              </a:rPr>
              <a:t>  peilen)</a:t>
            </a:r>
          </a:p>
          <a:p>
            <a:pPr>
              <a:buFont typeface="Wingdings" pitchFamily="2" charset="2"/>
              <a:buChar char="à"/>
            </a:pPr>
            <a:endParaRPr lang="nl-NL" dirty="0">
              <a:sym typeface="Wingdings" pitchFamily="2" charset="2"/>
            </a:endParaRPr>
          </a:p>
          <a:p>
            <a:pPr>
              <a:buFont typeface="Wingdings" pitchFamily="2" charset="2"/>
              <a:buChar char="à"/>
            </a:pPr>
            <a:r>
              <a:rPr lang="nl-NL" dirty="0" smtClean="0">
                <a:sym typeface="Wingdings" pitchFamily="2" charset="2"/>
              </a:rPr>
              <a:t>Zorg dat de vragenlijst er verzorgt uitziet. </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additive="base">
                                        <p:cTn id="1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 calcmode="lin" valueType="num">
                                      <p:cBhvr additive="base">
                                        <p:cTn id="19"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6" end="6"/>
                                            </p:txEl>
                                          </p:spTgt>
                                        </p:tgtEl>
                                        <p:attrNameLst>
                                          <p:attrName>style.visibility</p:attrName>
                                        </p:attrNameLst>
                                      </p:cBhvr>
                                      <p:to>
                                        <p:strVal val="visible"/>
                                      </p:to>
                                    </p:set>
                                    <p:anim calcmode="lin" valueType="num">
                                      <p:cBhvr additive="base">
                                        <p:cTn id="25"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anim calcmode="lin" valueType="num">
                                      <p:cBhvr additive="base">
                                        <p:cTn id="31"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xEl>
                                              <p:pRg st="10" end="10"/>
                                            </p:txEl>
                                          </p:spTgt>
                                        </p:tgtEl>
                                        <p:attrNameLst>
                                          <p:attrName>style.visibility</p:attrName>
                                        </p:attrNameLst>
                                      </p:cBhvr>
                                      <p:to>
                                        <p:strVal val="visible"/>
                                      </p:to>
                                    </p:set>
                                    <p:anim calcmode="lin" valueType="num">
                                      <p:cBhvr additive="base">
                                        <p:cTn id="37" dur="500" fill="hold"/>
                                        <p:tgtEl>
                                          <p:spTgt spid="9">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2098" name="Picture 2" descr="http://nl.dreamstime.com/vragen-thumb6065566.jpg"/>
          <p:cNvPicPr>
            <a:picLocks noChangeAspect="1" noChangeArrowheads="1"/>
          </p:cNvPicPr>
          <p:nvPr/>
        </p:nvPicPr>
        <p:blipFill>
          <a:blip r:embed="rId2" cstate="print"/>
          <a:srcRect/>
          <a:stretch>
            <a:fillRect/>
          </a:stretch>
        </p:blipFill>
        <p:spPr bwMode="auto">
          <a:xfrm>
            <a:off x="2285984" y="1928802"/>
            <a:ext cx="4357698" cy="435769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1285852" y="285728"/>
            <a:ext cx="6514925" cy="923330"/>
          </a:xfrm>
          <a:prstGeom prst="rect">
            <a:avLst/>
          </a:prstGeom>
          <a:noFill/>
        </p:spPr>
        <p:txBody>
          <a:bodyPr wrap="none" lIns="91440" tIns="45720" rIns="91440" bIns="45720">
            <a:spAutoFit/>
          </a:bodyPr>
          <a:lstStyle/>
          <a:p>
            <a:pPr algn="ctr"/>
            <a:r>
              <a:rPr lang="nl-NL"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Wat is een “Enquête”</a:t>
            </a:r>
            <a:endParaRPr lang="nl-NL"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pic>
        <p:nvPicPr>
          <p:cNvPr id="8" name="Picture 6" descr="https://portal.skipov.nl/scholen/nicolaas/Afbeeldingen/Enquete.jpg"/>
          <p:cNvPicPr>
            <a:picLocks noChangeAspect="1" noChangeArrowheads="1"/>
          </p:cNvPicPr>
          <p:nvPr/>
        </p:nvPicPr>
        <p:blipFill>
          <a:blip r:embed="rId3" cstate="print"/>
          <a:srcRect/>
          <a:stretch>
            <a:fillRect/>
          </a:stretch>
        </p:blipFill>
        <p:spPr bwMode="auto">
          <a:xfrm>
            <a:off x="142844" y="1928802"/>
            <a:ext cx="2071701" cy="4071966"/>
          </a:xfrm>
          <a:prstGeom prst="rect">
            <a:avLst/>
          </a:prstGeom>
          <a:noFill/>
        </p:spPr>
      </p:pic>
      <p:sp>
        <p:nvSpPr>
          <p:cNvPr id="11" name="Tekstvak 10"/>
          <p:cNvSpPr txBox="1"/>
          <p:nvPr/>
        </p:nvSpPr>
        <p:spPr>
          <a:xfrm>
            <a:off x="2428860" y="1928802"/>
            <a:ext cx="6429420" cy="3785652"/>
          </a:xfrm>
          <a:prstGeom prst="rect">
            <a:avLst/>
          </a:prstGeom>
          <a:noFill/>
        </p:spPr>
        <p:txBody>
          <a:bodyPr wrap="square" rtlCol="0">
            <a:spAutoFit/>
          </a:bodyPr>
          <a:lstStyle/>
          <a:p>
            <a:pPr>
              <a:lnSpc>
                <a:spcPct val="150000"/>
              </a:lnSpc>
              <a:buFont typeface="Wingdings"/>
              <a:buChar char="à"/>
            </a:pPr>
            <a:r>
              <a:rPr lang="nl-NL" sz="2000" dirty="0" smtClean="0"/>
              <a:t>Onderzoekmethode (onderzoekinstrument)</a:t>
            </a:r>
          </a:p>
          <a:p>
            <a:pPr>
              <a:lnSpc>
                <a:spcPct val="150000"/>
              </a:lnSpc>
              <a:buFont typeface="Wingdings"/>
              <a:buChar char="à"/>
            </a:pPr>
            <a:r>
              <a:rPr lang="nl-NL" sz="2000" dirty="0" smtClean="0"/>
              <a:t> </a:t>
            </a:r>
            <a:r>
              <a:rPr lang="nl-NL" sz="2000" dirty="0" smtClean="0">
                <a:sym typeface="Wingdings" pitchFamily="2" charset="2"/>
              </a:rPr>
              <a:t>Onderzoekinstrument die op verschillende </a:t>
            </a:r>
          </a:p>
          <a:p>
            <a:pPr>
              <a:lnSpc>
                <a:spcPct val="150000"/>
              </a:lnSpc>
            </a:pPr>
            <a:r>
              <a:rPr lang="nl-NL" sz="2000" dirty="0" smtClean="0">
                <a:sym typeface="Wingdings" pitchFamily="2" charset="2"/>
              </a:rPr>
              <a:t>     manieren kan worden afgenomen.</a:t>
            </a:r>
            <a:endParaRPr lang="nl-NL" sz="2000" dirty="0" smtClean="0"/>
          </a:p>
          <a:p>
            <a:pPr>
              <a:lnSpc>
                <a:spcPct val="150000"/>
              </a:lnSpc>
              <a:buFont typeface="Wingdings"/>
              <a:buChar char="à"/>
            </a:pPr>
            <a:r>
              <a:rPr lang="nl-NL" sz="2000" dirty="0" smtClean="0"/>
              <a:t> Gestructureerde data verzamelingtechniek</a:t>
            </a:r>
          </a:p>
          <a:p>
            <a:pPr>
              <a:lnSpc>
                <a:spcPct val="150000"/>
              </a:lnSpc>
              <a:buFont typeface="Wingdings"/>
              <a:buChar char="à"/>
            </a:pPr>
            <a:r>
              <a:rPr lang="nl-NL" sz="2000" dirty="0"/>
              <a:t> </a:t>
            </a:r>
            <a:r>
              <a:rPr lang="nl-NL" sz="2000" dirty="0" smtClean="0"/>
              <a:t>Maakt gebruik van een gestructureerde en </a:t>
            </a:r>
          </a:p>
          <a:p>
            <a:pPr>
              <a:lnSpc>
                <a:spcPct val="150000"/>
              </a:lnSpc>
            </a:pPr>
            <a:r>
              <a:rPr lang="nl-NL" sz="2000" dirty="0"/>
              <a:t> </a:t>
            </a:r>
            <a:r>
              <a:rPr lang="nl-NL" sz="2000" dirty="0" smtClean="0"/>
              <a:t>    semigestructureerde  vragenlijsten</a:t>
            </a:r>
          </a:p>
          <a:p>
            <a:pPr>
              <a:lnSpc>
                <a:spcPct val="150000"/>
              </a:lnSpc>
              <a:buFont typeface="Wingdings"/>
              <a:buChar char="à"/>
            </a:pPr>
            <a:r>
              <a:rPr lang="nl-NL" sz="2000" dirty="0" smtClean="0"/>
              <a:t>Een systematische manier van ondervragen</a:t>
            </a:r>
          </a:p>
          <a:p>
            <a:pPr>
              <a:lnSpc>
                <a:spcPct val="150000"/>
              </a:lnSpc>
              <a:buFont typeface="Wingdings"/>
              <a:buChar char="à"/>
            </a:pPr>
            <a:r>
              <a:rPr lang="nl-NL" sz="2000" dirty="0"/>
              <a:t> </a:t>
            </a:r>
            <a:r>
              <a:rPr lang="nl-NL" sz="2000" dirty="0" smtClean="0"/>
              <a:t>Vaak gebruikt bij een kwantitatief onderzoek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 calcmode="lin" valueType="num">
                                      <p:cBhvr additive="base">
                                        <p:cTn id="17"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1">
                                            <p:txEl>
                                              <p:pRg st="3" end="3"/>
                                            </p:txEl>
                                          </p:spTgt>
                                        </p:tgtEl>
                                        <p:attrNameLst>
                                          <p:attrName>style.visibility</p:attrName>
                                        </p:attrNameLst>
                                      </p:cBhvr>
                                      <p:to>
                                        <p:strVal val="visible"/>
                                      </p:to>
                                    </p:set>
                                    <p:anim calcmode="lin" valueType="num">
                                      <p:cBhvr additive="base">
                                        <p:cTn id="23"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1">
                                            <p:txEl>
                                              <p:pRg st="4" end="4"/>
                                            </p:txEl>
                                          </p:spTgt>
                                        </p:tgtEl>
                                        <p:attrNameLst>
                                          <p:attrName>style.visibility</p:attrName>
                                        </p:attrNameLst>
                                      </p:cBhvr>
                                      <p:to>
                                        <p:strVal val="visible"/>
                                      </p:to>
                                    </p:set>
                                    <p:anim calcmode="lin" valueType="num">
                                      <p:cBhvr additive="base">
                                        <p:cTn id="29"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1">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1">
                                            <p:txEl>
                                              <p:pRg st="5" end="5"/>
                                            </p:txEl>
                                          </p:spTgt>
                                        </p:tgtEl>
                                        <p:attrNameLst>
                                          <p:attrName>style.visibility</p:attrName>
                                        </p:attrNameLst>
                                      </p:cBhvr>
                                      <p:to>
                                        <p:strVal val="visible"/>
                                      </p:to>
                                    </p:set>
                                    <p:anim calcmode="lin" valueType="num">
                                      <p:cBhvr additive="base">
                                        <p:cTn id="33"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1">
                                            <p:txEl>
                                              <p:pRg st="6" end="6"/>
                                            </p:txEl>
                                          </p:spTgt>
                                        </p:tgtEl>
                                        <p:attrNameLst>
                                          <p:attrName>style.visibility</p:attrName>
                                        </p:attrNameLst>
                                      </p:cBhvr>
                                      <p:to>
                                        <p:strVal val="visible"/>
                                      </p:to>
                                    </p:set>
                                    <p:anim calcmode="lin" valueType="num">
                                      <p:cBhvr additive="base">
                                        <p:cTn id="39"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1">
                                            <p:txEl>
                                              <p:pRg st="7" end="7"/>
                                            </p:txEl>
                                          </p:spTgt>
                                        </p:tgtEl>
                                        <p:attrNameLst>
                                          <p:attrName>style.visibility</p:attrName>
                                        </p:attrNameLst>
                                      </p:cBhvr>
                                      <p:to>
                                        <p:strVal val="visible"/>
                                      </p:to>
                                    </p:set>
                                    <p:anim calcmode="lin" valueType="num">
                                      <p:cBhvr additive="base">
                                        <p:cTn id="45" dur="500" fill="hold"/>
                                        <p:tgtEl>
                                          <p:spTgt spid="11">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0" y="285728"/>
            <a:ext cx="9286908" cy="830997"/>
          </a:xfrm>
          <a:prstGeom prst="rect">
            <a:avLst/>
          </a:prstGeom>
          <a:noFill/>
        </p:spPr>
        <p:txBody>
          <a:bodyPr wrap="square" lIns="91440" tIns="45720" rIns="91440" bIns="45720">
            <a:spAutoFit/>
          </a:bodyPr>
          <a:lstStyle/>
          <a:p>
            <a:pPr algn="ctr"/>
            <a:r>
              <a:rPr lang="nl-NL" sz="48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Voor en nadelen van een Enquête</a:t>
            </a:r>
            <a:endParaRPr lang="nl-NL" sz="48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graphicFrame>
        <p:nvGraphicFramePr>
          <p:cNvPr id="5" name="Tabel 4"/>
          <p:cNvGraphicFramePr>
            <a:graphicFrameLocks noGrp="1"/>
          </p:cNvGraphicFramePr>
          <p:nvPr/>
        </p:nvGraphicFramePr>
        <p:xfrm>
          <a:off x="571472" y="1857364"/>
          <a:ext cx="7858180" cy="3771920"/>
        </p:xfrm>
        <a:graphic>
          <a:graphicData uri="http://schemas.openxmlformats.org/drawingml/2006/table">
            <a:tbl>
              <a:tblPr firstRow="1" bandRow="1">
                <a:tableStyleId>{073A0DAA-6AF3-43AB-8588-CEC1D06C72B9}</a:tableStyleId>
              </a:tblPr>
              <a:tblGrid>
                <a:gridCol w="3929090"/>
                <a:gridCol w="3929090"/>
              </a:tblGrid>
              <a:tr h="714380">
                <a:tc>
                  <a:txBody>
                    <a:bodyPr/>
                    <a:lstStyle/>
                    <a:p>
                      <a:r>
                        <a:rPr lang="nl-NL" dirty="0" smtClean="0"/>
                        <a:t>Voor </a:t>
                      </a:r>
                      <a:endParaRPr lang="nl-NL" dirty="0"/>
                    </a:p>
                  </a:txBody>
                  <a:tcPr/>
                </a:tc>
                <a:tc>
                  <a:txBody>
                    <a:bodyPr/>
                    <a:lstStyle/>
                    <a:p>
                      <a:r>
                        <a:rPr lang="nl-NL" dirty="0" smtClean="0"/>
                        <a:t> Nadelen </a:t>
                      </a:r>
                      <a:endParaRPr lang="nl-NL" dirty="0"/>
                    </a:p>
                  </a:txBody>
                  <a:tcPr/>
                </a:tc>
              </a:tr>
              <a:tr h="714380">
                <a:tc>
                  <a:txBody>
                    <a:bodyPr/>
                    <a:lstStyle/>
                    <a:p>
                      <a:r>
                        <a:rPr lang="nl-NL" dirty="0" smtClean="0"/>
                        <a:t>Goed om grote</a:t>
                      </a:r>
                      <a:r>
                        <a:rPr lang="nl-NL" baseline="0" dirty="0" smtClean="0"/>
                        <a:t> groepen te ondervragen </a:t>
                      </a:r>
                      <a:r>
                        <a:rPr lang="nl-NL" baseline="0" dirty="0" err="1" smtClean="0"/>
                        <a:t>b.v</a:t>
                      </a:r>
                      <a:r>
                        <a:rPr lang="nl-NL" baseline="0" dirty="0" smtClean="0"/>
                        <a:t> ( 25-2000)</a:t>
                      </a:r>
                      <a:endParaRPr lang="nl-NL" dirty="0"/>
                    </a:p>
                  </a:txBody>
                  <a:tcPr/>
                </a:tc>
                <a:tc>
                  <a:txBody>
                    <a:bodyPr/>
                    <a:lstStyle/>
                    <a:p>
                      <a:r>
                        <a:rPr lang="nl-NL" dirty="0" smtClean="0"/>
                        <a:t>Het levert soms minder betrouwbare</a:t>
                      </a:r>
                      <a:r>
                        <a:rPr lang="nl-NL" baseline="0" dirty="0" smtClean="0"/>
                        <a:t> en/of</a:t>
                      </a:r>
                      <a:r>
                        <a:rPr lang="nl-NL" dirty="0" smtClean="0"/>
                        <a:t> valide informatie.</a:t>
                      </a:r>
                      <a:endParaRPr lang="nl-NL" dirty="0"/>
                    </a:p>
                  </a:txBody>
                  <a:tcPr/>
                </a:tc>
              </a:tr>
              <a:tr h="714380">
                <a:tc>
                  <a:txBody>
                    <a:bodyPr/>
                    <a:lstStyle/>
                    <a:p>
                      <a:r>
                        <a:rPr lang="nl-NL" dirty="0" smtClean="0"/>
                        <a:t>In</a:t>
                      </a:r>
                      <a:r>
                        <a:rPr lang="nl-NL" baseline="0" dirty="0" smtClean="0"/>
                        <a:t> betrekkelijk korte tijd veel verschillende onderwerpen/informatie verzamelen</a:t>
                      </a:r>
                      <a:endParaRPr lang="nl-NL" dirty="0"/>
                    </a:p>
                  </a:txBody>
                  <a:tcPr/>
                </a:tc>
                <a:tc>
                  <a:txBody>
                    <a:bodyPr/>
                    <a:lstStyle/>
                    <a:p>
                      <a:r>
                        <a:rPr lang="nl-NL" dirty="0" smtClean="0"/>
                        <a:t>Doorverwijzingen</a:t>
                      </a:r>
                      <a:r>
                        <a:rPr lang="nl-NL" baseline="0" dirty="0" smtClean="0"/>
                        <a:t> moeten eenvoudig zijn</a:t>
                      </a:r>
                      <a:endParaRPr lang="nl-NL" dirty="0"/>
                    </a:p>
                  </a:txBody>
                  <a:tcPr/>
                </a:tc>
              </a:tr>
              <a:tr h="714380">
                <a:tc>
                  <a:txBody>
                    <a:bodyPr/>
                    <a:lstStyle/>
                    <a:p>
                      <a:r>
                        <a:rPr lang="nl-NL" dirty="0" smtClean="0"/>
                        <a:t>Efficiënt</a:t>
                      </a:r>
                      <a:endParaRPr lang="nl-NL" dirty="0"/>
                    </a:p>
                  </a:txBody>
                  <a:tcPr/>
                </a:tc>
                <a:tc>
                  <a:txBody>
                    <a:bodyPr/>
                    <a:lstStyle/>
                    <a:p>
                      <a:r>
                        <a:rPr lang="nl-NL" dirty="0" smtClean="0"/>
                        <a:t>Sociale wenselijkheid</a:t>
                      </a:r>
                      <a:endParaRPr lang="nl-NL" dirty="0"/>
                    </a:p>
                  </a:txBody>
                  <a:tcPr/>
                </a:tc>
              </a:tr>
              <a:tr h="714380">
                <a:tc>
                  <a:txBody>
                    <a:bodyPr/>
                    <a:lstStyle/>
                    <a:p>
                      <a:r>
                        <a:rPr lang="nl-NL" dirty="0" smtClean="0"/>
                        <a:t>Methode om relatief</a:t>
                      </a:r>
                      <a:r>
                        <a:rPr lang="nl-NL" baseline="0" dirty="0" smtClean="0"/>
                        <a:t> makkelijk en goedkoop veel mensen te bereiken</a:t>
                      </a:r>
                      <a:endParaRPr lang="nl-NL" dirty="0"/>
                    </a:p>
                  </a:txBody>
                  <a:tcPr/>
                </a:tc>
                <a:tc>
                  <a:txBody>
                    <a:bodyPr/>
                    <a:lstStyle/>
                    <a:p>
                      <a:r>
                        <a:rPr lang="nl-NL" dirty="0" smtClean="0"/>
                        <a:t>Non-respons</a:t>
                      </a:r>
                      <a:endParaRPr lang="nl-NL" dirty="0"/>
                    </a:p>
                  </a:txBody>
                  <a:tcPr/>
                </a:tc>
              </a:tr>
            </a:tbl>
          </a:graphicData>
        </a:graphic>
      </p:graphicFrame>
      <p:sp>
        <p:nvSpPr>
          <p:cNvPr id="7" name="Plus 6"/>
          <p:cNvSpPr/>
          <p:nvPr/>
        </p:nvSpPr>
        <p:spPr>
          <a:xfrm>
            <a:off x="2786050" y="1928802"/>
            <a:ext cx="500066" cy="500066"/>
          </a:xfrm>
          <a:prstGeom prst="mathPlu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Min 7"/>
          <p:cNvSpPr/>
          <p:nvPr/>
        </p:nvSpPr>
        <p:spPr>
          <a:xfrm>
            <a:off x="5929322" y="1857364"/>
            <a:ext cx="571504" cy="500066"/>
          </a:xfrm>
          <a:prstGeom prst="mathMinu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2000232" y="285728"/>
            <a:ext cx="4892686" cy="923330"/>
          </a:xfrm>
          <a:prstGeom prst="rect">
            <a:avLst/>
          </a:prstGeom>
          <a:noFill/>
        </p:spPr>
        <p:txBody>
          <a:bodyPr wrap="none" lIns="91440" tIns="45720" rIns="91440" bIns="45720">
            <a:spAutoFit/>
          </a:bodyPr>
          <a:lstStyle/>
          <a:p>
            <a:pPr algn="ctr"/>
            <a:r>
              <a:rPr lang="nl-NL" sz="5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Enquête vragen</a:t>
            </a:r>
            <a:endParaRPr lang="nl-NL"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4" name="Ovale toelichting 3"/>
          <p:cNvSpPr/>
          <p:nvPr/>
        </p:nvSpPr>
        <p:spPr>
          <a:xfrm>
            <a:off x="142844" y="1785926"/>
            <a:ext cx="3571900" cy="2000264"/>
          </a:xfrm>
          <a:prstGeom prst="wedgeEllipseCallout">
            <a:avLst>
              <a:gd name="adj1" fmla="val 52933"/>
              <a:gd name="adj2" fmla="val 42364"/>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3200" dirty="0" smtClean="0">
                <a:solidFill>
                  <a:schemeClr val="tx1"/>
                </a:solidFill>
              </a:rPr>
              <a:t>Waar moet je op letten? </a:t>
            </a:r>
            <a:endParaRPr lang="nl-NL" sz="3200" dirty="0">
              <a:solidFill>
                <a:schemeClr val="tx1"/>
              </a:solidFill>
            </a:endParaRPr>
          </a:p>
        </p:txBody>
      </p:sp>
      <p:sp>
        <p:nvSpPr>
          <p:cNvPr id="6" name="Tekstvak 5"/>
          <p:cNvSpPr txBox="1"/>
          <p:nvPr/>
        </p:nvSpPr>
        <p:spPr>
          <a:xfrm>
            <a:off x="4143372" y="2887682"/>
            <a:ext cx="4429156" cy="3970318"/>
          </a:xfrm>
          <a:prstGeom prst="rect">
            <a:avLst/>
          </a:prstGeom>
          <a:noFill/>
        </p:spPr>
        <p:txBody>
          <a:bodyPr wrap="square" rtlCol="0">
            <a:spAutoFit/>
          </a:bodyPr>
          <a:lstStyle/>
          <a:p>
            <a:r>
              <a:rPr lang="nl-NL" sz="2400" dirty="0" smtClean="0">
                <a:sym typeface="Wingdings" pitchFamily="2" charset="2"/>
              </a:rPr>
              <a:t>1. Soort vragenlijst</a:t>
            </a:r>
          </a:p>
          <a:p>
            <a:pPr>
              <a:buFont typeface="Wingdings" pitchFamily="2" charset="2"/>
              <a:buChar char="à"/>
            </a:pPr>
            <a:endParaRPr lang="nl-NL" sz="2400" dirty="0">
              <a:sym typeface="Wingdings" pitchFamily="2" charset="2"/>
            </a:endParaRPr>
          </a:p>
          <a:p>
            <a:r>
              <a:rPr lang="nl-NL" sz="2400" dirty="0" smtClean="0">
                <a:sym typeface="Wingdings" pitchFamily="2" charset="2"/>
              </a:rPr>
              <a:t>2. De opbouw van de vragenlijst</a:t>
            </a:r>
          </a:p>
          <a:p>
            <a:pPr>
              <a:buFont typeface="Wingdings" pitchFamily="2" charset="2"/>
              <a:buChar char="à"/>
            </a:pPr>
            <a:endParaRPr lang="nl-NL" sz="2400" dirty="0">
              <a:sym typeface="Wingdings" pitchFamily="2" charset="2"/>
            </a:endParaRPr>
          </a:p>
          <a:p>
            <a:r>
              <a:rPr lang="nl-NL" sz="2400" dirty="0" smtClean="0">
                <a:sym typeface="Wingdings" pitchFamily="2" charset="2"/>
              </a:rPr>
              <a:t>3. Soorten vragen</a:t>
            </a:r>
          </a:p>
          <a:p>
            <a:pPr>
              <a:buFont typeface="Wingdings" pitchFamily="2" charset="2"/>
              <a:buChar char="à"/>
            </a:pPr>
            <a:endParaRPr lang="nl-NL" sz="2400" dirty="0">
              <a:sym typeface="Wingdings" pitchFamily="2" charset="2"/>
            </a:endParaRPr>
          </a:p>
          <a:p>
            <a:r>
              <a:rPr lang="nl-NL" sz="2400" dirty="0" smtClean="0">
                <a:sym typeface="Wingdings" pitchFamily="2" charset="2"/>
              </a:rPr>
              <a:t>4. Het formuleren van de vragen</a:t>
            </a:r>
          </a:p>
          <a:p>
            <a:endParaRPr lang="nl-NL" sz="2400" dirty="0">
              <a:sym typeface="Wingdings" pitchFamily="2" charset="2"/>
            </a:endParaRPr>
          </a:p>
          <a:p>
            <a:r>
              <a:rPr lang="nl-NL" sz="2400" dirty="0" smtClean="0">
                <a:sym typeface="Wingdings" pitchFamily="2" charset="2"/>
              </a:rPr>
              <a:t>5. </a:t>
            </a:r>
            <a:r>
              <a:rPr lang="nl-NL" sz="2400" dirty="0" err="1" smtClean="0">
                <a:sym typeface="Wingdings" pitchFamily="2" charset="2"/>
              </a:rPr>
              <a:t>Lay</a:t>
            </a:r>
            <a:r>
              <a:rPr lang="nl-NL" sz="2400" dirty="0" smtClean="0">
                <a:sym typeface="Wingdings" pitchFamily="2" charset="2"/>
              </a:rPr>
              <a:t>- out</a:t>
            </a:r>
          </a:p>
          <a:p>
            <a:pPr>
              <a:buFont typeface="Wingdings" pitchFamily="2" charset="2"/>
              <a:buChar char="à"/>
            </a:pPr>
            <a:endParaRPr lang="nl-NL" dirty="0">
              <a:sym typeface="Wingdings" pitchFamily="2" charset="2"/>
            </a:endParaRPr>
          </a:p>
          <a:p>
            <a:endParaRPr lang="nl-NL" dirty="0"/>
          </a:p>
        </p:txBody>
      </p:sp>
      <p:pic>
        <p:nvPicPr>
          <p:cNvPr id="7" name="Picture 8" descr="http://www.cablon.nl/Pics/enquete.jpg"/>
          <p:cNvPicPr>
            <a:picLocks noChangeAspect="1" noChangeArrowheads="1"/>
          </p:cNvPicPr>
          <p:nvPr/>
        </p:nvPicPr>
        <p:blipFill>
          <a:blip r:embed="rId2" cstate="print"/>
          <a:srcRect/>
          <a:stretch>
            <a:fillRect/>
          </a:stretch>
        </p:blipFill>
        <p:spPr bwMode="auto">
          <a:xfrm>
            <a:off x="642910" y="4286256"/>
            <a:ext cx="2143125" cy="214312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1785918" y="214290"/>
            <a:ext cx="5810309" cy="923330"/>
          </a:xfrm>
          <a:prstGeom prst="rect">
            <a:avLst/>
          </a:prstGeom>
          <a:noFill/>
        </p:spPr>
        <p:txBody>
          <a:bodyPr wrap="none" lIns="91440" tIns="45720" rIns="91440" bIns="45720">
            <a:spAutoFit/>
          </a:bodyPr>
          <a:lstStyle/>
          <a:p>
            <a:pPr algn="ctr"/>
            <a:r>
              <a:rPr lang="nl-NL"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1. Soort vragenlijst</a:t>
            </a:r>
            <a:endParaRPr lang="nl-NL"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4" name="Tekstvak 3"/>
          <p:cNvSpPr txBox="1"/>
          <p:nvPr/>
        </p:nvSpPr>
        <p:spPr>
          <a:xfrm>
            <a:off x="1357290" y="2428868"/>
            <a:ext cx="6143668" cy="3693319"/>
          </a:xfrm>
          <a:prstGeom prst="rect">
            <a:avLst/>
          </a:prstGeom>
          <a:noFill/>
        </p:spPr>
        <p:txBody>
          <a:bodyPr wrap="square" rtlCol="0">
            <a:spAutoFit/>
          </a:bodyPr>
          <a:lstStyle/>
          <a:p>
            <a:r>
              <a:rPr lang="nl-NL" u="sng" dirty="0" smtClean="0"/>
              <a:t>Enquête: </a:t>
            </a:r>
            <a:r>
              <a:rPr lang="nl-NL" dirty="0" smtClean="0"/>
              <a:t>De vragen, de volgorde waarin zij worden gesteld en de mogelijke antwoorden staan vast. Het resultaat zijn cijfermatige gegevens.</a:t>
            </a:r>
          </a:p>
          <a:p>
            <a:endParaRPr lang="nl-NL" u="sng" dirty="0" smtClean="0"/>
          </a:p>
          <a:p>
            <a:endParaRPr lang="nl-NL" u="sng" dirty="0" smtClean="0"/>
          </a:p>
          <a:p>
            <a:r>
              <a:rPr lang="nl-NL" u="sng" dirty="0" smtClean="0"/>
              <a:t>Semi-gestructureerde enquête:</a:t>
            </a:r>
            <a:r>
              <a:rPr lang="nl-NL" dirty="0" smtClean="0"/>
              <a:t> Meer ruimte om open vragen te stellen, de resultaten zijn voor een deel cijfermatig maar ook kwalitatief . </a:t>
            </a:r>
          </a:p>
          <a:p>
            <a:endParaRPr lang="nl-NL" dirty="0" smtClean="0"/>
          </a:p>
          <a:p>
            <a:endParaRPr lang="nl-NL" dirty="0" smtClean="0"/>
          </a:p>
          <a:p>
            <a:r>
              <a:rPr lang="nl-NL" u="sng" dirty="0" smtClean="0"/>
              <a:t>Gesprekrichtlijn of checklist</a:t>
            </a:r>
            <a:r>
              <a:rPr lang="nl-NL" dirty="0" smtClean="0"/>
              <a:t>: Deze vormen van vragenlijst wordt gebruikt bij kwalitatief onderzoek. Bv. Interview en groepsdiscussies. </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anim calcmode="lin" valueType="num">
                                      <p:cBhvr additive="base">
                                        <p:cTn id="19"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0" y="357166"/>
            <a:ext cx="8794588" cy="923330"/>
          </a:xfrm>
          <a:prstGeom prst="rect">
            <a:avLst/>
          </a:prstGeom>
          <a:noFill/>
        </p:spPr>
        <p:txBody>
          <a:bodyPr wrap="none" lIns="91440" tIns="45720" rIns="91440" bIns="45720">
            <a:spAutoFit/>
          </a:bodyPr>
          <a:lstStyle/>
          <a:p>
            <a:pPr algn="ctr"/>
            <a:r>
              <a:rPr lang="nl-NL"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2. Opbouw van de vragenlijst</a:t>
            </a:r>
            <a:endParaRPr lang="nl-NL"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3" name="Tekstvak 2"/>
          <p:cNvSpPr txBox="1"/>
          <p:nvPr/>
        </p:nvSpPr>
        <p:spPr>
          <a:xfrm>
            <a:off x="1428728" y="2071678"/>
            <a:ext cx="5357850" cy="707886"/>
          </a:xfrm>
          <a:prstGeom prst="rect">
            <a:avLst/>
          </a:prstGeom>
          <a:noFill/>
        </p:spPr>
        <p:txBody>
          <a:bodyPr wrap="square" rtlCol="0">
            <a:spAutoFit/>
          </a:bodyPr>
          <a:lstStyle/>
          <a:p>
            <a:endParaRPr lang="nl-NL" sz="2000" dirty="0" smtClean="0"/>
          </a:p>
          <a:p>
            <a:endParaRPr lang="nl-NL" sz="2000" dirty="0"/>
          </a:p>
        </p:txBody>
      </p:sp>
      <p:sp>
        <p:nvSpPr>
          <p:cNvPr id="4" name="Ovale toelichting 3"/>
          <p:cNvSpPr/>
          <p:nvPr/>
        </p:nvSpPr>
        <p:spPr>
          <a:xfrm>
            <a:off x="1285852" y="1500174"/>
            <a:ext cx="2500330" cy="1571636"/>
          </a:xfrm>
          <a:prstGeom prst="wedgeEllipseCallout">
            <a:avLst>
              <a:gd name="adj1" fmla="val -32153"/>
              <a:gd name="adj2" fmla="val 6111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2400" dirty="0" smtClean="0">
                <a:solidFill>
                  <a:schemeClr val="tx1"/>
                </a:solidFill>
              </a:rPr>
              <a:t>Algemeen naar  </a:t>
            </a:r>
            <a:r>
              <a:rPr lang="nl-NL" sz="2400" dirty="0" smtClean="0">
                <a:solidFill>
                  <a:schemeClr val="tx1"/>
                </a:solidFill>
                <a:sym typeface="Wingdings" pitchFamily="2" charset="2"/>
              </a:rPr>
              <a:t> </a:t>
            </a:r>
            <a:r>
              <a:rPr lang="nl-NL" sz="2400" dirty="0" smtClean="0">
                <a:solidFill>
                  <a:schemeClr val="tx1"/>
                </a:solidFill>
              </a:rPr>
              <a:t> specifiek</a:t>
            </a:r>
          </a:p>
        </p:txBody>
      </p:sp>
      <p:sp>
        <p:nvSpPr>
          <p:cNvPr id="5" name="Rechthoek 4"/>
          <p:cNvSpPr/>
          <p:nvPr/>
        </p:nvSpPr>
        <p:spPr>
          <a:xfrm>
            <a:off x="142844" y="3214686"/>
            <a:ext cx="4572000" cy="1477328"/>
          </a:xfrm>
          <a:prstGeom prst="rect">
            <a:avLst/>
          </a:prstGeom>
        </p:spPr>
        <p:txBody>
          <a:bodyPr>
            <a:spAutoFit/>
          </a:bodyPr>
          <a:lstStyle/>
          <a:p>
            <a:r>
              <a:rPr lang="nl-NL" i="1" dirty="0" smtClean="0"/>
              <a:t>Voorbeeld:</a:t>
            </a:r>
            <a:r>
              <a:rPr lang="nl-NL" dirty="0" smtClean="0"/>
              <a:t/>
            </a:r>
            <a:br>
              <a:rPr lang="nl-NL" dirty="0" smtClean="0"/>
            </a:br>
            <a:r>
              <a:rPr lang="nl-NL" dirty="0" smtClean="0"/>
              <a:t>Welke toiletartikelen gebruikt u zoal?</a:t>
            </a:r>
            <a:br>
              <a:rPr lang="nl-NL" dirty="0" smtClean="0"/>
            </a:br>
            <a:r>
              <a:rPr lang="nl-NL" dirty="0" smtClean="0"/>
              <a:t>Gebruikt u ook tandpasta?</a:t>
            </a:r>
            <a:br>
              <a:rPr lang="nl-NL" dirty="0" smtClean="0"/>
            </a:br>
            <a:r>
              <a:rPr lang="nl-NL" dirty="0" smtClean="0"/>
              <a:t>Hoeveel tubes tandpasta per maand gebruikt u van merk x?</a:t>
            </a:r>
            <a:endParaRPr lang="nl-NL" dirty="0"/>
          </a:p>
        </p:txBody>
      </p:sp>
      <p:sp>
        <p:nvSpPr>
          <p:cNvPr id="6" name="Ovale toelichting 5"/>
          <p:cNvSpPr/>
          <p:nvPr/>
        </p:nvSpPr>
        <p:spPr>
          <a:xfrm>
            <a:off x="5000628" y="1643050"/>
            <a:ext cx="2643174" cy="1571636"/>
          </a:xfrm>
          <a:prstGeom prst="wedgeEllipseCallout">
            <a:avLst>
              <a:gd name="adj1" fmla="val 20185"/>
              <a:gd name="adj2" fmla="val 6111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2400" dirty="0" smtClean="0">
                <a:solidFill>
                  <a:schemeClr val="tx1"/>
                </a:solidFill>
              </a:rPr>
              <a:t>Achtergrond kenmerken</a:t>
            </a:r>
          </a:p>
        </p:txBody>
      </p:sp>
      <p:sp>
        <p:nvSpPr>
          <p:cNvPr id="8" name="Tekstvak 7"/>
          <p:cNvSpPr txBox="1"/>
          <p:nvPr/>
        </p:nvSpPr>
        <p:spPr>
          <a:xfrm>
            <a:off x="5000628" y="3500438"/>
            <a:ext cx="3500462" cy="646331"/>
          </a:xfrm>
          <a:prstGeom prst="rect">
            <a:avLst/>
          </a:prstGeom>
          <a:noFill/>
        </p:spPr>
        <p:txBody>
          <a:bodyPr wrap="square" rtlCol="0">
            <a:spAutoFit/>
          </a:bodyPr>
          <a:lstStyle/>
          <a:p>
            <a:r>
              <a:rPr lang="nl-NL" dirty="0" smtClean="0"/>
              <a:t>Zoals: Geslacht, leeftijd, woonplaats, inkomen</a:t>
            </a:r>
            <a:endParaRPr lang="nl-NL" dirty="0"/>
          </a:p>
        </p:txBody>
      </p:sp>
      <p:cxnSp>
        <p:nvCxnSpPr>
          <p:cNvPr id="12" name="Rechte verbindingslijn met pijl 11"/>
          <p:cNvCxnSpPr/>
          <p:nvPr/>
        </p:nvCxnSpPr>
        <p:spPr>
          <a:xfrm rot="5400000">
            <a:off x="6036479" y="4536289"/>
            <a:ext cx="642942" cy="1588"/>
          </a:xfrm>
          <a:prstGeom prst="straightConnector1">
            <a:avLst/>
          </a:prstGeom>
          <a:ln w="44450">
            <a:tailEnd type="arrow"/>
          </a:ln>
        </p:spPr>
        <p:style>
          <a:lnRef idx="1">
            <a:schemeClr val="accent1"/>
          </a:lnRef>
          <a:fillRef idx="0">
            <a:schemeClr val="accent1"/>
          </a:fillRef>
          <a:effectRef idx="0">
            <a:schemeClr val="accent1"/>
          </a:effectRef>
          <a:fontRef idx="minor">
            <a:schemeClr val="tx1"/>
          </a:fontRef>
        </p:style>
      </p:cxnSp>
      <p:sp>
        <p:nvSpPr>
          <p:cNvPr id="13" name="Tekstvak 12"/>
          <p:cNvSpPr txBox="1"/>
          <p:nvPr/>
        </p:nvSpPr>
        <p:spPr>
          <a:xfrm>
            <a:off x="4643438" y="5000636"/>
            <a:ext cx="4000528" cy="923330"/>
          </a:xfrm>
          <a:prstGeom prst="rect">
            <a:avLst/>
          </a:prstGeom>
          <a:noFill/>
        </p:spPr>
        <p:txBody>
          <a:bodyPr wrap="square" rtlCol="0">
            <a:spAutoFit/>
          </a:bodyPr>
          <a:lstStyle/>
          <a:p>
            <a:r>
              <a:rPr lang="nl-NL" dirty="0" smtClean="0"/>
              <a:t>Bij kwantitatief onderzoek worden de achtergrondkenmerken meestal aan het eind gevraagd.</a:t>
            </a:r>
            <a:endParaRPr lang="nl-N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e toelichting 3"/>
          <p:cNvSpPr/>
          <p:nvPr/>
        </p:nvSpPr>
        <p:spPr>
          <a:xfrm>
            <a:off x="214282" y="0"/>
            <a:ext cx="3357586" cy="2571768"/>
          </a:xfrm>
          <a:prstGeom prst="wedgeEllipseCallout">
            <a:avLst>
              <a:gd name="adj1" fmla="val 45955"/>
              <a:gd name="adj2" fmla="val 447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smtClean="0">
                <a:solidFill>
                  <a:schemeClr val="tx1"/>
                </a:solidFill>
              </a:rPr>
              <a:t>Waar moet je ook op letten bij de opbouw (routing) van de vragenlijst?</a:t>
            </a:r>
            <a:endParaRPr lang="nl-NL" sz="2800" dirty="0">
              <a:solidFill>
                <a:schemeClr val="tx1"/>
              </a:solidFill>
            </a:endParaRPr>
          </a:p>
        </p:txBody>
      </p:sp>
      <p:sp>
        <p:nvSpPr>
          <p:cNvPr id="5" name="Tekstvak 4"/>
          <p:cNvSpPr txBox="1"/>
          <p:nvPr/>
        </p:nvSpPr>
        <p:spPr>
          <a:xfrm>
            <a:off x="2285984" y="2500306"/>
            <a:ext cx="5786478" cy="3416320"/>
          </a:xfrm>
          <a:prstGeom prst="rect">
            <a:avLst/>
          </a:prstGeom>
          <a:noFill/>
        </p:spPr>
        <p:txBody>
          <a:bodyPr wrap="square" rtlCol="0">
            <a:spAutoFit/>
          </a:bodyPr>
          <a:lstStyle/>
          <a:p>
            <a:pPr>
              <a:lnSpc>
                <a:spcPct val="150000"/>
              </a:lnSpc>
              <a:buFont typeface="Wingdings" pitchFamily="2" charset="2"/>
              <a:buChar char="à"/>
            </a:pPr>
            <a:r>
              <a:rPr lang="nl-NL" dirty="0" smtClean="0">
                <a:sym typeface="Wingdings" pitchFamily="2" charset="2"/>
              </a:rPr>
              <a:t>Begin met stimulerende vragen om de respondent  te   </a:t>
            </a:r>
          </a:p>
          <a:p>
            <a:pPr>
              <a:lnSpc>
                <a:spcPct val="150000"/>
              </a:lnSpc>
            </a:pPr>
            <a:r>
              <a:rPr lang="nl-NL" dirty="0">
                <a:sym typeface="Wingdings" pitchFamily="2" charset="2"/>
              </a:rPr>
              <a:t> </a:t>
            </a:r>
            <a:r>
              <a:rPr lang="nl-NL" dirty="0" smtClean="0">
                <a:sym typeface="Wingdings" pitchFamily="2" charset="2"/>
              </a:rPr>
              <a:t>    motiveren.</a:t>
            </a:r>
          </a:p>
          <a:p>
            <a:pPr>
              <a:lnSpc>
                <a:spcPct val="150000"/>
              </a:lnSpc>
              <a:buFont typeface="Wingdings" pitchFamily="2" charset="2"/>
              <a:buChar char="à"/>
            </a:pPr>
            <a:r>
              <a:rPr lang="nl-NL" dirty="0">
                <a:sym typeface="Wingdings" pitchFamily="2" charset="2"/>
              </a:rPr>
              <a:t> </a:t>
            </a:r>
            <a:r>
              <a:rPr lang="nl-NL" dirty="0" smtClean="0">
                <a:sym typeface="Wingdings" pitchFamily="2" charset="2"/>
              </a:rPr>
              <a:t>Begin met vragen die het onderwerp aankondigen</a:t>
            </a:r>
          </a:p>
          <a:p>
            <a:pPr>
              <a:lnSpc>
                <a:spcPct val="150000"/>
              </a:lnSpc>
              <a:buFont typeface="Wingdings" pitchFamily="2" charset="2"/>
              <a:buChar char="à"/>
            </a:pPr>
            <a:r>
              <a:rPr lang="nl-NL" dirty="0">
                <a:sym typeface="Wingdings" pitchFamily="2" charset="2"/>
              </a:rPr>
              <a:t> </a:t>
            </a:r>
            <a:r>
              <a:rPr lang="nl-NL" dirty="0" smtClean="0">
                <a:sym typeface="Wingdings" pitchFamily="2" charset="2"/>
              </a:rPr>
              <a:t>Begin en eindig met makkelijke en interessante vragen</a:t>
            </a:r>
          </a:p>
          <a:p>
            <a:pPr>
              <a:lnSpc>
                <a:spcPct val="150000"/>
              </a:lnSpc>
              <a:buFont typeface="Wingdings" pitchFamily="2" charset="2"/>
              <a:buChar char="à"/>
            </a:pPr>
            <a:r>
              <a:rPr lang="nl-NL" dirty="0">
                <a:sym typeface="Wingdings" pitchFamily="2" charset="2"/>
              </a:rPr>
              <a:t> </a:t>
            </a:r>
            <a:r>
              <a:rPr lang="nl-NL" dirty="0" smtClean="0">
                <a:sym typeface="Wingdings" pitchFamily="2" charset="2"/>
              </a:rPr>
              <a:t>Groepeer de vragen in blokken a.d.v de diverse</a:t>
            </a:r>
          </a:p>
          <a:p>
            <a:pPr>
              <a:lnSpc>
                <a:spcPct val="150000"/>
              </a:lnSpc>
            </a:pPr>
            <a:r>
              <a:rPr lang="nl-NL" dirty="0">
                <a:sym typeface="Wingdings" pitchFamily="2" charset="2"/>
              </a:rPr>
              <a:t> </a:t>
            </a:r>
            <a:r>
              <a:rPr lang="nl-NL" dirty="0" smtClean="0">
                <a:sym typeface="Wingdings" pitchFamily="2" charset="2"/>
              </a:rPr>
              <a:t>     onderwerpen</a:t>
            </a:r>
          </a:p>
          <a:p>
            <a:pPr>
              <a:lnSpc>
                <a:spcPct val="150000"/>
              </a:lnSpc>
              <a:buFont typeface="Wingdings" pitchFamily="2" charset="2"/>
              <a:buChar char="à"/>
            </a:pPr>
            <a:r>
              <a:rPr lang="nl-NL" dirty="0">
                <a:sym typeface="Wingdings" pitchFamily="2" charset="2"/>
              </a:rPr>
              <a:t> </a:t>
            </a:r>
            <a:r>
              <a:rPr lang="nl-NL" dirty="0" smtClean="0">
                <a:sym typeface="Wingdings" pitchFamily="2" charset="2"/>
              </a:rPr>
              <a:t>Je kan tussen de blokken overhangen maken waarin je</a:t>
            </a:r>
          </a:p>
          <a:p>
            <a:pPr>
              <a:lnSpc>
                <a:spcPct val="150000"/>
              </a:lnSpc>
            </a:pPr>
            <a:r>
              <a:rPr lang="nl-NL" dirty="0" smtClean="0">
                <a:sym typeface="Wingdings" pitchFamily="2" charset="2"/>
              </a:rPr>
              <a:t>      het ene onderwerp introduceert en afsluit.</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 calcmode="lin" valueType="num">
                                      <p:cBhvr additive="base">
                                        <p:cTn id="2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 calcmode="lin" valueType="num">
                                      <p:cBhvr additive="base">
                                        <p:cTn id="2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anim calcmode="lin" valueType="num">
                                      <p:cBhvr additive="base">
                                        <p:cTn id="3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5">
                                            <p:txEl>
                                              <p:pRg st="6" end="6"/>
                                            </p:txEl>
                                          </p:spTgt>
                                        </p:tgtEl>
                                        <p:attrNameLst>
                                          <p:attrName>style.visibility</p:attrName>
                                        </p:attrNameLst>
                                      </p:cBhvr>
                                      <p:to>
                                        <p:strVal val="visible"/>
                                      </p:to>
                                    </p:set>
                                    <p:anim calcmode="lin" valueType="num">
                                      <p:cBhvr additive="base">
                                        <p:cTn id="3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5">
                                            <p:txEl>
                                              <p:pRg st="7" end="7"/>
                                            </p:txEl>
                                          </p:spTgt>
                                        </p:tgtEl>
                                        <p:attrNameLst>
                                          <p:attrName>style.visibility</p:attrName>
                                        </p:attrNameLst>
                                      </p:cBhvr>
                                      <p:to>
                                        <p:strVal val="visible"/>
                                      </p:to>
                                    </p:set>
                                    <p:anim calcmode="lin" valueType="num">
                                      <p:cBhvr additive="base">
                                        <p:cTn id="4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1785918" y="214290"/>
            <a:ext cx="5460854" cy="923330"/>
          </a:xfrm>
          <a:prstGeom prst="rect">
            <a:avLst/>
          </a:prstGeom>
          <a:noFill/>
        </p:spPr>
        <p:txBody>
          <a:bodyPr wrap="none" lIns="91440" tIns="45720" rIns="91440" bIns="45720">
            <a:spAutoFit/>
          </a:bodyPr>
          <a:lstStyle/>
          <a:p>
            <a:pPr algn="ctr"/>
            <a:r>
              <a:rPr lang="nl-NL"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3. Soorten vragen</a:t>
            </a:r>
            <a:endParaRPr lang="nl-NL"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4" name="Stroomdiagram: Proces 3"/>
          <p:cNvSpPr/>
          <p:nvPr/>
        </p:nvSpPr>
        <p:spPr>
          <a:xfrm>
            <a:off x="2786050" y="1643050"/>
            <a:ext cx="3714776" cy="42862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solidFill>
                  <a:schemeClr val="tx1"/>
                </a:solidFill>
              </a:rPr>
              <a:t>Soorten vragen</a:t>
            </a:r>
            <a:endParaRPr lang="nl-NL" dirty="0">
              <a:solidFill>
                <a:schemeClr val="tx1"/>
              </a:solidFill>
            </a:endParaRPr>
          </a:p>
        </p:txBody>
      </p:sp>
      <p:sp>
        <p:nvSpPr>
          <p:cNvPr id="5" name="Stroomdiagram: Proces 4"/>
          <p:cNvSpPr/>
          <p:nvPr/>
        </p:nvSpPr>
        <p:spPr>
          <a:xfrm>
            <a:off x="1428728" y="3286124"/>
            <a:ext cx="1285884" cy="7858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solidFill>
                  <a:schemeClr val="tx1"/>
                </a:solidFill>
              </a:rPr>
              <a:t>Open vragen</a:t>
            </a:r>
            <a:endParaRPr lang="nl-NL" dirty="0">
              <a:solidFill>
                <a:schemeClr val="tx1"/>
              </a:solidFill>
            </a:endParaRPr>
          </a:p>
        </p:txBody>
      </p:sp>
      <p:sp>
        <p:nvSpPr>
          <p:cNvPr id="6" name="Stroomdiagram: Proces 5"/>
          <p:cNvSpPr/>
          <p:nvPr/>
        </p:nvSpPr>
        <p:spPr>
          <a:xfrm>
            <a:off x="6000760" y="3286124"/>
            <a:ext cx="1285884" cy="7858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solidFill>
                  <a:schemeClr val="tx1"/>
                </a:solidFill>
              </a:rPr>
              <a:t>Gesloten </a:t>
            </a:r>
          </a:p>
          <a:p>
            <a:pPr algn="ctr"/>
            <a:r>
              <a:rPr lang="nl-NL" dirty="0" smtClean="0">
                <a:solidFill>
                  <a:schemeClr val="tx1"/>
                </a:solidFill>
              </a:rPr>
              <a:t>vragen</a:t>
            </a:r>
            <a:endParaRPr lang="nl-NL" dirty="0">
              <a:solidFill>
                <a:schemeClr val="tx1"/>
              </a:solidFill>
            </a:endParaRPr>
          </a:p>
        </p:txBody>
      </p:sp>
      <p:sp>
        <p:nvSpPr>
          <p:cNvPr id="7" name="Stroomdiagram: Proces 6"/>
          <p:cNvSpPr/>
          <p:nvPr/>
        </p:nvSpPr>
        <p:spPr>
          <a:xfrm>
            <a:off x="1142976" y="4500570"/>
            <a:ext cx="1928826" cy="7858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solidFill>
                  <a:schemeClr val="tx1"/>
                </a:solidFill>
              </a:rPr>
              <a:t>Respondent is geheel vrij in de beantwoording</a:t>
            </a:r>
            <a:endParaRPr lang="nl-NL" dirty="0">
              <a:solidFill>
                <a:schemeClr val="tx1"/>
              </a:solidFill>
            </a:endParaRPr>
          </a:p>
        </p:txBody>
      </p:sp>
      <p:sp>
        <p:nvSpPr>
          <p:cNvPr id="8" name="Stroomdiagram: Proces 7"/>
          <p:cNvSpPr/>
          <p:nvPr/>
        </p:nvSpPr>
        <p:spPr>
          <a:xfrm>
            <a:off x="5429256" y="4500570"/>
            <a:ext cx="2571768" cy="114300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solidFill>
                  <a:schemeClr val="tx1"/>
                </a:solidFill>
              </a:rPr>
              <a:t>Respondent kiest uit vaste, reeds geformuleerde antwoordmogelijkheden</a:t>
            </a:r>
            <a:endParaRPr lang="nl-NL" dirty="0">
              <a:solidFill>
                <a:schemeClr val="tx1"/>
              </a:solidFill>
            </a:endParaRPr>
          </a:p>
        </p:txBody>
      </p:sp>
      <p:sp>
        <p:nvSpPr>
          <p:cNvPr id="9" name="Stroomdiagram: Proces 8"/>
          <p:cNvSpPr/>
          <p:nvPr/>
        </p:nvSpPr>
        <p:spPr>
          <a:xfrm>
            <a:off x="642910" y="5715016"/>
            <a:ext cx="2928958" cy="7858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solidFill>
                  <a:schemeClr val="tx1"/>
                </a:solidFill>
              </a:rPr>
              <a:t>Alleen gebruiken bij gestructureerde vragenlijst als het echt niet anders kan </a:t>
            </a:r>
            <a:endParaRPr lang="nl-NL" dirty="0">
              <a:solidFill>
                <a:schemeClr val="tx1"/>
              </a:solidFill>
            </a:endParaRPr>
          </a:p>
        </p:txBody>
      </p:sp>
      <p:cxnSp>
        <p:nvCxnSpPr>
          <p:cNvPr id="11" name="Rechte verbindingslijn met pijl 10"/>
          <p:cNvCxnSpPr/>
          <p:nvPr/>
        </p:nvCxnSpPr>
        <p:spPr>
          <a:xfrm rot="5400000">
            <a:off x="4287042" y="2428074"/>
            <a:ext cx="571504" cy="1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Rechte verbindingslijn met pijl 12"/>
          <p:cNvCxnSpPr/>
          <p:nvPr/>
        </p:nvCxnSpPr>
        <p:spPr>
          <a:xfrm rot="10800000" flipV="1">
            <a:off x="1643042" y="2143116"/>
            <a:ext cx="1430348" cy="42862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Rechte verbindingslijn met pijl 13"/>
          <p:cNvCxnSpPr/>
          <p:nvPr/>
        </p:nvCxnSpPr>
        <p:spPr>
          <a:xfrm rot="10800000" flipV="1">
            <a:off x="2928926" y="2143116"/>
            <a:ext cx="858844" cy="500066"/>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Rechte verbindingslijn met pijl 14"/>
          <p:cNvCxnSpPr/>
          <p:nvPr/>
        </p:nvCxnSpPr>
        <p:spPr>
          <a:xfrm rot="16200000" flipH="1">
            <a:off x="5572926" y="2143910"/>
            <a:ext cx="571504" cy="569916"/>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Rechte verbindingslijn met pijl 15"/>
          <p:cNvCxnSpPr/>
          <p:nvPr/>
        </p:nvCxnSpPr>
        <p:spPr>
          <a:xfrm>
            <a:off x="6216662" y="2143116"/>
            <a:ext cx="1069982" cy="42862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Tekstvak 16"/>
          <p:cNvSpPr txBox="1"/>
          <p:nvPr/>
        </p:nvSpPr>
        <p:spPr>
          <a:xfrm>
            <a:off x="142844" y="2643182"/>
            <a:ext cx="9144064" cy="369332"/>
          </a:xfrm>
          <a:prstGeom prst="rect">
            <a:avLst/>
          </a:prstGeom>
          <a:noFill/>
        </p:spPr>
        <p:txBody>
          <a:bodyPr wrap="square" rtlCol="0">
            <a:spAutoFit/>
          </a:bodyPr>
          <a:lstStyle/>
          <a:p>
            <a:r>
              <a:rPr lang="nl-NL" dirty="0" smtClean="0"/>
              <a:t>Kennisvragen             Feitenvraag            Opinievraag                 Wensvraag              Voornemenvraag</a:t>
            </a:r>
            <a:endParaRPr lang="nl-NL" dirty="0"/>
          </a:p>
        </p:txBody>
      </p:sp>
      <p:sp>
        <p:nvSpPr>
          <p:cNvPr id="24" name="Rechteraccolade 23"/>
          <p:cNvSpPr/>
          <p:nvPr/>
        </p:nvSpPr>
        <p:spPr>
          <a:xfrm rot="5400000">
            <a:off x="4036199" y="-1321611"/>
            <a:ext cx="1214446" cy="9001156"/>
          </a:xfrm>
          <a:prstGeom prst="rightBrace">
            <a:avLst>
              <a:gd name="adj1" fmla="val 8333"/>
              <a:gd name="adj2" fmla="val 50000"/>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cxnSp>
        <p:nvCxnSpPr>
          <p:cNvPr id="26" name="Rechte verbindingslijn 25"/>
          <p:cNvCxnSpPr>
            <a:stCxn id="5" idx="2"/>
          </p:cNvCxnSpPr>
          <p:nvPr/>
        </p:nvCxnSpPr>
        <p:spPr>
          <a:xfrm rot="16200000" flipH="1">
            <a:off x="1893076" y="4250536"/>
            <a:ext cx="357190" cy="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Rechte verbindingslijn 28"/>
          <p:cNvCxnSpPr/>
          <p:nvPr/>
        </p:nvCxnSpPr>
        <p:spPr>
          <a:xfrm rot="16200000" flipH="1">
            <a:off x="1893076" y="5464982"/>
            <a:ext cx="357190" cy="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Rechte verbindingslijn 29"/>
          <p:cNvCxnSpPr/>
          <p:nvPr/>
        </p:nvCxnSpPr>
        <p:spPr>
          <a:xfrm rot="16200000" flipH="1">
            <a:off x="6465108" y="4250536"/>
            <a:ext cx="357190" cy="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Rechte verbindingslijn met pijl 31"/>
          <p:cNvCxnSpPr/>
          <p:nvPr/>
        </p:nvCxnSpPr>
        <p:spPr>
          <a:xfrm rot="5400000">
            <a:off x="6430182" y="6071412"/>
            <a:ext cx="571504" cy="1588"/>
          </a:xfrm>
          <a:prstGeom prst="straightConnector1">
            <a:avLst/>
          </a:prstGeom>
          <a:ln w="666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e toelichting 1"/>
          <p:cNvSpPr/>
          <p:nvPr/>
        </p:nvSpPr>
        <p:spPr>
          <a:xfrm>
            <a:off x="214282" y="0"/>
            <a:ext cx="3357586" cy="2571768"/>
          </a:xfrm>
          <a:prstGeom prst="wedgeEllipseCallout">
            <a:avLst>
              <a:gd name="adj1" fmla="val 45955"/>
              <a:gd name="adj2" fmla="val 447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smtClean="0">
                <a:solidFill>
                  <a:schemeClr val="tx1"/>
                </a:solidFill>
              </a:rPr>
              <a:t>Welke soorten gesloten vragen zijn er ? </a:t>
            </a:r>
            <a:endParaRPr lang="nl-NL" sz="2800" dirty="0">
              <a:solidFill>
                <a:schemeClr val="tx1"/>
              </a:solidFill>
            </a:endParaRPr>
          </a:p>
        </p:txBody>
      </p:sp>
      <p:sp>
        <p:nvSpPr>
          <p:cNvPr id="3" name="Tekstvak 2"/>
          <p:cNvSpPr txBox="1"/>
          <p:nvPr/>
        </p:nvSpPr>
        <p:spPr>
          <a:xfrm>
            <a:off x="714348" y="2857496"/>
            <a:ext cx="8072494" cy="3139321"/>
          </a:xfrm>
          <a:prstGeom prst="rect">
            <a:avLst/>
          </a:prstGeom>
          <a:noFill/>
        </p:spPr>
        <p:txBody>
          <a:bodyPr wrap="square" rtlCol="0">
            <a:spAutoFit/>
          </a:bodyPr>
          <a:lstStyle/>
          <a:p>
            <a:r>
              <a:rPr lang="nl-NL" b="1" dirty="0" err="1" smtClean="0"/>
              <a:t>Dichotome</a:t>
            </a:r>
            <a:r>
              <a:rPr lang="nl-NL" b="1" dirty="0" smtClean="0"/>
              <a:t> vraag: </a:t>
            </a:r>
            <a:r>
              <a:rPr lang="nl-NL" dirty="0" smtClean="0"/>
              <a:t>waarbij de respondent uit 2 antwoordcategorieën er één moet  kiezen </a:t>
            </a:r>
            <a:r>
              <a:rPr lang="nl-NL" i="1" dirty="0" smtClean="0"/>
              <a:t>(bv. ja of nee).</a:t>
            </a:r>
          </a:p>
          <a:p>
            <a:endParaRPr lang="nl-NL" dirty="0" smtClean="0"/>
          </a:p>
          <a:p>
            <a:r>
              <a:rPr lang="nl-NL" b="1" dirty="0" smtClean="0"/>
              <a:t>Multiple </a:t>
            </a:r>
            <a:r>
              <a:rPr lang="nl-NL" b="1" dirty="0" err="1" smtClean="0"/>
              <a:t>choice</a:t>
            </a:r>
            <a:r>
              <a:rPr lang="nl-NL" b="1" dirty="0" smtClean="0"/>
              <a:t> vraag: </a:t>
            </a:r>
            <a:r>
              <a:rPr lang="nl-NL" dirty="0" smtClean="0"/>
              <a:t>waarbij de respondent uit meerdere antwoordcategorieën er één kan kiezen (</a:t>
            </a:r>
            <a:r>
              <a:rPr lang="nl-NL" i="1" dirty="0" err="1" smtClean="0"/>
              <a:t>b.v</a:t>
            </a:r>
            <a:r>
              <a:rPr lang="nl-NL" i="1" dirty="0" smtClean="0"/>
              <a:t> In welke mate ben je tevreden met de oplaattijd van… ?</a:t>
            </a:r>
          </a:p>
          <a:p>
            <a:r>
              <a:rPr lang="nl-NL" i="1" dirty="0" smtClean="0"/>
              <a:t>Zeer tevreden……………………….zeer ontevreden )</a:t>
            </a:r>
          </a:p>
          <a:p>
            <a:r>
              <a:rPr lang="nl-NL" i="1" dirty="0" smtClean="0"/>
              <a:t>5	4	3	2	1</a:t>
            </a:r>
          </a:p>
          <a:p>
            <a:endParaRPr lang="nl-NL" dirty="0" smtClean="0"/>
          </a:p>
          <a:p>
            <a:r>
              <a:rPr lang="nl-NL" b="1" dirty="0" smtClean="0"/>
              <a:t>Schaalvraag: </a:t>
            </a:r>
            <a:r>
              <a:rPr lang="nl-NL" dirty="0" smtClean="0"/>
              <a:t>waarbij de antwoorden een bepaalde gradatie op een schaal aangeven. Zoals: vijfpuntschalen en zevenpuntschalen </a:t>
            </a:r>
            <a:r>
              <a:rPr lang="nl-NL" i="1" dirty="0" smtClean="0"/>
              <a:t>(bijvoorbeeld: helemaal mee eens, mee eens, neutraal, mee oneens, helemaal mee oneens). </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1053</TotalTime>
  <Words>1137</Words>
  <Application>Microsoft Office PowerPoint</Application>
  <PresentationFormat>Diavoorstelling (4:3)</PresentationFormat>
  <Paragraphs>179</Paragraphs>
  <Slides>12</Slides>
  <Notes>8</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12</vt:i4>
      </vt:variant>
    </vt:vector>
  </HeadingPairs>
  <TitlesOfParts>
    <vt:vector size="19" baseType="lpstr">
      <vt:lpstr>Arial</vt:lpstr>
      <vt:lpstr>Calibri</vt:lpstr>
      <vt:lpstr>Corbel</vt:lpstr>
      <vt:lpstr>Wingdings</vt:lpstr>
      <vt:lpstr>Wingdings 2</vt:lpstr>
      <vt:lpstr>Wingdings 3</vt:lpstr>
      <vt:lpstr>Module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Jessi</dc:creator>
  <cp:lastModifiedBy>Dekker, Arie</cp:lastModifiedBy>
  <cp:revision>69</cp:revision>
  <dcterms:created xsi:type="dcterms:W3CDTF">2010-02-17T07:20:20Z</dcterms:created>
  <dcterms:modified xsi:type="dcterms:W3CDTF">2014-10-01T10:44:02Z</dcterms:modified>
</cp:coreProperties>
</file>