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71" r:id="rId4"/>
    <p:sldId id="266" r:id="rId5"/>
    <p:sldId id="272"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mascil-project.eu/classroom-material.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Deze tool biedt docenten mogelijkheden om OL-opdrachten te ervaren als leerlingen en zich bewust te worden van de educatieve mogelijkheden van deze werkmethodes. Docenten reflecteren op de verschillende dingen die leerlingen gevraagd worden te doen wanneer ze bezig zijn met onderzoekende opdrachten en ze benoemen belangrijke kenmerken die geassocieerd worden met krachtige OL-opdrachten.</a:t>
            </a:r>
            <a:endParaRPr lang="en-US" sz="1200" kern="1200" dirty="0" smtClean="0">
              <a:solidFill>
                <a:schemeClr val="tx1"/>
              </a:solidFill>
              <a:effectLst/>
              <a:latin typeface="+mn-lt"/>
              <a:ea typeface="+mn-ea"/>
              <a:cs typeface="+mn-cs"/>
            </a:endParaRP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docenten om in tweetallen een aantal OL-opdrachten uit de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-database te bekijken:</a:t>
            </a:r>
          </a:p>
          <a:p>
            <a:r>
              <a:rPr lang="nl-NL" sz="1200" kern="1200" dirty="0" smtClean="0">
                <a:solidFill>
                  <a:schemeClr val="tx1"/>
                </a:solidFill>
                <a:effectLst/>
                <a:latin typeface="+mn-lt"/>
                <a:ea typeface="+mn-ea"/>
                <a:cs typeface="+mn-cs"/>
              </a:rPr>
              <a:t> </a:t>
            </a:r>
          </a:p>
          <a:p>
            <a:r>
              <a:rPr lang="nl-NL" sz="1200" u="sng" kern="1200" dirty="0" smtClean="0">
                <a:solidFill>
                  <a:schemeClr val="tx1"/>
                </a:solidFill>
                <a:effectLst/>
                <a:latin typeface="+mn-lt"/>
                <a:ea typeface="+mn-ea"/>
                <a:cs typeface="+mn-cs"/>
                <a:hlinkClick r:id="rId3"/>
              </a:rPr>
              <a:t>http://beroepscontext.MaSciL-project.eu/classroom-material.html</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 </a:t>
            </a:r>
          </a:p>
          <a:p>
            <a:pPr marL="0" indent="0">
              <a:buFont typeface="Arial" panose="020B0604020202020204" pitchFamily="34" charset="0"/>
              <a:buNone/>
            </a:pPr>
            <a:r>
              <a:rPr lang="nl-NL" sz="1200" kern="1200" dirty="0" smtClean="0">
                <a:solidFill>
                  <a:schemeClr val="tx1"/>
                </a:solidFill>
                <a:effectLst/>
                <a:latin typeface="+mn-lt"/>
                <a:ea typeface="+mn-ea"/>
                <a:cs typeface="+mn-cs"/>
              </a:rPr>
              <a:t>Ze moeten benoemen wat voor dingen de leerlingen zouden doen wanneer ze met deze opdrachten bezig zijn. Ze zouden hier zo mee aan de slag moeten kunnen, maar indien dit niet lukt, kunt u verwijzen naar de ‘Onderzoekend Leren Dimensies’ van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namelijk:</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verkennen van situaties;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plannen van onderzoeken;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Systematisch experimenteren;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Interpreteren en evalueren; 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bespreken van resultaten.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Wanneer u deze lijst gebruikt, vraagt u hen dan in welke mate ze het eens zijn met deze dimensies, wat ze toe zouden willen voegen, wat minder belangrijk voor ze is, enzovoorts. U wilt dat ze kritisch naar de dimensies kijken en ze niet slechts accepteren.</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Roep de groep bijeen en vraag ze om te bespreken welke uitdagingen hun leerlingen tegen kunnen komen wanneer ze aan de opdrachten werken en wat ze als docenten zouden doen om ze te ondersteunen. Bespreek wat voor sfeer er in de klas nodig is om de leerlingen volledig te betrekken bij de discussies en de evaluatie van alternatieve strategieën, ideeën en verklaringen</a:t>
            </a:r>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291523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Vraag de docenten om een OL-opdracht te kiezen die ze uit willen proberen van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of een andere bron en moedig ze aan om het te implementeren in hun lessen en verslag uit te brengen van hun ervaringen in de volgende professionele ontwikkelingssessie. </a:t>
            </a:r>
            <a:r>
              <a:rPr lang="nl-NL" sz="1200" kern="1200" smtClean="0">
                <a:solidFill>
                  <a:schemeClr val="tx1"/>
                </a:solidFill>
                <a:effectLst/>
                <a:latin typeface="+mn-lt"/>
                <a:ea typeface="+mn-ea"/>
                <a:cs typeface="+mn-cs"/>
              </a:rPr>
              <a:t>Stimuleer reflectie op de les en de reacties van de leerlingen wanneer ze verslag uitbrengen en vraag de docenten wat ze zelf geleerd hebben of wat ze de volgende keer anders zouden doen.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ascil-project.eu/classroom-material.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828136"/>
            <a:ext cx="7772400" cy="267352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err="1"/>
              <a:t>Onderzoekend</a:t>
            </a:r>
            <a:r>
              <a:rPr lang="en-GB" sz="4000" dirty="0"/>
              <a:t> </a:t>
            </a:r>
            <a:r>
              <a:rPr lang="en-GB" sz="4000" dirty="0" err="1"/>
              <a:t>leren</a:t>
            </a:r>
            <a:r>
              <a:rPr lang="en-GB" sz="4000" dirty="0"/>
              <a:t> in de </a:t>
            </a:r>
            <a:r>
              <a:rPr lang="en-GB" sz="4000" dirty="0" err="1"/>
              <a:t>natuurwetenschappen</a:t>
            </a:r>
            <a:endParaRPr lang="en-GB" sz="4000" dirty="0"/>
          </a:p>
          <a:p>
            <a:r>
              <a:rPr lang="en-GB" sz="4000" dirty="0" smtClean="0">
                <a:solidFill>
                  <a:srgbClr val="8DA375"/>
                </a:solidFill>
              </a:rPr>
              <a:t>   </a:t>
            </a:r>
            <a:r>
              <a:rPr lang="en-GB" sz="4000" dirty="0">
                <a:solidFill>
                  <a:schemeClr val="accent3">
                    <a:lumMod val="75000"/>
                  </a:schemeClr>
                </a:solidFill>
              </a:rPr>
              <a:t>Hoe </a:t>
            </a:r>
            <a:r>
              <a:rPr lang="en-GB" sz="4000" dirty="0" err="1">
                <a:solidFill>
                  <a:schemeClr val="accent3">
                    <a:lumMod val="75000"/>
                  </a:schemeClr>
                </a:solidFill>
              </a:rPr>
              <a:t>zien</a:t>
            </a:r>
            <a:r>
              <a:rPr lang="en-GB" sz="4000" dirty="0">
                <a:solidFill>
                  <a:schemeClr val="accent3">
                    <a:lumMod val="75000"/>
                  </a:schemeClr>
                </a:solidFill>
              </a:rPr>
              <a:t> </a:t>
            </a:r>
            <a:r>
              <a:rPr lang="en-GB" sz="4000" dirty="0" err="1">
                <a:solidFill>
                  <a:schemeClr val="accent3">
                    <a:lumMod val="75000"/>
                  </a:schemeClr>
                </a:solidFill>
              </a:rPr>
              <a:t>onderzoekende</a:t>
            </a:r>
            <a:r>
              <a:rPr lang="en-GB" sz="4000" dirty="0">
                <a:solidFill>
                  <a:schemeClr val="accent3">
                    <a:lumMod val="75000"/>
                  </a:schemeClr>
                </a:solidFill>
              </a:rPr>
              <a:t> </a:t>
            </a:r>
            <a:r>
              <a:rPr lang="en-GB" sz="4000" dirty="0" err="1">
                <a:solidFill>
                  <a:schemeClr val="accent3">
                    <a:lumMod val="75000"/>
                  </a:schemeClr>
                </a:solidFill>
              </a:rPr>
              <a:t>opdrachten</a:t>
            </a:r>
            <a:r>
              <a:rPr lang="en-GB" sz="4000" dirty="0">
                <a:solidFill>
                  <a:schemeClr val="accent3">
                    <a:lumMod val="75000"/>
                  </a:schemeClr>
                </a:solidFill>
              </a:rPr>
              <a:t> </a:t>
            </a:r>
            <a:r>
              <a:rPr lang="en-GB" sz="4000" dirty="0" err="1">
                <a:solidFill>
                  <a:schemeClr val="accent3">
                    <a:lumMod val="75000"/>
                  </a:schemeClr>
                </a:solidFill>
              </a:rPr>
              <a:t>binnen</a:t>
            </a:r>
            <a:r>
              <a:rPr lang="en-GB" sz="4000" dirty="0">
                <a:solidFill>
                  <a:schemeClr val="accent3">
                    <a:lumMod val="75000"/>
                  </a:schemeClr>
                </a:solidFill>
              </a:rPr>
              <a:t> de </a:t>
            </a:r>
            <a:r>
              <a:rPr lang="en-GB" sz="4000" dirty="0" err="1">
                <a:solidFill>
                  <a:schemeClr val="accent3">
                    <a:lumMod val="75000"/>
                  </a:schemeClr>
                </a:solidFill>
              </a:rPr>
              <a:t>natuurwetenschappen</a:t>
            </a:r>
            <a:r>
              <a:rPr lang="en-GB" sz="4000" dirty="0">
                <a:solidFill>
                  <a:schemeClr val="accent3">
                    <a:lumMod val="75000"/>
                  </a:schemeClr>
                </a:solidFill>
              </a:rPr>
              <a:t> </a:t>
            </a:r>
            <a:r>
              <a:rPr lang="en-GB" sz="4000" dirty="0" err="1">
                <a:solidFill>
                  <a:schemeClr val="accent3">
                    <a:lumMod val="75000"/>
                  </a:schemeClr>
                </a:solidFill>
              </a:rPr>
              <a:t>eruit</a:t>
            </a:r>
            <a:r>
              <a:rPr lang="en-GB" sz="4000" dirty="0">
                <a:solidFill>
                  <a:schemeClr val="accent3">
                    <a:lumMod val="75000"/>
                  </a:schemeClr>
                </a:solidFill>
              </a:rPr>
              <a:t>?</a:t>
            </a:r>
            <a:r>
              <a:rPr lang="en-GB" sz="3600" dirty="0">
                <a:solidFill>
                  <a:schemeClr val="accent3">
                    <a:lumMod val="75000"/>
                  </a:schemeClr>
                </a:solidFill>
              </a:rPr>
              <a:t/>
            </a:r>
            <a:br>
              <a:rPr lang="en-GB" sz="3600" dirty="0">
                <a:solidFill>
                  <a:schemeClr val="accent3">
                    <a:lumMod val="75000"/>
                  </a:schemeClr>
                </a:solidFill>
              </a:rPr>
            </a:br>
            <a:endParaRPr lang="en-US" sz="3600" dirty="0">
              <a:solidFill>
                <a:schemeClr val="accent3">
                  <a:lumMod val="75000"/>
                </a:schemeClr>
              </a:solidFill>
            </a:endParaRPr>
          </a:p>
        </p:txBody>
      </p:sp>
      <p:sp>
        <p:nvSpPr>
          <p:cNvPr id="8" name="Subtitle 2"/>
          <p:cNvSpPr txBox="1">
            <a:spLocks/>
          </p:cNvSpPr>
          <p:nvPr/>
        </p:nvSpPr>
        <p:spPr>
          <a:xfrm>
            <a:off x="1371600" y="3501659"/>
            <a:ext cx="6400800" cy="1752600"/>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400" dirty="0" smtClean="0">
                <a:solidFill>
                  <a:schemeClr val="tx1"/>
                </a:solidFill>
              </a:rPr>
              <a:t>Too</a:t>
            </a:r>
            <a:r>
              <a:rPr lang="en-US" sz="4400" dirty="0" smtClean="0">
                <a:solidFill>
                  <a:srgbClr val="000000"/>
                </a:solidFill>
              </a:rPr>
              <a:t>l IH-2: </a:t>
            </a:r>
            <a:r>
              <a:rPr lang="nl-NL" sz="4400" dirty="0" smtClean="0">
                <a:solidFill>
                  <a:srgbClr val="000000"/>
                </a:solidFill>
              </a:rPr>
              <a:t>Het verkennen van OL-opdrachten binnen de natuurwetenschappen</a:t>
            </a:r>
            <a:endParaRPr lang="en-GB" sz="4400" dirty="0">
              <a:solidFill>
                <a:schemeClr val="tx1"/>
              </a:solidFill>
            </a:endParaRPr>
          </a:p>
          <a:p>
            <a:endParaRPr lang="en-US" sz="36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287" y="3317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959185" y="1791778"/>
            <a:ext cx="7591244" cy="4106174"/>
          </a:xfrm>
        </p:spPr>
        <p:txBody>
          <a:bodyPr>
            <a:normAutofit fontScale="92500"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Bewustwording</a:t>
            </a:r>
            <a:r>
              <a:rPr lang="en-GB" dirty="0" smtClean="0"/>
              <a:t> van de </a:t>
            </a:r>
            <a:r>
              <a:rPr lang="en-GB" dirty="0" err="1" smtClean="0"/>
              <a:t>potentie</a:t>
            </a:r>
            <a:r>
              <a:rPr lang="en-GB" dirty="0" smtClean="0"/>
              <a:t> van OL-</a:t>
            </a:r>
            <a:r>
              <a:rPr lang="en-GB" dirty="0" err="1" smtClean="0"/>
              <a:t>werkmethoden</a:t>
            </a:r>
            <a:endParaRPr lang="en-GB" dirty="0" smtClean="0"/>
          </a:p>
          <a:p>
            <a:pPr marL="0" indent="0">
              <a:buNone/>
            </a:pPr>
            <a:endParaRPr lang="en-GB" dirty="0" smtClean="0"/>
          </a:p>
          <a:p>
            <a:pPr marL="0" indent="0">
              <a:buNone/>
            </a:pPr>
            <a:r>
              <a:rPr lang="en-GB" i="1" dirty="0" smtClean="0"/>
              <a:t>We </a:t>
            </a:r>
            <a:r>
              <a:rPr lang="en-GB" i="1" dirty="0" err="1" smtClean="0"/>
              <a:t>zu</a:t>
            </a:r>
            <a:r>
              <a:rPr lang="en-GB" i="1" dirty="0" err="1" smtClean="0"/>
              <a:t>llen</a:t>
            </a:r>
            <a:r>
              <a:rPr lang="en-GB" i="1" dirty="0" smtClean="0"/>
              <a:t>:</a:t>
            </a:r>
            <a:endParaRPr lang="en-GB" i="1" dirty="0" smtClean="0"/>
          </a:p>
          <a:p>
            <a:r>
              <a:rPr lang="en-GB" dirty="0" smtClean="0"/>
              <a:t>OL-</a:t>
            </a:r>
            <a:r>
              <a:rPr lang="en-GB" dirty="0" err="1" smtClean="0"/>
              <a:t>opdrachten</a:t>
            </a:r>
            <a:r>
              <a:rPr lang="en-GB" dirty="0" smtClean="0"/>
              <a:t> </a:t>
            </a:r>
            <a:r>
              <a:rPr lang="en-GB" dirty="0" err="1" smtClean="0"/>
              <a:t>verkennen</a:t>
            </a:r>
            <a:r>
              <a:rPr lang="en-GB" dirty="0" smtClean="0"/>
              <a:t>; </a:t>
            </a:r>
            <a:endParaRPr lang="en-GB" dirty="0" smtClean="0"/>
          </a:p>
          <a:p>
            <a:r>
              <a:rPr lang="en-GB" dirty="0" err="1" smtClean="0"/>
              <a:t>Reflecties</a:t>
            </a:r>
            <a:r>
              <a:rPr lang="en-GB" dirty="0" smtClean="0"/>
              <a:t> </a:t>
            </a:r>
            <a:r>
              <a:rPr lang="en-GB" dirty="0" err="1" smtClean="0"/>
              <a:t>delen</a:t>
            </a:r>
            <a:r>
              <a:rPr lang="en-GB" dirty="0" smtClean="0"/>
              <a:t> met de </a:t>
            </a:r>
            <a:r>
              <a:rPr lang="en-GB" dirty="0" err="1" smtClean="0"/>
              <a:t>groel</a:t>
            </a:r>
            <a:r>
              <a:rPr lang="en-GB" dirty="0" smtClean="0"/>
              <a:t>;</a:t>
            </a:r>
            <a:endParaRPr lang="en-GB" dirty="0" smtClean="0"/>
          </a:p>
          <a:p>
            <a:r>
              <a:rPr lang="en-GB" dirty="0" err="1" smtClean="0"/>
              <a:t>Een</a:t>
            </a:r>
            <a:r>
              <a:rPr lang="en-GB" dirty="0" smtClean="0"/>
              <a:t> </a:t>
            </a:r>
            <a:r>
              <a:rPr lang="en-GB" dirty="0" err="1" smtClean="0"/>
              <a:t>opdracht</a:t>
            </a:r>
            <a:r>
              <a:rPr lang="en-GB" dirty="0" smtClean="0"/>
              <a:t> </a:t>
            </a:r>
            <a:r>
              <a:rPr lang="en-GB" dirty="0" err="1" smtClean="0"/>
              <a:t>voorbereiden</a:t>
            </a:r>
            <a:r>
              <a:rPr lang="en-GB" dirty="0" smtClean="0"/>
              <a:t>.</a:t>
            </a:r>
            <a:endParaRPr lang="en-GB" dirty="0" smtClean="0"/>
          </a:p>
          <a:p>
            <a:endParaRPr lang="en-GB" dirty="0" smtClean="0"/>
          </a:p>
        </p:txBody>
      </p:sp>
      <p:pic>
        <p:nvPicPr>
          <p:cNvPr id="4" name="Picture 2" descr="C:\Documents and Settings\Owner\My Documents\Dropbox\Toolkit\The toolkit\Icons\Icons\working\60m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690" y="394788"/>
            <a:ext cx="1065790" cy="108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717" y="442032"/>
            <a:ext cx="6483458" cy="1247394"/>
          </a:xfrm>
        </p:spPr>
        <p:txBody>
          <a:bodyPr>
            <a:normAutofit fontScale="90000"/>
          </a:bodyPr>
          <a:lstStyle/>
          <a:p>
            <a:r>
              <a:rPr lang="en-US" dirty="0" err="1" smtClean="0"/>
              <a:t>Verkennen</a:t>
            </a:r>
            <a:r>
              <a:rPr lang="en-US" dirty="0" smtClean="0"/>
              <a:t> van OL </a:t>
            </a:r>
            <a:r>
              <a:rPr lang="en-US" dirty="0" err="1" smtClean="0"/>
              <a:t>opdrachten</a:t>
            </a:r>
            <a:endParaRPr lang="en-US" dirty="0"/>
          </a:p>
        </p:txBody>
      </p:sp>
      <p:sp>
        <p:nvSpPr>
          <p:cNvPr id="8" name="Rectangle 7"/>
          <p:cNvSpPr/>
          <p:nvPr/>
        </p:nvSpPr>
        <p:spPr>
          <a:xfrm>
            <a:off x="935821" y="2138484"/>
            <a:ext cx="7259272" cy="3416320"/>
          </a:xfrm>
          <a:prstGeom prst="rect">
            <a:avLst/>
          </a:prstGeom>
        </p:spPr>
        <p:txBody>
          <a:bodyPr wrap="square">
            <a:spAutoFit/>
          </a:bodyPr>
          <a:lstStyle/>
          <a:p>
            <a:r>
              <a:rPr lang="en-GB" sz="3200" dirty="0" err="1" smtClean="0"/>
              <a:t>Bekijk</a:t>
            </a:r>
            <a:r>
              <a:rPr lang="en-GB" sz="3200" dirty="0" smtClean="0"/>
              <a:t> </a:t>
            </a:r>
            <a:r>
              <a:rPr lang="en-GB" sz="3200" dirty="0" err="1" smtClean="0"/>
              <a:t>een</a:t>
            </a:r>
            <a:r>
              <a:rPr lang="en-GB" sz="3200" dirty="0" smtClean="0"/>
              <a:t> </a:t>
            </a:r>
            <a:r>
              <a:rPr lang="en-GB" sz="3200" dirty="0" err="1" smtClean="0"/>
              <a:t>aantal</a:t>
            </a:r>
            <a:r>
              <a:rPr lang="en-GB" sz="3200" dirty="0" smtClean="0"/>
              <a:t> OL-</a:t>
            </a:r>
            <a:r>
              <a:rPr lang="en-GB" sz="3200" dirty="0" err="1" smtClean="0"/>
              <a:t>opdrachten</a:t>
            </a:r>
            <a:r>
              <a:rPr lang="en-GB" sz="3200" dirty="0" smtClean="0"/>
              <a:t> </a:t>
            </a:r>
            <a:r>
              <a:rPr lang="en-GB" sz="3200" dirty="0" err="1" smtClean="0"/>
              <a:t>uit</a:t>
            </a:r>
            <a:r>
              <a:rPr lang="en-GB" sz="3200" dirty="0" smtClean="0"/>
              <a:t> de </a:t>
            </a:r>
            <a:r>
              <a:rPr lang="en-GB" sz="3200" dirty="0" err="1" smtClean="0"/>
              <a:t>MaSciL</a:t>
            </a:r>
            <a:r>
              <a:rPr lang="en-GB" sz="3200" dirty="0" smtClean="0"/>
              <a:t>-database: </a:t>
            </a:r>
            <a:r>
              <a:rPr lang="en-GB" sz="2400" dirty="0" smtClean="0">
                <a:hlinkClick r:id="rId3"/>
              </a:rPr>
              <a:t>http</a:t>
            </a:r>
            <a:r>
              <a:rPr lang="en-GB" sz="2400" dirty="0">
                <a:hlinkClick r:id="rId3"/>
              </a:rPr>
              <a:t>://www.mascil-project.eu/classroom-material.html</a:t>
            </a:r>
            <a:endParaRPr lang="en-GB" sz="2400" dirty="0"/>
          </a:p>
          <a:p>
            <a:endParaRPr lang="en-GB" sz="3200" dirty="0"/>
          </a:p>
          <a:p>
            <a:r>
              <a:rPr lang="en-GB" sz="3200" dirty="0" err="1" smtClean="0"/>
              <a:t>Denk</a:t>
            </a:r>
            <a:r>
              <a:rPr lang="en-GB" sz="3200" dirty="0" smtClean="0"/>
              <a:t> </a:t>
            </a:r>
            <a:r>
              <a:rPr lang="en-GB" sz="3200" dirty="0" err="1" smtClean="0"/>
              <a:t>na</a:t>
            </a:r>
            <a:r>
              <a:rPr lang="en-GB" sz="3200" dirty="0" smtClean="0"/>
              <a:t> over wat </a:t>
            </a:r>
            <a:r>
              <a:rPr lang="en-GB" sz="3200" dirty="0" err="1" smtClean="0"/>
              <a:t>leerlingen</a:t>
            </a:r>
            <a:r>
              <a:rPr lang="en-GB" sz="3200" dirty="0" smtClean="0"/>
              <a:t> </a:t>
            </a:r>
            <a:r>
              <a:rPr lang="en-GB" sz="3200" dirty="0" err="1" smtClean="0"/>
              <a:t>doen</a:t>
            </a:r>
            <a:r>
              <a:rPr lang="en-GB" sz="3200" dirty="0" smtClean="0"/>
              <a:t> </a:t>
            </a:r>
            <a:r>
              <a:rPr lang="en-GB" sz="3200" dirty="0" err="1" smtClean="0"/>
              <a:t>als</a:t>
            </a:r>
            <a:r>
              <a:rPr lang="en-GB" sz="3200" dirty="0" smtClean="0"/>
              <a:t> </a:t>
            </a:r>
            <a:r>
              <a:rPr lang="en-GB" sz="3200" dirty="0" err="1" smtClean="0"/>
              <a:t>ze</a:t>
            </a:r>
            <a:r>
              <a:rPr lang="en-GB" sz="3200" dirty="0" smtClean="0"/>
              <a:t> </a:t>
            </a:r>
            <a:r>
              <a:rPr lang="en-GB" sz="3200" dirty="0" err="1" smtClean="0"/>
              <a:t>bezig</a:t>
            </a:r>
            <a:r>
              <a:rPr lang="en-GB" sz="3200" dirty="0" smtClean="0"/>
              <a:t> </a:t>
            </a:r>
            <a:r>
              <a:rPr lang="en-GB" sz="3200" dirty="0" err="1" smtClean="0"/>
              <a:t>zijn</a:t>
            </a:r>
            <a:r>
              <a:rPr lang="en-GB" sz="3200" dirty="0" smtClean="0"/>
              <a:t> met het </a:t>
            </a:r>
            <a:r>
              <a:rPr lang="en-GB" sz="3200" dirty="0" err="1" smtClean="0"/>
              <a:t>maken</a:t>
            </a:r>
            <a:r>
              <a:rPr lang="en-GB" sz="3200" dirty="0" smtClean="0"/>
              <a:t> van de </a:t>
            </a:r>
            <a:r>
              <a:rPr lang="en-GB" sz="3200" dirty="0" err="1" smtClean="0"/>
              <a:t>opdrachten</a:t>
            </a:r>
            <a:r>
              <a:rPr lang="en-GB" sz="3200" dirty="0" smtClean="0"/>
              <a:t>. </a:t>
            </a:r>
            <a:endParaRPr lang="en-GB" sz="3200" dirty="0"/>
          </a:p>
        </p:txBody>
      </p:sp>
      <p:pic>
        <p:nvPicPr>
          <p:cNvPr id="4" name="Picture 3" descr="teamwork.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276" y="442032"/>
            <a:ext cx="1065791" cy="1080000"/>
          </a:xfrm>
          <a:prstGeom prst="rect">
            <a:avLst/>
          </a:prstGeom>
        </p:spPr>
      </p:pic>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6956" y="422119"/>
            <a:ext cx="6306633" cy="1321515"/>
          </a:xfrm>
        </p:spPr>
        <p:txBody>
          <a:bodyPr>
            <a:normAutofit fontScale="90000"/>
          </a:bodyPr>
          <a:lstStyle/>
          <a:p>
            <a:r>
              <a:rPr lang="en-US" dirty="0" err="1" smtClean="0"/>
              <a:t>Andere</a:t>
            </a:r>
            <a:r>
              <a:rPr lang="en-US" dirty="0" smtClean="0"/>
              <a:t> </a:t>
            </a:r>
            <a:r>
              <a:rPr lang="en-US" dirty="0" err="1" smtClean="0"/>
              <a:t>vragen</a:t>
            </a:r>
            <a:r>
              <a:rPr lang="en-US" dirty="0" smtClean="0"/>
              <a:t> over OL-</a:t>
            </a:r>
            <a:r>
              <a:rPr lang="en-US" dirty="0" err="1" smtClean="0"/>
              <a:t>opdrachten</a:t>
            </a:r>
            <a:endParaRPr lang="en-US" dirty="0"/>
          </a:p>
        </p:txBody>
      </p:sp>
      <p:sp>
        <p:nvSpPr>
          <p:cNvPr id="8" name="Rectangle 7"/>
          <p:cNvSpPr/>
          <p:nvPr/>
        </p:nvSpPr>
        <p:spPr>
          <a:xfrm>
            <a:off x="1089514" y="1915084"/>
            <a:ext cx="7521515" cy="4585871"/>
          </a:xfrm>
          <a:prstGeom prst="rect">
            <a:avLst/>
          </a:prstGeom>
        </p:spPr>
        <p:txBody>
          <a:bodyPr wrap="square">
            <a:spAutoFit/>
          </a:bodyPr>
          <a:lstStyle/>
          <a:p>
            <a:pPr fontAlgn="base"/>
            <a:r>
              <a:rPr lang="en-GB" sz="3000" dirty="0" smtClean="0"/>
              <a:t>D</a:t>
            </a:r>
            <a:r>
              <a:rPr lang="nl-NL" sz="3200" dirty="0" smtClean="0"/>
              <a:t>e </a:t>
            </a:r>
            <a:r>
              <a:rPr lang="nl-NL" sz="3200" dirty="0"/>
              <a:t>‘Onderzoekend Leren Dimensies’ van </a:t>
            </a:r>
            <a:r>
              <a:rPr lang="nl-NL" sz="3200" dirty="0" err="1" smtClean="0"/>
              <a:t>MaSciL</a:t>
            </a:r>
            <a:r>
              <a:rPr lang="nl-NL" sz="3200" dirty="0" smtClean="0"/>
              <a:t> zijn</a:t>
            </a:r>
            <a:r>
              <a:rPr lang="en-GB" sz="3000" dirty="0" smtClean="0"/>
              <a:t>:</a:t>
            </a:r>
            <a:endParaRPr lang="en-GB" sz="3000" dirty="0"/>
          </a:p>
          <a:p>
            <a:pPr marL="457200" lvl="0" indent="-457200">
              <a:buFont typeface="Arial" panose="020B0604020202020204" pitchFamily="34" charset="0"/>
              <a:buChar char="•"/>
            </a:pPr>
            <a:r>
              <a:rPr lang="nl-NL" sz="2800" dirty="0"/>
              <a:t>Het verkennen van situaties;</a:t>
            </a:r>
          </a:p>
          <a:p>
            <a:pPr marL="457200" lvl="0" indent="-457200">
              <a:buFont typeface="Arial" panose="020B0604020202020204" pitchFamily="34" charset="0"/>
              <a:buChar char="•"/>
            </a:pPr>
            <a:r>
              <a:rPr lang="nl-NL" sz="2800" dirty="0"/>
              <a:t>Het plannen van onderzoeken;</a:t>
            </a:r>
          </a:p>
          <a:p>
            <a:pPr marL="457200" lvl="0" indent="-457200">
              <a:buFont typeface="Arial" panose="020B0604020202020204" pitchFamily="34" charset="0"/>
              <a:buChar char="•"/>
            </a:pPr>
            <a:r>
              <a:rPr lang="nl-NL" sz="2800" dirty="0"/>
              <a:t>Systematisch experimenteren;</a:t>
            </a:r>
          </a:p>
          <a:p>
            <a:pPr marL="457200" lvl="0" indent="-457200">
              <a:buFont typeface="Arial" panose="020B0604020202020204" pitchFamily="34" charset="0"/>
              <a:buChar char="•"/>
            </a:pPr>
            <a:r>
              <a:rPr lang="nl-NL" sz="2800" dirty="0"/>
              <a:t>Interpreteren en evalueren; en</a:t>
            </a:r>
          </a:p>
          <a:p>
            <a:pPr marL="457200" lvl="0" indent="-457200">
              <a:buFont typeface="Arial" panose="020B0604020202020204" pitchFamily="34" charset="0"/>
              <a:buChar char="•"/>
            </a:pPr>
            <a:r>
              <a:rPr lang="nl-NL" sz="2800" dirty="0"/>
              <a:t>Het bespreken van resultaten</a:t>
            </a:r>
            <a:r>
              <a:rPr lang="nl-NL" sz="2800" dirty="0" smtClean="0"/>
              <a:t>.</a:t>
            </a:r>
          </a:p>
          <a:p>
            <a:pPr lvl="0"/>
            <a:endParaRPr lang="nl-NL" sz="2800" dirty="0"/>
          </a:p>
          <a:p>
            <a:r>
              <a:rPr lang="en-GB" sz="3000" dirty="0" smtClean="0"/>
              <a:t>In </a:t>
            </a:r>
            <a:r>
              <a:rPr lang="en-GB" sz="3000" dirty="0" err="1" smtClean="0"/>
              <a:t>hoeverre</a:t>
            </a:r>
            <a:r>
              <a:rPr lang="en-GB" sz="3000" dirty="0" smtClean="0"/>
              <a:t> ben je het met </a:t>
            </a:r>
            <a:r>
              <a:rPr lang="en-GB" sz="3000" dirty="0" err="1" smtClean="0"/>
              <a:t>deze</a:t>
            </a:r>
            <a:r>
              <a:rPr lang="en-GB" sz="3000" dirty="0" smtClean="0"/>
              <a:t> </a:t>
            </a:r>
            <a:r>
              <a:rPr lang="en-GB" sz="3000" dirty="0" err="1" smtClean="0"/>
              <a:t>dimensies</a:t>
            </a:r>
            <a:r>
              <a:rPr lang="en-GB" sz="3000" dirty="0" smtClean="0"/>
              <a:t> </a:t>
            </a:r>
            <a:r>
              <a:rPr lang="en-GB" sz="3000" dirty="0" err="1" smtClean="0"/>
              <a:t>eens</a:t>
            </a:r>
            <a:r>
              <a:rPr lang="en-GB" sz="3000" dirty="0" smtClean="0"/>
              <a:t>?</a:t>
            </a:r>
            <a:endParaRPr lang="en-GB" sz="3000" dirty="0" smtClean="0"/>
          </a:p>
        </p:txBody>
      </p:sp>
      <p:pic>
        <p:nvPicPr>
          <p:cNvPr id="12" name="Picture 11"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618" y="422119"/>
            <a:ext cx="1065791" cy="1080000"/>
          </a:xfrm>
          <a:prstGeom prst="rect">
            <a:avLst/>
          </a:prstGeom>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476" y="441566"/>
            <a:ext cx="6846168" cy="1143000"/>
          </a:xfrm>
        </p:spPr>
        <p:txBody>
          <a:bodyPr>
            <a:normAutofit/>
          </a:bodyPr>
          <a:lstStyle/>
          <a:p>
            <a:r>
              <a:rPr lang="en-US" dirty="0" smtClean="0"/>
              <a:t>OL-</a:t>
            </a:r>
            <a:r>
              <a:rPr lang="en-US" dirty="0" err="1" smtClean="0"/>
              <a:t>opdrachten</a:t>
            </a:r>
            <a:r>
              <a:rPr lang="en-US" dirty="0" smtClean="0"/>
              <a:t> </a:t>
            </a:r>
            <a:r>
              <a:rPr lang="en-US" dirty="0" err="1" smtClean="0"/>
              <a:t>gebruiken</a:t>
            </a:r>
            <a:endParaRPr lang="en-US" dirty="0"/>
          </a:p>
        </p:txBody>
      </p:sp>
      <p:sp>
        <p:nvSpPr>
          <p:cNvPr id="3" name="Content Placeholder 2"/>
          <p:cNvSpPr>
            <a:spLocks noGrp="1"/>
          </p:cNvSpPr>
          <p:nvPr>
            <p:ph idx="1"/>
          </p:nvPr>
        </p:nvSpPr>
        <p:spPr>
          <a:xfrm>
            <a:off x="862641" y="1739840"/>
            <a:ext cx="7643003" cy="4071668"/>
          </a:xfrm>
        </p:spPr>
        <p:txBody>
          <a:bodyPr>
            <a:normAutofit lnSpcReduction="10000"/>
          </a:bodyPr>
          <a:lstStyle/>
          <a:p>
            <a:pPr marL="0" indent="0">
              <a:buNone/>
            </a:pPr>
            <a:r>
              <a:rPr lang="en-US" dirty="0" err="1" smtClean="0"/>
              <a:t>Denk</a:t>
            </a:r>
            <a:r>
              <a:rPr lang="en-US" dirty="0" smtClean="0"/>
              <a:t> </a:t>
            </a:r>
            <a:r>
              <a:rPr lang="en-US" dirty="0" err="1" smtClean="0"/>
              <a:t>na</a:t>
            </a:r>
            <a:r>
              <a:rPr lang="en-US" dirty="0" smtClean="0"/>
              <a:t> over:</a:t>
            </a:r>
            <a:endParaRPr lang="en-US" dirty="0" smtClean="0"/>
          </a:p>
          <a:p>
            <a:r>
              <a:rPr lang="en-US" dirty="0" err="1" smtClean="0"/>
              <a:t>Welke</a:t>
            </a:r>
            <a:r>
              <a:rPr lang="en-US" dirty="0" smtClean="0"/>
              <a:t> </a:t>
            </a:r>
            <a:r>
              <a:rPr lang="en-US" dirty="0" err="1" smtClean="0"/>
              <a:t>uitdagingen</a:t>
            </a:r>
            <a:r>
              <a:rPr lang="en-US" dirty="0" smtClean="0"/>
              <a:t> </a:t>
            </a:r>
            <a:r>
              <a:rPr lang="en-US" dirty="0" err="1" smtClean="0"/>
              <a:t>er</a:t>
            </a:r>
            <a:r>
              <a:rPr lang="en-US" dirty="0" smtClean="0"/>
              <a:t> </a:t>
            </a:r>
            <a:r>
              <a:rPr lang="en-US" dirty="0" err="1" smtClean="0"/>
              <a:t>zijn</a:t>
            </a:r>
            <a:r>
              <a:rPr lang="en-US" dirty="0" smtClean="0"/>
              <a:t> </a:t>
            </a:r>
            <a:r>
              <a:rPr lang="en-US" dirty="0" err="1" smtClean="0"/>
              <a:t>voor</a:t>
            </a:r>
            <a:r>
              <a:rPr lang="en-US" dirty="0" smtClean="0"/>
              <a:t> </a:t>
            </a:r>
            <a:r>
              <a:rPr lang="en-US" dirty="0" err="1" smtClean="0"/>
              <a:t>leerlingen</a:t>
            </a:r>
            <a:r>
              <a:rPr lang="en-US" dirty="0" smtClean="0"/>
              <a:t>;</a:t>
            </a:r>
            <a:endParaRPr lang="en-US" dirty="0" smtClean="0"/>
          </a:p>
          <a:p>
            <a:r>
              <a:rPr lang="en-US" dirty="0" smtClean="0"/>
              <a:t>De </a:t>
            </a:r>
            <a:r>
              <a:rPr lang="en-US" dirty="0" err="1" smtClean="0"/>
              <a:t>wijze</a:t>
            </a:r>
            <a:r>
              <a:rPr lang="en-US" dirty="0" smtClean="0"/>
              <a:t> </a:t>
            </a:r>
            <a:r>
              <a:rPr lang="en-US" dirty="0" err="1" smtClean="0"/>
              <a:t>waarop</a:t>
            </a:r>
            <a:r>
              <a:rPr lang="en-US" dirty="0" smtClean="0"/>
              <a:t> </a:t>
            </a:r>
            <a:r>
              <a:rPr lang="en-US" dirty="0" err="1" smtClean="0"/>
              <a:t>docenten</a:t>
            </a:r>
            <a:r>
              <a:rPr lang="en-US" dirty="0" smtClean="0"/>
              <a:t> </a:t>
            </a:r>
            <a:r>
              <a:rPr lang="en-US" dirty="0" err="1" smtClean="0"/>
              <a:t>kunnen</a:t>
            </a:r>
            <a:r>
              <a:rPr lang="en-US" dirty="0" smtClean="0"/>
              <a:t> </a:t>
            </a:r>
            <a:r>
              <a:rPr lang="en-US" dirty="0" err="1" smtClean="0"/>
              <a:t>ondersteunen</a:t>
            </a:r>
            <a:r>
              <a:rPr lang="en-US" dirty="0" smtClean="0"/>
              <a:t>;</a:t>
            </a:r>
            <a:r>
              <a:rPr lang="en-GB" dirty="0"/>
              <a:t>	</a:t>
            </a:r>
            <a:endParaRPr lang="en-US" dirty="0"/>
          </a:p>
          <a:p>
            <a:r>
              <a:rPr lang="en-US" dirty="0" smtClean="0"/>
              <a:t>Wat </a:t>
            </a:r>
            <a:r>
              <a:rPr lang="en-US" dirty="0" err="1" smtClean="0"/>
              <a:t>voor</a:t>
            </a:r>
            <a:r>
              <a:rPr lang="en-US" dirty="0" smtClean="0"/>
              <a:t> </a:t>
            </a:r>
            <a:r>
              <a:rPr lang="en-US" dirty="0" err="1" smtClean="0"/>
              <a:t>klassensfeer</a:t>
            </a:r>
            <a:r>
              <a:rPr lang="en-US" dirty="0" smtClean="0"/>
              <a:t> </a:t>
            </a:r>
            <a:r>
              <a:rPr lang="en-US" dirty="0" err="1" smtClean="0"/>
              <a:t>er</a:t>
            </a:r>
            <a:r>
              <a:rPr lang="en-US" dirty="0" smtClean="0"/>
              <a:t> </a:t>
            </a:r>
            <a:r>
              <a:rPr lang="en-US" dirty="0" err="1" smtClean="0"/>
              <a:t>nodig</a:t>
            </a:r>
            <a:r>
              <a:rPr lang="en-US" dirty="0" smtClean="0"/>
              <a:t> is om </a:t>
            </a:r>
            <a:r>
              <a:rPr lang="en-US" dirty="0" err="1" smtClean="0"/>
              <a:t>leerlingen</a:t>
            </a:r>
            <a:r>
              <a:rPr lang="en-US" dirty="0" smtClean="0"/>
              <a:t> </a:t>
            </a:r>
            <a:r>
              <a:rPr lang="en-US" dirty="0" err="1" smtClean="0"/>
              <a:t>te</a:t>
            </a:r>
            <a:r>
              <a:rPr lang="en-US" dirty="0" smtClean="0"/>
              <a:t> </a:t>
            </a:r>
            <a:r>
              <a:rPr lang="en-US" dirty="0" err="1" smtClean="0"/>
              <a:t>betrekken</a:t>
            </a:r>
            <a:r>
              <a:rPr lang="en-US" dirty="0" smtClean="0"/>
              <a:t> </a:t>
            </a:r>
            <a:r>
              <a:rPr lang="en-US" dirty="0" err="1" smtClean="0"/>
              <a:t>bij</a:t>
            </a:r>
            <a:r>
              <a:rPr lang="en-US" dirty="0" smtClean="0"/>
              <a:t> </a:t>
            </a:r>
            <a:r>
              <a:rPr lang="en-US" dirty="0" err="1" smtClean="0"/>
              <a:t>discussie</a:t>
            </a:r>
            <a:r>
              <a:rPr lang="en-US" dirty="0" smtClean="0"/>
              <a:t> over </a:t>
            </a:r>
            <a:r>
              <a:rPr lang="en-US" dirty="0" err="1" smtClean="0"/>
              <a:t>alternatieve</a:t>
            </a:r>
            <a:r>
              <a:rPr lang="en-US" dirty="0" smtClean="0"/>
              <a:t> </a:t>
            </a:r>
            <a:r>
              <a:rPr lang="en-US" dirty="0" err="1" smtClean="0"/>
              <a:t>strategieën</a:t>
            </a:r>
            <a:r>
              <a:rPr lang="en-US" dirty="0" smtClean="0"/>
              <a:t>, </a:t>
            </a:r>
            <a:r>
              <a:rPr lang="en-US" dirty="0" err="1" smtClean="0"/>
              <a:t>ideeën</a:t>
            </a:r>
            <a:r>
              <a:rPr lang="en-US" dirty="0" smtClean="0"/>
              <a:t> </a:t>
            </a:r>
            <a:r>
              <a:rPr lang="en-US" dirty="0" err="1" smtClean="0"/>
              <a:t>en</a:t>
            </a:r>
            <a:r>
              <a:rPr lang="en-US" dirty="0" smtClean="0"/>
              <a:t> </a:t>
            </a:r>
            <a:r>
              <a:rPr lang="en-US" dirty="0" err="1" smtClean="0"/>
              <a:t>verklaringen</a:t>
            </a:r>
            <a:r>
              <a:rPr lang="en-US" dirty="0" smtClean="0"/>
              <a:t>.</a:t>
            </a:r>
            <a:endParaRPr lang="en-GB" dirty="0" smtClean="0"/>
          </a:p>
        </p:txBody>
      </p:sp>
      <p:pic>
        <p:nvPicPr>
          <p:cNvPr id="2050"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26" y="441566"/>
            <a:ext cx="1065791"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44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149" y="407439"/>
            <a:ext cx="6483458" cy="1072449"/>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359" y="407439"/>
            <a:ext cx="1065790" cy="1080000"/>
          </a:xfrm>
          <a:prstGeom prst="rect">
            <a:avLst/>
          </a:prstGeom>
        </p:spPr>
      </p:pic>
      <p:sp>
        <p:nvSpPr>
          <p:cNvPr id="4" name="Content Placeholder 3"/>
          <p:cNvSpPr>
            <a:spLocks noGrp="1"/>
          </p:cNvSpPr>
          <p:nvPr>
            <p:ph idx="1"/>
          </p:nvPr>
        </p:nvSpPr>
        <p:spPr>
          <a:xfrm>
            <a:off x="1706879" y="1715671"/>
            <a:ext cx="6747008" cy="4460842"/>
          </a:xfrm>
        </p:spPr>
        <p:txBody>
          <a:bodyPr>
            <a:normAutofit fontScale="92500" lnSpcReduction="20000"/>
          </a:bodyPr>
          <a:lstStyle/>
          <a:p>
            <a:pPr marL="0" lvl="0" indent="0" fontAlgn="base">
              <a:buNone/>
            </a:pPr>
            <a:r>
              <a:rPr lang="en-US" dirty="0" err="1" smtClean="0"/>
              <a:t>Kies</a:t>
            </a:r>
            <a:r>
              <a:rPr lang="en-US" dirty="0" smtClean="0"/>
              <a:t> </a:t>
            </a:r>
            <a:r>
              <a:rPr lang="en-US" dirty="0" err="1" smtClean="0"/>
              <a:t>een</a:t>
            </a:r>
            <a:r>
              <a:rPr lang="en-US" dirty="0" smtClean="0"/>
              <a:t> </a:t>
            </a:r>
            <a:r>
              <a:rPr lang="en-US" dirty="0" err="1" smtClean="0"/>
              <a:t>MaSciL</a:t>
            </a:r>
            <a:r>
              <a:rPr lang="en-US" dirty="0" smtClean="0"/>
              <a:t> </a:t>
            </a:r>
            <a:r>
              <a:rPr lang="en-US" dirty="0" err="1" smtClean="0"/>
              <a:t>opdracht</a:t>
            </a:r>
            <a:r>
              <a:rPr lang="en-US" dirty="0" smtClean="0"/>
              <a:t> (of </a:t>
            </a:r>
            <a:r>
              <a:rPr lang="en-US" dirty="0" err="1" smtClean="0"/>
              <a:t>een</a:t>
            </a:r>
            <a:r>
              <a:rPr lang="en-US" dirty="0" smtClean="0"/>
              <a:t> </a:t>
            </a:r>
            <a:r>
              <a:rPr lang="en-US" dirty="0" err="1" smtClean="0"/>
              <a:t>andere</a:t>
            </a:r>
            <a:r>
              <a:rPr lang="en-US" dirty="0" smtClean="0"/>
              <a:t>) </a:t>
            </a:r>
            <a:r>
              <a:rPr lang="en-US" dirty="0" err="1" smtClean="0"/>
              <a:t>en</a:t>
            </a:r>
            <a:r>
              <a:rPr lang="en-US" dirty="0" smtClean="0"/>
              <a:t> </a:t>
            </a:r>
            <a:r>
              <a:rPr lang="en-US" dirty="0" err="1" smtClean="0"/>
              <a:t>gebruik</a:t>
            </a:r>
            <a:r>
              <a:rPr lang="en-US" dirty="0" smtClean="0"/>
              <a:t> </a:t>
            </a:r>
            <a:r>
              <a:rPr lang="en-US" dirty="0" err="1" smtClean="0"/>
              <a:t>deze</a:t>
            </a:r>
            <a:r>
              <a:rPr lang="en-US" dirty="0" smtClean="0"/>
              <a:t> in </a:t>
            </a:r>
            <a:r>
              <a:rPr lang="en-US" dirty="0" err="1" smtClean="0"/>
              <a:t>een</a:t>
            </a:r>
            <a:r>
              <a:rPr lang="en-US" dirty="0" smtClean="0"/>
              <a:t> </a:t>
            </a:r>
            <a:r>
              <a:rPr lang="en-US" dirty="0" err="1" smtClean="0"/>
              <a:t>klas</a:t>
            </a:r>
            <a:r>
              <a:rPr lang="en-US" dirty="0" smtClean="0"/>
              <a:t>. </a:t>
            </a:r>
            <a:endParaRPr lang="en-US" dirty="0" smtClean="0"/>
          </a:p>
          <a:p>
            <a:pPr marL="0" lvl="0" indent="0" fontAlgn="base">
              <a:buNone/>
            </a:pPr>
            <a:endParaRPr lang="en-US" dirty="0" smtClean="0"/>
          </a:p>
          <a:p>
            <a:pPr marL="0" lvl="0" indent="0" fontAlgn="base">
              <a:buNone/>
            </a:pPr>
            <a:r>
              <a:rPr lang="en-US" dirty="0" smtClean="0"/>
              <a:t>Na de les</a:t>
            </a:r>
            <a:r>
              <a:rPr lang="en-US" dirty="0" smtClean="0"/>
              <a:t>:</a:t>
            </a:r>
            <a:endParaRPr lang="en-US" dirty="0" smtClean="0"/>
          </a:p>
          <a:p>
            <a:r>
              <a:rPr lang="en-US" dirty="0" err="1" smtClean="0"/>
              <a:t>Reflecteer</a:t>
            </a:r>
            <a:r>
              <a:rPr lang="en-US" dirty="0" smtClean="0"/>
              <a:t> je op de </a:t>
            </a:r>
            <a:r>
              <a:rPr lang="en-US" dirty="0" err="1" smtClean="0"/>
              <a:t>reacties</a:t>
            </a:r>
            <a:r>
              <a:rPr lang="en-US" dirty="0" smtClean="0"/>
              <a:t> van </a:t>
            </a:r>
            <a:r>
              <a:rPr lang="en-US" dirty="0" err="1" smtClean="0"/>
              <a:t>leerlingen</a:t>
            </a:r>
            <a:r>
              <a:rPr lang="en-US" dirty="0" smtClean="0"/>
              <a:t> </a:t>
            </a:r>
            <a:r>
              <a:rPr lang="en-US" dirty="0" err="1" smtClean="0"/>
              <a:t>t.a.v</a:t>
            </a:r>
            <a:r>
              <a:rPr lang="en-US" dirty="0" smtClean="0"/>
              <a:t>. de </a:t>
            </a:r>
            <a:r>
              <a:rPr lang="en-US" dirty="0" err="1" smtClean="0"/>
              <a:t>opdracht</a:t>
            </a:r>
            <a:r>
              <a:rPr lang="en-US" dirty="0" smtClean="0"/>
              <a:t>;</a:t>
            </a:r>
            <a:endParaRPr lang="en-US" dirty="0" smtClean="0"/>
          </a:p>
          <a:p>
            <a:r>
              <a:rPr lang="en-GB" dirty="0" err="1" smtClean="0"/>
              <a:t>Bepaal</a:t>
            </a:r>
            <a:r>
              <a:rPr lang="en-GB" dirty="0" smtClean="0"/>
              <a:t> je wat je </a:t>
            </a:r>
            <a:r>
              <a:rPr lang="en-GB" dirty="0" err="1" smtClean="0"/>
              <a:t>geleerd</a:t>
            </a:r>
            <a:r>
              <a:rPr lang="en-GB" dirty="0" smtClean="0"/>
              <a:t> </a:t>
            </a:r>
            <a:r>
              <a:rPr lang="en-GB" dirty="0" err="1" smtClean="0"/>
              <a:t>hebt</a:t>
            </a:r>
            <a:r>
              <a:rPr lang="en-GB" dirty="0" smtClean="0"/>
              <a:t> </a:t>
            </a:r>
            <a:r>
              <a:rPr lang="en-GB" dirty="0" err="1" smtClean="0"/>
              <a:t>en</a:t>
            </a:r>
            <a:r>
              <a:rPr lang="en-GB" dirty="0" smtClean="0"/>
              <a:t> wat je </a:t>
            </a:r>
            <a:r>
              <a:rPr lang="en-GB" dirty="0" err="1" smtClean="0"/>
              <a:t>anders</a:t>
            </a:r>
            <a:r>
              <a:rPr lang="en-GB" dirty="0" smtClean="0"/>
              <a:t> </a:t>
            </a:r>
            <a:r>
              <a:rPr lang="en-GB" dirty="0" err="1" smtClean="0"/>
              <a:t>zou</a:t>
            </a:r>
            <a:r>
              <a:rPr lang="en-GB" dirty="0" smtClean="0"/>
              <a:t> </a:t>
            </a:r>
            <a:r>
              <a:rPr lang="en-GB" dirty="0" err="1" smtClean="0"/>
              <a:t>doen</a:t>
            </a:r>
            <a:r>
              <a:rPr lang="en-GB" dirty="0" smtClean="0"/>
              <a:t>;</a:t>
            </a:r>
            <a:endParaRPr lang="en-GB" dirty="0" smtClean="0"/>
          </a:p>
          <a:p>
            <a:r>
              <a:rPr lang="en-GB" dirty="0" err="1" smtClean="0"/>
              <a:t>Zorg</a:t>
            </a:r>
            <a:r>
              <a:rPr lang="en-GB" dirty="0" smtClean="0"/>
              <a:t> je </a:t>
            </a:r>
            <a:r>
              <a:rPr lang="en-GB" dirty="0" err="1" smtClean="0"/>
              <a:t>ervoor</a:t>
            </a:r>
            <a:r>
              <a:rPr lang="en-GB" dirty="0" smtClean="0"/>
              <a:t> </a:t>
            </a:r>
            <a:r>
              <a:rPr lang="en-GB" dirty="0" err="1" smtClean="0"/>
              <a:t>dat</a:t>
            </a:r>
            <a:r>
              <a:rPr lang="en-GB" dirty="0" smtClean="0"/>
              <a:t> je </a:t>
            </a:r>
            <a:r>
              <a:rPr lang="en-GB" dirty="0" err="1" smtClean="0"/>
              <a:t>dit</a:t>
            </a:r>
            <a:r>
              <a:rPr lang="en-GB" dirty="0" smtClean="0"/>
              <a:t> </a:t>
            </a:r>
            <a:r>
              <a:rPr lang="en-GB" dirty="0" err="1" smtClean="0"/>
              <a:t>kunt</a:t>
            </a:r>
            <a:r>
              <a:rPr lang="en-GB" dirty="0" smtClean="0"/>
              <a:t> </a:t>
            </a:r>
            <a:r>
              <a:rPr lang="en-GB" dirty="0" err="1" smtClean="0"/>
              <a:t>delen</a:t>
            </a:r>
            <a:r>
              <a:rPr lang="en-GB" dirty="0" smtClean="0"/>
              <a:t> </a:t>
            </a:r>
            <a:r>
              <a:rPr lang="en-GB" dirty="0" err="1" smtClean="0"/>
              <a:t>voor</a:t>
            </a:r>
            <a:r>
              <a:rPr lang="en-GB" dirty="0" smtClean="0"/>
              <a:t> de </a:t>
            </a:r>
            <a:r>
              <a:rPr lang="en-GB" dirty="0" err="1" smtClean="0"/>
              <a:t>volgende</a:t>
            </a:r>
            <a:r>
              <a:rPr lang="en-GB" dirty="0" smtClean="0"/>
              <a:t> </a:t>
            </a:r>
            <a:r>
              <a:rPr lang="en-GB" dirty="0" err="1" smtClean="0"/>
              <a:t>sessie</a:t>
            </a:r>
            <a:r>
              <a:rPr lang="en-GB" dirty="0" smtClean="0"/>
              <a:t>.</a:t>
            </a:r>
            <a:endParaRPr lang="en-GB" dirty="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278690" y="2966673"/>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464</Words>
  <Application>Microsoft Office PowerPoint</Application>
  <PresentationFormat>On-screen Show (4:3)</PresentationFormat>
  <Paragraphs>57</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Overzicht</vt:lpstr>
      <vt:lpstr>Verkennen van OL opdrachten</vt:lpstr>
      <vt:lpstr>Andere vragen over OL-opdrachten</vt:lpstr>
      <vt:lpstr>OL-opdrachten gebruiken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108</cp:revision>
  <dcterms:created xsi:type="dcterms:W3CDTF">2014-04-13T14:15:20Z</dcterms:created>
  <dcterms:modified xsi:type="dcterms:W3CDTF">2017-06-14T10:00:03Z</dcterms:modified>
</cp:coreProperties>
</file>