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62" r:id="rId4"/>
    <p:sldId id="270" r:id="rId5"/>
    <p:sldId id="26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mascil-toolkit.ph-freiburg.de/wp-content/uploads/2014/03/IF-3-Handout-Problem-solving-advice.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Deze activiteit behandelt de welbekende moeilijkheden die wiskundedocenten tegenkomen bij het lesgeven in probleem oplossen. De docenten bespreken eerst wat zij moeilijk vinden aan het lesgeven in probleem oplossen en wat voor hen werkt, voordat ze een aantal op onderzoek gebaseerde strategieën uitproberen.</a:t>
            </a:r>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1</a:t>
            </a:fld>
            <a:endParaRPr lang="en-US"/>
          </a:p>
        </p:txBody>
      </p:sp>
    </p:spTree>
    <p:extLst>
      <p:ext uri="{BB962C8B-B14F-4D97-AF65-F5344CB8AC3E}">
        <p14:creationId xmlns:p14="http://schemas.microsoft.com/office/powerpoint/2010/main" val="62936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Deze activiteit behandelt de welbekende moeilijkheden die wiskundedocenten tegenkomen bij het lesgeven in probleem oplossen. De docenten bespreken eerst wat zij moeilijk vinden aan het lesgeven in probleem oplossen en wat voor hen werkt, voordat ze een aantal op onderzoek gebaseerde strategieën uitproberen.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Veel docenten vinden het een uitdaging om probleem oplossen in hun lessen te verwerken, deels omdat het moeilijk te voorspellen is hoe leerlingen een probleem aanpakken en deels omdat ze het lastig vinden om leerlingen vrij te laten in de keuze van hun aanpak.</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Docenten vinden het vaak moeilijk om te weten wanneer ze moeten helpen en wanneer ze de leerlingen juist de ruimte moeten geven om zelf met het probleem ‘te worstelen’. Wanneer ze te snel ingrijpen, heeft de leerling geen kans om te ervaren hoe het is om een onsuccesvol idee uit te werken of om zelf tot een oplossing te komen. Wanneer ze te laat ingrijpen, raakt de leerling gefrustreerd, verveeld en is hij/zij niet langer gemotiveerd.</a:t>
            </a:r>
          </a:p>
          <a:p>
            <a:r>
              <a:rPr lang="nl-NL" sz="1200" kern="1200" dirty="0" smtClean="0">
                <a:solidFill>
                  <a:schemeClr val="tx1"/>
                </a:solidFill>
                <a:effectLst/>
                <a:latin typeface="+mn-lt"/>
                <a:ea typeface="+mn-ea"/>
                <a:cs typeface="+mn-cs"/>
              </a:rPr>
              <a:t> </a:t>
            </a:r>
          </a:p>
          <a:p>
            <a:r>
              <a:rPr lang="nl-NL" sz="1200" kern="1200" dirty="0" err="1" smtClean="0">
                <a:solidFill>
                  <a:schemeClr val="tx1"/>
                </a:solidFill>
                <a:effectLst/>
                <a:latin typeface="+mn-lt"/>
                <a:ea typeface="+mn-ea"/>
                <a:cs typeface="+mn-cs"/>
              </a:rPr>
              <a:t>Bruner</a:t>
            </a:r>
            <a:r>
              <a:rPr lang="nl-NL" sz="1200" kern="1200" dirty="0" smtClean="0">
                <a:solidFill>
                  <a:schemeClr val="tx1"/>
                </a:solidFill>
                <a:effectLst/>
                <a:latin typeface="+mn-lt"/>
                <a:ea typeface="+mn-ea"/>
                <a:cs typeface="+mn-cs"/>
              </a:rPr>
              <a:t> gebruikt de metafoor van ‘het bouwen van een steiger’ (</a:t>
            </a:r>
            <a:r>
              <a:rPr lang="nl-NL" sz="1200" kern="1200" dirty="0" err="1" smtClean="0">
                <a:solidFill>
                  <a:schemeClr val="tx1"/>
                </a:solidFill>
                <a:effectLst/>
                <a:latin typeface="+mn-lt"/>
                <a:ea typeface="+mn-ea"/>
                <a:cs typeface="+mn-cs"/>
              </a:rPr>
              <a:t>scaffolding</a:t>
            </a:r>
            <a:r>
              <a:rPr lang="nl-NL" sz="1200" kern="1200" dirty="0" smtClean="0">
                <a:solidFill>
                  <a:schemeClr val="tx1"/>
                </a:solidFill>
                <a:effectLst/>
                <a:latin typeface="+mn-lt"/>
                <a:ea typeface="+mn-ea"/>
                <a:cs typeface="+mn-cs"/>
              </a:rPr>
              <a:t>) om te beschrijven hoe een docent kan helpen structureren (Wood, </a:t>
            </a:r>
            <a:r>
              <a:rPr lang="nl-NL" sz="1200" kern="1200" dirty="0" err="1" smtClean="0">
                <a:solidFill>
                  <a:schemeClr val="tx1"/>
                </a:solidFill>
                <a:effectLst/>
                <a:latin typeface="+mn-lt"/>
                <a:ea typeface="+mn-ea"/>
                <a:cs typeface="+mn-cs"/>
              </a:rPr>
              <a:t>Bruner</a:t>
            </a:r>
            <a:r>
              <a:rPr lang="nl-NL" sz="1200" kern="1200" dirty="0" smtClean="0">
                <a:solidFill>
                  <a:schemeClr val="tx1"/>
                </a:solidFill>
                <a:effectLst/>
                <a:latin typeface="+mn-lt"/>
                <a:ea typeface="+mn-ea"/>
                <a:cs typeface="+mn-cs"/>
              </a:rPr>
              <a:t>, &amp; Ross, 1976). De docent moedigt de leerlingen aan om zoveel mogelijk zonder hulp te doen en biedt alleen het </a:t>
            </a:r>
            <a:r>
              <a:rPr lang="nl-NL" sz="1200" i="1" kern="1200" dirty="0" smtClean="0">
                <a:solidFill>
                  <a:schemeClr val="tx1"/>
                </a:solidFill>
                <a:effectLst/>
                <a:latin typeface="+mn-lt"/>
                <a:ea typeface="+mn-ea"/>
                <a:cs typeface="+mn-cs"/>
              </a:rPr>
              <a:t>minimale</a:t>
            </a:r>
            <a:r>
              <a:rPr lang="nl-NL" sz="1200" kern="1200" dirty="0" smtClean="0">
                <a:solidFill>
                  <a:schemeClr val="tx1"/>
                </a:solidFill>
                <a:effectLst/>
                <a:latin typeface="+mn-lt"/>
                <a:ea typeface="+mn-ea"/>
                <a:cs typeface="+mn-cs"/>
              </a:rPr>
              <a:t> aan ondersteuning om ze succesvol te laten zijn. Deze hulp kan bestaan uit het inperken van hun keuzes, aandacht vestigen op belangrijke kenmerken door het stellen van vragen, of op sommige momenten zelfs laten zien wat te doen. In zijn werk met jonge kinderen heeft Wood (1988) verschillende niveaus van </a:t>
            </a:r>
            <a:r>
              <a:rPr lang="nl-NL" sz="1200" kern="1200" dirty="0" err="1" smtClean="0">
                <a:solidFill>
                  <a:schemeClr val="tx1"/>
                </a:solidFill>
                <a:effectLst/>
                <a:latin typeface="+mn-lt"/>
                <a:ea typeface="+mn-ea"/>
                <a:cs typeface="+mn-cs"/>
              </a:rPr>
              <a:t>scaffolding</a:t>
            </a:r>
            <a:r>
              <a:rPr lang="nl-NL" sz="1200" kern="1200" dirty="0" smtClean="0">
                <a:solidFill>
                  <a:schemeClr val="tx1"/>
                </a:solidFill>
                <a:effectLst/>
                <a:latin typeface="+mn-lt"/>
                <a:ea typeface="+mn-ea"/>
                <a:cs typeface="+mn-cs"/>
              </a:rPr>
              <a:t> aangegeven, van minder tot meer sturend: het geven van algemeen verbaal advies, het geven van specifieke verbale instructies, het opsplitsen van het probleem in deelproblemen, het voordoen van een oplossing. Wood introduceerde ook twee regels:</a:t>
            </a:r>
          </a:p>
          <a:p>
            <a:pPr fontAlgn="base"/>
            <a:r>
              <a:rPr lang="nl-NL" sz="1200" i="1" kern="1200" dirty="0" smtClean="0">
                <a:solidFill>
                  <a:schemeClr val="tx1"/>
                </a:solidFill>
                <a:effectLst/>
                <a:latin typeface="+mn-lt"/>
                <a:ea typeface="+mn-ea"/>
                <a:cs typeface="+mn-cs"/>
              </a:rPr>
              <a:t> “Elke keer dat een kind geen succes ervaart in een actie na een bepaalde hoeveelheid hulp, wordt dit gevolgd door een onmiddellijke toename in hulp of sturing. Succes van een kind geeft aan dat een volgende instructie minder hulp behoeft dan voorafgaand aan dit succes gegeven was, om het kind de kans te geven zelfstandigheid te ontwikkelen.” Wood (1988)</a:t>
            </a:r>
          </a:p>
          <a:p>
            <a:pPr fontAlgn="base"/>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Het belangrijkste idee hier is dat de </a:t>
            </a:r>
            <a:r>
              <a:rPr lang="nl-NL" sz="1200" kern="1200" dirty="0" err="1" smtClean="0">
                <a:solidFill>
                  <a:schemeClr val="tx1"/>
                </a:solidFill>
                <a:effectLst/>
                <a:latin typeface="+mn-lt"/>
                <a:ea typeface="+mn-ea"/>
                <a:cs typeface="+mn-cs"/>
              </a:rPr>
              <a:t>scaffolding</a:t>
            </a:r>
            <a:r>
              <a:rPr lang="nl-NL" sz="1200" kern="1200" dirty="0" smtClean="0">
                <a:solidFill>
                  <a:schemeClr val="tx1"/>
                </a:solidFill>
                <a:effectLst/>
                <a:latin typeface="+mn-lt"/>
                <a:ea typeface="+mn-ea"/>
                <a:cs typeface="+mn-cs"/>
              </a:rPr>
              <a:t> verminderd wordt wanneer de leerling het beter onder de knie begint te krijgen, anders versterkt het de afhankelijkheid.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err="1" smtClean="0">
                <a:solidFill>
                  <a:schemeClr val="tx1"/>
                </a:solidFill>
                <a:effectLst/>
                <a:latin typeface="+mn-lt"/>
                <a:ea typeface="+mn-ea"/>
                <a:cs typeface="+mn-cs"/>
              </a:rPr>
              <a:t>Houd</a:t>
            </a:r>
            <a:r>
              <a:rPr lang="en-GB" sz="1200" kern="120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een discussie met de docenten. Vraag ze naar hun ideeën over het lesgeven in </a:t>
            </a:r>
            <a:r>
              <a:rPr lang="nl-NL" sz="1200" kern="1200" dirty="0" err="1" smtClean="0">
                <a:solidFill>
                  <a:schemeClr val="tx1"/>
                </a:solidFill>
                <a:effectLst/>
                <a:latin typeface="+mn-lt"/>
                <a:ea typeface="+mn-ea"/>
                <a:cs typeface="+mn-cs"/>
              </a:rPr>
              <a:t>probleemoplossen</a:t>
            </a:r>
            <a:r>
              <a:rPr lang="nl-NL" sz="1200" kern="1200" dirty="0" smtClean="0">
                <a:solidFill>
                  <a:schemeClr val="tx1"/>
                </a:solidFill>
                <a:effectLst/>
                <a:latin typeface="+mn-lt"/>
                <a:ea typeface="+mn-ea"/>
                <a:cs typeface="+mn-cs"/>
              </a:rPr>
              <a:t>: Waar liggen hun uitdagingen? Waarom? Wat werkt goed? Wanneer punten die naar voren komen in de introductie (hierboven) niet behandeld zijn in de discussie, rondt u af met het noemen van die punten.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 hand-out </a:t>
            </a:r>
            <a:r>
              <a:rPr lang="nl-NL" sz="1200" i="1" kern="1200" dirty="0" smtClean="0">
                <a:solidFill>
                  <a:schemeClr val="tx1"/>
                </a:solidFill>
                <a:effectLst/>
                <a:latin typeface="+mn-lt"/>
                <a:ea typeface="+mn-ea"/>
                <a:cs typeface="+mn-cs"/>
              </a:rPr>
              <a:t>Probleem oplossen</a:t>
            </a:r>
            <a:r>
              <a:rPr lang="nl-NL" sz="1200" kern="1200" dirty="0" smtClean="0">
                <a:solidFill>
                  <a:schemeClr val="tx1"/>
                </a:solidFill>
                <a:effectLst/>
                <a:latin typeface="+mn-lt"/>
                <a:ea typeface="+mn-ea"/>
                <a:cs typeface="+mn-cs"/>
              </a:rPr>
              <a:t> biedt praktische strategieën aan docenten wanneer ze ongestructureerde problemen gebruiken in de klas. Vraag de docenten om in kleine groepen samen te werken en geef elk groepje een kopie van de hand-out. Vraag ze om:</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Te bespreken welke ideeën ze het lastigste vinden om te implementeren; 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Te komen met voorbeelden van wat ze kunnen zeggen tegen de leerlingen en dit toe te voegen in de rechterkolom.</a:t>
            </a:r>
          </a:p>
          <a:p>
            <a:endParaRPr lang="nl-NL" sz="1200" kern="1200" dirty="0" smtClean="0">
              <a:solidFill>
                <a:schemeClr val="tx1"/>
              </a:solidFill>
              <a:effectLst/>
              <a:latin typeface="+mn-lt"/>
              <a:ea typeface="+mn-ea"/>
              <a:cs typeface="+mn-cs"/>
            </a:endParaRPr>
          </a:p>
          <a:p>
            <a:r>
              <a:rPr lang="nl-NL" sz="1200" kern="1200" dirty="0" err="1" smtClean="0">
                <a:solidFill>
                  <a:schemeClr val="tx1"/>
                </a:solidFill>
                <a:effectLst/>
                <a:latin typeface="+mn-lt"/>
                <a:ea typeface="+mn-ea"/>
                <a:cs typeface="+mn-cs"/>
              </a:rPr>
              <a:t>Handout</a:t>
            </a:r>
            <a:r>
              <a:rPr lang="nl-NL" sz="1200" kern="1200" dirty="0" smtClean="0">
                <a:solidFill>
                  <a:schemeClr val="tx1"/>
                </a:solidFill>
                <a:effectLst/>
                <a:latin typeface="+mn-lt"/>
                <a:ea typeface="+mn-ea"/>
                <a:cs typeface="+mn-cs"/>
              </a:rPr>
              <a:t> Engelse versie: </a:t>
            </a:r>
            <a:r>
              <a:rPr lang="nl-NL" sz="1200" u="sng" kern="1200" dirty="0" smtClean="0">
                <a:solidFill>
                  <a:schemeClr val="tx1"/>
                </a:solidFill>
                <a:effectLst/>
                <a:latin typeface="+mn-lt"/>
                <a:ea typeface="+mn-ea"/>
                <a:cs typeface="+mn-cs"/>
                <a:hlinkClick r:id="rId3"/>
              </a:rPr>
              <a:t>http://mascil-toolkit.ph-freiburg.de/wp-content/uploads/2014/03/IF-3-Handout-Problem-solving-advice.pdf</a:t>
            </a:r>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Breng de groep weer bij elkaar en vraag elk groepje of tweetal om een of twee van hun ideeën te delen. Moedig docenten aan de ideeën te noteren die ze bruikbaar vinden.</a:t>
            </a:r>
          </a:p>
          <a:p>
            <a:pPr fontAlgn="base"/>
            <a:endParaRPr lang="nl-NL" sz="1200" kern="1200" dirty="0" smtClean="0">
              <a:solidFill>
                <a:schemeClr val="tx1"/>
              </a:solidFill>
              <a:effectLst/>
              <a:latin typeface="+mn-lt"/>
              <a:ea typeface="+mn-ea"/>
              <a:cs typeface="+mn-cs"/>
            </a:endParaRPr>
          </a:p>
          <a:p>
            <a:pPr fontAlgn="base"/>
            <a:r>
              <a:rPr lang="nl-NL" sz="1200" kern="1200" dirty="0" smtClean="0">
                <a:solidFill>
                  <a:schemeClr val="tx1"/>
                </a:solidFill>
                <a:effectLst/>
                <a:latin typeface="+mn-lt"/>
                <a:ea typeface="+mn-ea"/>
                <a:cs typeface="+mn-cs"/>
              </a:rPr>
              <a:t>Rond af door de docenten te vragen na te denken over hoe ze een nieuwe strategie op kunnen nemen in hun lessen </a:t>
            </a:r>
            <a:r>
              <a:rPr lang="nl-NL" sz="1200" kern="1200" smtClean="0">
                <a:solidFill>
                  <a:schemeClr val="tx1"/>
                </a:solidFill>
                <a:effectLst/>
                <a:latin typeface="+mn-lt"/>
                <a:ea typeface="+mn-ea"/>
                <a:cs typeface="+mn-cs"/>
              </a:rPr>
              <a:t>in probleem oplossen</a:t>
            </a:r>
            <a:r>
              <a:rPr lang="nl-NL" sz="1200" kern="1200" dirty="0" smtClean="0">
                <a:solidFill>
                  <a:schemeClr val="tx1"/>
                </a:solidFill>
                <a:effectLst/>
                <a:latin typeface="+mn-lt"/>
                <a:ea typeface="+mn-ea"/>
                <a:cs typeface="+mn-cs"/>
              </a:rPr>
              <a:t>. Vraag ze dit uit te voeren voor de volgende bijeenkomst, en er rekening mee te houden om verslag uit te brengen aan de groep.</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817568"/>
            <a:ext cx="7772400" cy="2840032"/>
          </a:xfrm>
          <a:prstGeom prst="rect">
            <a:avLst/>
          </a:prstGeom>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a:t>Onderzoekend</a:t>
            </a:r>
            <a:r>
              <a:rPr lang="en-US" dirty="0"/>
              <a:t> </a:t>
            </a:r>
            <a:r>
              <a:rPr lang="en-US" dirty="0" err="1"/>
              <a:t>leren</a:t>
            </a:r>
            <a:endParaRPr lang="en-US" dirty="0"/>
          </a:p>
          <a:p>
            <a:r>
              <a:rPr lang="en-GB" dirty="0">
                <a:solidFill>
                  <a:srgbClr val="8DA375"/>
                </a:solidFill>
              </a:rPr>
              <a:t/>
            </a:r>
            <a:br>
              <a:rPr lang="en-GB" dirty="0">
                <a:solidFill>
                  <a:srgbClr val="8DA375"/>
                </a:solidFill>
              </a:rPr>
            </a:br>
            <a:r>
              <a:rPr lang="en-GB" dirty="0">
                <a:solidFill>
                  <a:srgbClr val="8DA375"/>
                </a:solidFill>
              </a:rPr>
              <a:t>Hoe </a:t>
            </a:r>
            <a:r>
              <a:rPr lang="en-GB" dirty="0" err="1">
                <a:solidFill>
                  <a:srgbClr val="8DA375"/>
                </a:solidFill>
              </a:rPr>
              <a:t>plannen</a:t>
            </a:r>
            <a:r>
              <a:rPr lang="en-GB" dirty="0">
                <a:solidFill>
                  <a:srgbClr val="8DA375"/>
                </a:solidFill>
              </a:rPr>
              <a:t> we </a:t>
            </a:r>
            <a:r>
              <a:rPr lang="en-GB" dirty="0" err="1">
                <a:solidFill>
                  <a:srgbClr val="8DA375"/>
                </a:solidFill>
              </a:rPr>
              <a:t>onderzoekend</a:t>
            </a:r>
            <a:r>
              <a:rPr lang="en-GB" dirty="0">
                <a:solidFill>
                  <a:srgbClr val="8DA375"/>
                </a:solidFill>
              </a:rPr>
              <a:t> </a:t>
            </a:r>
            <a:r>
              <a:rPr lang="en-GB" dirty="0" err="1">
                <a:solidFill>
                  <a:srgbClr val="8DA375"/>
                </a:solidFill>
              </a:rPr>
              <a:t>leren</a:t>
            </a:r>
            <a:r>
              <a:rPr lang="en-GB" dirty="0">
                <a:solidFill>
                  <a:srgbClr val="8DA375"/>
                </a:solidFill>
              </a:rPr>
              <a:t> in </a:t>
            </a:r>
            <a:r>
              <a:rPr lang="en-GB" dirty="0" err="1">
                <a:solidFill>
                  <a:srgbClr val="8DA375"/>
                </a:solidFill>
              </a:rPr>
              <a:t>wiskunde</a:t>
            </a:r>
            <a:r>
              <a:rPr lang="en-GB" dirty="0">
                <a:solidFill>
                  <a:schemeClr val="accent3">
                    <a:lumMod val="75000"/>
                  </a:schemeClr>
                </a:solidFill>
              </a:rPr>
              <a:t>?</a:t>
            </a:r>
            <a:r>
              <a:rPr lang="en-GB" dirty="0" smtClean="0"/>
              <a:t/>
            </a:r>
            <a:br>
              <a:rPr lang="en-GB" dirty="0" smtClean="0"/>
            </a:br>
            <a:endParaRPr lang="en-US" dirty="0"/>
          </a:p>
        </p:txBody>
      </p:sp>
      <p:sp>
        <p:nvSpPr>
          <p:cNvPr id="8" name="Subtitle 2"/>
          <p:cNvSpPr txBox="1">
            <a:spLocks/>
          </p:cNvSpPr>
          <p:nvPr/>
        </p:nvSpPr>
        <p:spPr>
          <a:xfrm>
            <a:off x="1371600" y="3505973"/>
            <a:ext cx="6400800"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000" dirty="0" smtClean="0">
                <a:solidFill>
                  <a:schemeClr val="tx1"/>
                </a:solidFill>
              </a:rPr>
              <a:t>Too</a:t>
            </a:r>
            <a:r>
              <a:rPr lang="en-US" sz="4000" dirty="0" smtClean="0">
                <a:solidFill>
                  <a:srgbClr val="000000"/>
                </a:solidFill>
              </a:rPr>
              <a:t>l </a:t>
            </a:r>
            <a:r>
              <a:rPr lang="en-US" sz="4000" dirty="0">
                <a:solidFill>
                  <a:schemeClr val="tx1"/>
                </a:solidFill>
              </a:rPr>
              <a:t>IF</a:t>
            </a:r>
            <a:r>
              <a:rPr lang="en-US" sz="4000" dirty="0" smtClean="0">
                <a:solidFill>
                  <a:schemeClr val="tx1"/>
                </a:solidFill>
              </a:rPr>
              <a:t>-3: </a:t>
            </a:r>
            <a:r>
              <a:rPr lang="nl-NL" sz="4000" dirty="0" smtClean="0">
                <a:solidFill>
                  <a:schemeClr val="tx1"/>
                </a:solidFill>
              </a:rPr>
              <a:t>Advies voor lessen rond probleem oplossen </a:t>
            </a:r>
            <a:endParaRPr lang="en-US" sz="40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450" y="46513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041650" y="2063734"/>
            <a:ext cx="7130800" cy="3161797"/>
          </a:xfrm>
        </p:spPr>
        <p:txBody>
          <a:bodyPr>
            <a:normAutofit fontScale="85000" lnSpcReduction="20000"/>
          </a:bodyPr>
          <a:lstStyle/>
          <a:p>
            <a:pPr marL="0" indent="0">
              <a:buNone/>
            </a:pPr>
            <a:r>
              <a:rPr lang="en-GB" i="1" dirty="0" err="1" smtClean="0"/>
              <a:t>Doel</a:t>
            </a:r>
            <a:r>
              <a:rPr lang="en-GB" i="1" dirty="0" smtClean="0"/>
              <a:t>: </a:t>
            </a:r>
            <a:endParaRPr lang="en-GB" i="1" dirty="0" smtClean="0"/>
          </a:p>
          <a:p>
            <a:pPr marL="0" indent="0">
              <a:buNone/>
            </a:pPr>
            <a:r>
              <a:rPr lang="en-GB" dirty="0" err="1" smtClean="0"/>
              <a:t>Bewustworden</a:t>
            </a:r>
            <a:r>
              <a:rPr lang="en-GB" dirty="0" smtClean="0"/>
              <a:t> van </a:t>
            </a:r>
            <a:r>
              <a:rPr lang="en-GB" dirty="0" err="1" smtClean="0"/>
              <a:t>verschillende</a:t>
            </a:r>
            <a:r>
              <a:rPr lang="en-GB" dirty="0" smtClean="0"/>
              <a:t> </a:t>
            </a:r>
            <a:r>
              <a:rPr lang="en-GB" dirty="0" err="1" smtClean="0"/>
              <a:t>strategieën</a:t>
            </a:r>
            <a:r>
              <a:rPr lang="en-GB" dirty="0" smtClean="0"/>
              <a:t> om </a:t>
            </a:r>
            <a:r>
              <a:rPr lang="en-GB" dirty="0" err="1" smtClean="0"/>
              <a:t>probleem</a:t>
            </a:r>
            <a:r>
              <a:rPr lang="en-GB" dirty="0" smtClean="0"/>
              <a:t> </a:t>
            </a:r>
            <a:r>
              <a:rPr lang="en-GB" dirty="0" err="1" smtClean="0"/>
              <a:t>oplossen</a:t>
            </a:r>
            <a:r>
              <a:rPr lang="en-GB" dirty="0" smtClean="0"/>
              <a:t> </a:t>
            </a:r>
            <a:r>
              <a:rPr lang="en-GB" dirty="0" err="1" smtClean="0"/>
              <a:t>te</a:t>
            </a:r>
            <a:r>
              <a:rPr lang="en-GB" dirty="0" smtClean="0"/>
              <a:t> </a:t>
            </a:r>
            <a:r>
              <a:rPr lang="en-GB" dirty="0" err="1" smtClean="0"/>
              <a:t>leren</a:t>
            </a:r>
            <a:r>
              <a:rPr lang="en-GB" dirty="0" smtClean="0"/>
              <a:t>.</a:t>
            </a:r>
          </a:p>
          <a:p>
            <a:pPr marL="0" indent="0">
              <a:buNone/>
            </a:pPr>
            <a:endParaRPr lang="en-GB" dirty="0" smtClean="0"/>
          </a:p>
          <a:p>
            <a:pPr marL="0" indent="0">
              <a:buNone/>
            </a:pPr>
            <a:r>
              <a:rPr lang="en-GB" i="1" dirty="0" smtClean="0"/>
              <a:t>We </a:t>
            </a:r>
            <a:r>
              <a:rPr lang="en-GB" i="1" dirty="0" err="1" smtClean="0"/>
              <a:t>zullen</a:t>
            </a:r>
            <a:r>
              <a:rPr lang="en-GB" i="1" dirty="0" smtClean="0"/>
              <a:t>:</a:t>
            </a:r>
            <a:endParaRPr lang="en-GB" i="1" dirty="0" smtClean="0"/>
          </a:p>
          <a:p>
            <a:r>
              <a:rPr lang="en-GB" dirty="0" err="1" smtClean="0"/>
              <a:t>Huidige</a:t>
            </a:r>
            <a:r>
              <a:rPr lang="en-GB" dirty="0" smtClean="0"/>
              <a:t> </a:t>
            </a:r>
            <a:r>
              <a:rPr lang="en-GB" dirty="0" err="1" smtClean="0"/>
              <a:t>lespraktijk</a:t>
            </a:r>
            <a:r>
              <a:rPr lang="en-GB" dirty="0" smtClean="0"/>
              <a:t> </a:t>
            </a:r>
            <a:r>
              <a:rPr lang="en-GB" dirty="0" err="1" smtClean="0"/>
              <a:t>bespreken</a:t>
            </a:r>
            <a:r>
              <a:rPr lang="en-GB" dirty="0" smtClean="0"/>
              <a:t>;</a:t>
            </a:r>
            <a:endParaRPr lang="en-GB" dirty="0" smtClean="0"/>
          </a:p>
          <a:p>
            <a:r>
              <a:rPr lang="en-GB" dirty="0" smtClean="0"/>
              <a:t>Op </a:t>
            </a:r>
            <a:r>
              <a:rPr lang="en-GB" dirty="0" err="1" smtClean="0"/>
              <a:t>onderzoek</a:t>
            </a:r>
            <a:r>
              <a:rPr lang="en-GB" dirty="0" smtClean="0"/>
              <a:t> </a:t>
            </a:r>
            <a:r>
              <a:rPr lang="en-GB" dirty="0" err="1" smtClean="0"/>
              <a:t>gebaseerde</a:t>
            </a:r>
            <a:r>
              <a:rPr lang="en-GB" dirty="0" smtClean="0"/>
              <a:t> </a:t>
            </a:r>
            <a:r>
              <a:rPr lang="en-GB" dirty="0" err="1" smtClean="0"/>
              <a:t>strategieën</a:t>
            </a:r>
            <a:r>
              <a:rPr lang="en-GB" dirty="0" smtClean="0"/>
              <a:t> </a:t>
            </a:r>
            <a:r>
              <a:rPr lang="en-GB" dirty="0" err="1" smtClean="0"/>
              <a:t>verkennen</a:t>
            </a:r>
            <a:endParaRPr lang="en-GB" dirty="0" smtClean="0"/>
          </a:p>
        </p:txBody>
      </p:sp>
      <p:pic>
        <p:nvPicPr>
          <p:cNvPr id="7" name="Picture 6" descr="http://mascil.mathshell.org.uk/wp-content/uploads/2014/05/30min.gif"/>
          <p:cNvPicPr/>
          <p:nvPr/>
        </p:nvPicPr>
        <p:blipFill>
          <a:blip r:embed="rId3">
            <a:extLst>
              <a:ext uri="{28A0092B-C50C-407E-A947-70E740481C1C}">
                <a14:useLocalDpi xmlns:a14="http://schemas.microsoft.com/office/drawing/2010/main" val="0"/>
              </a:ext>
            </a:extLst>
          </a:blip>
          <a:srcRect/>
          <a:stretch>
            <a:fillRect/>
          </a:stretch>
        </p:blipFill>
        <p:spPr bwMode="auto">
          <a:xfrm>
            <a:off x="501650" y="465138"/>
            <a:ext cx="1080000"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667" y="415767"/>
            <a:ext cx="6720983" cy="1373409"/>
          </a:xfrm>
        </p:spPr>
        <p:txBody>
          <a:bodyPr>
            <a:normAutofit/>
          </a:bodyPr>
          <a:lstStyle/>
          <a:p>
            <a:r>
              <a:rPr lang="en-US" dirty="0" err="1" smtClean="0"/>
              <a:t>Probleem</a:t>
            </a:r>
            <a:r>
              <a:rPr lang="en-US" dirty="0" smtClean="0"/>
              <a:t> </a:t>
            </a:r>
            <a:r>
              <a:rPr lang="en-US" dirty="0" err="1" smtClean="0"/>
              <a:t>oplossen</a:t>
            </a:r>
            <a:r>
              <a:rPr lang="en-US" dirty="0" smtClean="0"/>
              <a:t> </a:t>
            </a:r>
            <a:r>
              <a:rPr lang="en-US" dirty="0" err="1" smtClean="0"/>
              <a:t>leren</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877" y="562471"/>
            <a:ext cx="1065790" cy="1080000"/>
          </a:xfrm>
          <a:prstGeom prst="rect">
            <a:avLst/>
          </a:prstGeom>
        </p:spPr>
      </p:pic>
      <p:sp>
        <p:nvSpPr>
          <p:cNvPr id="3" name="Rectangle 2"/>
          <p:cNvSpPr/>
          <p:nvPr/>
        </p:nvSpPr>
        <p:spPr>
          <a:xfrm>
            <a:off x="1074639" y="2168205"/>
            <a:ext cx="6289212" cy="3046988"/>
          </a:xfrm>
          <a:prstGeom prst="rect">
            <a:avLst/>
          </a:prstGeom>
        </p:spPr>
        <p:txBody>
          <a:bodyPr wrap="square">
            <a:spAutoFit/>
          </a:bodyPr>
          <a:lstStyle/>
          <a:p>
            <a:pPr lvl="0" fontAlgn="base"/>
            <a:r>
              <a:rPr lang="en-GB" sz="3200" dirty="0" smtClean="0"/>
              <a:t>Wat is </a:t>
            </a:r>
            <a:r>
              <a:rPr lang="en-GB" sz="3200" dirty="0" err="1" smtClean="0"/>
              <a:t>jouw</a:t>
            </a:r>
            <a:r>
              <a:rPr lang="en-GB" sz="3200" dirty="0" smtClean="0"/>
              <a:t> </a:t>
            </a:r>
            <a:r>
              <a:rPr lang="en-GB" sz="3200" dirty="0" err="1" smtClean="0"/>
              <a:t>ervaring</a:t>
            </a:r>
            <a:r>
              <a:rPr lang="en-GB" sz="3200" dirty="0" smtClean="0"/>
              <a:t> met </a:t>
            </a:r>
            <a:r>
              <a:rPr lang="en-GB" sz="3200" dirty="0" err="1" smtClean="0"/>
              <a:t>probleem</a:t>
            </a:r>
            <a:r>
              <a:rPr lang="en-GB" sz="3200" dirty="0" smtClean="0"/>
              <a:t> </a:t>
            </a:r>
            <a:r>
              <a:rPr lang="en-GB" sz="3200" dirty="0" err="1" smtClean="0"/>
              <a:t>oplossen</a:t>
            </a:r>
            <a:r>
              <a:rPr lang="en-GB" sz="3200" dirty="0" smtClean="0"/>
              <a:t> </a:t>
            </a:r>
            <a:r>
              <a:rPr lang="en-GB" sz="3200" dirty="0" err="1" smtClean="0"/>
              <a:t>aanleren</a:t>
            </a:r>
            <a:r>
              <a:rPr lang="en-GB" sz="3200" dirty="0" smtClean="0"/>
              <a:t>:</a:t>
            </a:r>
          </a:p>
          <a:p>
            <a:pPr lvl="0" fontAlgn="base"/>
            <a:endParaRPr lang="en-GB" sz="3200" dirty="0" smtClean="0"/>
          </a:p>
          <a:p>
            <a:pPr marL="571500" lvl="0" indent="-571500" fontAlgn="base">
              <a:buFont typeface="Arial"/>
              <a:buChar char="•"/>
            </a:pPr>
            <a:r>
              <a:rPr lang="en-GB" sz="3200" dirty="0" smtClean="0"/>
              <a:t>Wat is </a:t>
            </a:r>
            <a:r>
              <a:rPr lang="en-GB" sz="3200" dirty="0" err="1" smtClean="0"/>
              <a:t>een</a:t>
            </a:r>
            <a:r>
              <a:rPr lang="en-GB" sz="3200" dirty="0" smtClean="0"/>
              <a:t> </a:t>
            </a:r>
            <a:r>
              <a:rPr lang="en-GB" sz="3200" dirty="0" err="1" smtClean="0"/>
              <a:t>uitdaging</a:t>
            </a:r>
            <a:r>
              <a:rPr lang="en-GB" sz="3200" dirty="0" smtClean="0"/>
              <a:t>? </a:t>
            </a:r>
            <a:endParaRPr lang="en-GB" sz="3200" dirty="0" smtClean="0"/>
          </a:p>
          <a:p>
            <a:pPr marL="571500" lvl="0" indent="-571500" fontAlgn="base">
              <a:buFont typeface="Arial"/>
              <a:buChar char="•"/>
            </a:pPr>
            <a:r>
              <a:rPr lang="en-GB" sz="3200" dirty="0" err="1" smtClean="0"/>
              <a:t>Waarom</a:t>
            </a:r>
            <a:r>
              <a:rPr lang="en-GB" sz="3200" dirty="0" smtClean="0"/>
              <a:t> is het </a:t>
            </a:r>
            <a:r>
              <a:rPr lang="en-GB" sz="3200" dirty="0" err="1" smtClean="0"/>
              <a:t>een</a:t>
            </a:r>
            <a:r>
              <a:rPr lang="en-GB" sz="3200" dirty="0" smtClean="0"/>
              <a:t> </a:t>
            </a:r>
            <a:r>
              <a:rPr lang="en-GB" sz="3200" dirty="0" err="1" smtClean="0"/>
              <a:t>uitdaging</a:t>
            </a:r>
            <a:r>
              <a:rPr lang="en-GB" sz="3200" dirty="0" smtClean="0"/>
              <a:t>?</a:t>
            </a:r>
            <a:endParaRPr lang="en-GB" sz="3200" dirty="0" smtClean="0"/>
          </a:p>
          <a:p>
            <a:pPr marL="571500" lvl="0" indent="-571500" fontAlgn="base">
              <a:buFont typeface="Arial"/>
              <a:buChar char="•"/>
            </a:pPr>
            <a:r>
              <a:rPr lang="en-GB" sz="3200" dirty="0" smtClean="0"/>
              <a:t>Wat </a:t>
            </a:r>
            <a:r>
              <a:rPr lang="en-GB" sz="3200" dirty="0" err="1" smtClean="0"/>
              <a:t>werkt</a:t>
            </a:r>
            <a:r>
              <a:rPr lang="en-GB" sz="3200" dirty="0" smtClean="0"/>
              <a:t> </a:t>
            </a:r>
            <a:r>
              <a:rPr lang="en-GB" sz="3200" dirty="0" err="1" smtClean="0"/>
              <a:t>goed</a:t>
            </a:r>
            <a:r>
              <a:rPr lang="en-GB" sz="3200" dirty="0" smtClean="0"/>
              <a:t>? </a:t>
            </a:r>
            <a:endParaRPr lang="en-US" sz="3200" dirty="0"/>
          </a:p>
        </p:txBody>
      </p:sp>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5680" y="478627"/>
            <a:ext cx="6174396" cy="1102886"/>
          </a:xfrm>
        </p:spPr>
        <p:txBody>
          <a:bodyPr>
            <a:normAutofit/>
          </a:bodyPr>
          <a:lstStyle/>
          <a:p>
            <a:r>
              <a:rPr lang="en-US" dirty="0" err="1" smtClean="0"/>
              <a:t>S</a:t>
            </a:r>
            <a:r>
              <a:rPr lang="en-US" dirty="0" err="1" smtClean="0"/>
              <a:t>trategieën</a:t>
            </a:r>
            <a:r>
              <a:rPr lang="en-US" dirty="0" smtClean="0"/>
              <a:t> </a:t>
            </a:r>
            <a:r>
              <a:rPr lang="en-US" dirty="0" err="1" smtClean="0"/>
              <a:t>verkennen</a:t>
            </a:r>
            <a:endParaRPr lang="en-US" dirty="0"/>
          </a:p>
        </p:txBody>
      </p:sp>
      <p:sp>
        <p:nvSpPr>
          <p:cNvPr id="3" name="Rectangle 2"/>
          <p:cNvSpPr/>
          <p:nvPr/>
        </p:nvSpPr>
        <p:spPr>
          <a:xfrm>
            <a:off x="1165680" y="2109698"/>
            <a:ext cx="6892470" cy="2554545"/>
          </a:xfrm>
          <a:prstGeom prst="rect">
            <a:avLst/>
          </a:prstGeom>
        </p:spPr>
        <p:txBody>
          <a:bodyPr wrap="square">
            <a:spAutoFit/>
          </a:bodyPr>
          <a:lstStyle/>
          <a:p>
            <a:pPr lvl="0" fontAlgn="base"/>
            <a:r>
              <a:rPr lang="en-GB" sz="3200" dirty="0" smtClean="0"/>
              <a:t>Lees de handout </a:t>
            </a:r>
            <a:r>
              <a:rPr lang="en-GB" sz="3200" dirty="0" err="1" smtClean="0"/>
              <a:t>en</a:t>
            </a:r>
            <a:r>
              <a:rPr lang="en-GB" sz="3200" dirty="0" smtClean="0"/>
              <a:t> </a:t>
            </a:r>
            <a:r>
              <a:rPr lang="en-GB" sz="3200" dirty="0" err="1" smtClean="0"/>
              <a:t>bespreek</a:t>
            </a:r>
            <a:r>
              <a:rPr lang="en-GB" sz="3200" dirty="0" smtClean="0"/>
              <a:t>:</a:t>
            </a:r>
            <a:endParaRPr lang="en-GB" sz="3200" dirty="0" smtClean="0"/>
          </a:p>
          <a:p>
            <a:pPr marL="571500" lvl="0" indent="-571500" fontAlgn="base">
              <a:buFont typeface="Arial"/>
              <a:buChar char="•"/>
            </a:pPr>
            <a:r>
              <a:rPr lang="en-GB" sz="3200" dirty="0" err="1" smtClean="0"/>
              <a:t>Welke</a:t>
            </a:r>
            <a:r>
              <a:rPr lang="en-GB" sz="3200" dirty="0" smtClean="0"/>
              <a:t> </a:t>
            </a:r>
            <a:r>
              <a:rPr lang="en-GB" sz="3200" dirty="0" err="1" smtClean="0"/>
              <a:t>ideeën</a:t>
            </a:r>
            <a:r>
              <a:rPr lang="en-GB" sz="3200" dirty="0" smtClean="0"/>
              <a:t> </a:t>
            </a:r>
            <a:r>
              <a:rPr lang="en-GB" sz="3200" dirty="0" err="1" smtClean="0"/>
              <a:t>vind</a:t>
            </a:r>
            <a:r>
              <a:rPr lang="en-GB" sz="3200" dirty="0" smtClean="0"/>
              <a:t> je </a:t>
            </a:r>
            <a:r>
              <a:rPr lang="en-GB" sz="3200" dirty="0" err="1" smtClean="0"/>
              <a:t>moeilijkste</a:t>
            </a:r>
            <a:r>
              <a:rPr lang="en-GB" sz="3200" dirty="0" smtClean="0"/>
              <a:t> om </a:t>
            </a:r>
            <a:r>
              <a:rPr lang="en-GB" sz="3200" dirty="0" err="1" smtClean="0"/>
              <a:t>te</a:t>
            </a:r>
            <a:r>
              <a:rPr lang="en-GB" sz="3200" dirty="0" smtClean="0"/>
              <a:t> </a:t>
            </a:r>
            <a:r>
              <a:rPr lang="en-GB" sz="3200" dirty="0" err="1" smtClean="0"/>
              <a:t>implementeren</a:t>
            </a:r>
            <a:r>
              <a:rPr lang="en-US" sz="3200" dirty="0" smtClean="0"/>
              <a:t>?</a:t>
            </a:r>
            <a:endParaRPr lang="en-US" sz="3200" dirty="0" smtClean="0"/>
          </a:p>
          <a:p>
            <a:pPr marL="571500" lvl="0" indent="-571500" fontAlgn="base">
              <a:buFont typeface="Arial"/>
              <a:buChar char="•"/>
            </a:pPr>
            <a:r>
              <a:rPr lang="en-US" sz="3200" dirty="0" smtClean="0"/>
              <a:t>Wat </a:t>
            </a:r>
            <a:r>
              <a:rPr lang="en-US" sz="3200" dirty="0" err="1" smtClean="0"/>
              <a:t>zou</a:t>
            </a:r>
            <a:r>
              <a:rPr lang="en-US" sz="3200" dirty="0" smtClean="0"/>
              <a:t> je </a:t>
            </a:r>
            <a:r>
              <a:rPr lang="en-US" sz="3200" dirty="0" err="1" smtClean="0"/>
              <a:t>tegen</a:t>
            </a:r>
            <a:r>
              <a:rPr lang="en-US" sz="3200" dirty="0" smtClean="0"/>
              <a:t> </a:t>
            </a:r>
            <a:r>
              <a:rPr lang="en-US" sz="3200" dirty="0" err="1" smtClean="0"/>
              <a:t>kunnen</a:t>
            </a:r>
            <a:r>
              <a:rPr lang="en-US" sz="3200" dirty="0" smtClean="0"/>
              <a:t> </a:t>
            </a:r>
            <a:r>
              <a:rPr lang="en-US" sz="3200" dirty="0" err="1" smtClean="0"/>
              <a:t>zeggen</a:t>
            </a:r>
            <a:r>
              <a:rPr lang="en-US" sz="3200" dirty="0" smtClean="0"/>
              <a:t> </a:t>
            </a:r>
            <a:r>
              <a:rPr lang="en-US" sz="3200" dirty="0" err="1" smtClean="0"/>
              <a:t>tegen</a:t>
            </a:r>
            <a:r>
              <a:rPr lang="en-US" sz="3200" dirty="0" smtClean="0"/>
              <a:t> </a:t>
            </a:r>
            <a:r>
              <a:rPr lang="en-US" sz="3200" dirty="0" err="1" smtClean="0"/>
              <a:t>leerlingen</a:t>
            </a:r>
            <a:r>
              <a:rPr lang="en-US" sz="3200" dirty="0" smtClean="0"/>
              <a:t>?</a:t>
            </a:r>
            <a:r>
              <a:rPr lang="en-GB" sz="3200" dirty="0" smtClean="0"/>
              <a:t> </a:t>
            </a:r>
            <a:endParaRPr lang="en-US" sz="3200" dirty="0"/>
          </a:p>
        </p:txBody>
      </p:sp>
      <p:pic>
        <p:nvPicPr>
          <p:cNvPr id="9" name="Picture 8" descr="eamwork"/>
          <p:cNvPicPr/>
          <p:nvPr/>
        </p:nvPicPr>
        <p:blipFill>
          <a:blip r:embed="rId3">
            <a:extLst>
              <a:ext uri="{28A0092B-C50C-407E-A947-70E740481C1C}">
                <a14:useLocalDpi xmlns:a14="http://schemas.microsoft.com/office/drawing/2010/main" val="0"/>
              </a:ext>
            </a:extLst>
          </a:blip>
          <a:srcRect/>
          <a:stretch>
            <a:fillRect/>
          </a:stretch>
        </p:blipFill>
        <p:spPr bwMode="auto">
          <a:xfrm>
            <a:off x="625680" y="478627"/>
            <a:ext cx="1080000" cy="1080000"/>
          </a:xfrm>
          <a:prstGeom prst="rect">
            <a:avLst/>
          </a:prstGeom>
          <a:noFill/>
          <a:ln>
            <a:noFill/>
          </a:ln>
        </p:spPr>
      </p:pic>
    </p:spTree>
    <p:extLst>
      <p:ext uri="{BB962C8B-B14F-4D97-AF65-F5344CB8AC3E}">
        <p14:creationId xmlns:p14="http://schemas.microsoft.com/office/powerpoint/2010/main" val="109844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0" y="665345"/>
            <a:ext cx="7277100" cy="1080000"/>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727" y="665345"/>
            <a:ext cx="1065790" cy="1080000"/>
          </a:xfrm>
          <a:prstGeom prst="rect">
            <a:avLst/>
          </a:prstGeom>
        </p:spPr>
      </p:pic>
      <p:sp>
        <p:nvSpPr>
          <p:cNvPr id="4" name="Content Placeholder 3"/>
          <p:cNvSpPr>
            <a:spLocks noGrp="1"/>
          </p:cNvSpPr>
          <p:nvPr>
            <p:ph idx="1"/>
          </p:nvPr>
        </p:nvSpPr>
        <p:spPr>
          <a:xfrm>
            <a:off x="1798750" y="2134657"/>
            <a:ext cx="6488000" cy="3622982"/>
          </a:xfrm>
        </p:spPr>
        <p:txBody>
          <a:bodyPr>
            <a:normAutofit lnSpcReduction="10000"/>
          </a:bodyPr>
          <a:lstStyle/>
          <a:p>
            <a:pPr marL="0" lvl="0" indent="0" fontAlgn="base">
              <a:buNone/>
            </a:pPr>
            <a:r>
              <a:rPr lang="en-US" dirty="0" err="1" smtClean="0"/>
              <a:t>Deel</a:t>
            </a:r>
            <a:r>
              <a:rPr lang="en-US" dirty="0" smtClean="0"/>
              <a:t> </a:t>
            </a:r>
            <a:r>
              <a:rPr lang="en-US" dirty="0" err="1" smtClean="0"/>
              <a:t>een</a:t>
            </a:r>
            <a:r>
              <a:rPr lang="en-US" dirty="0" smtClean="0"/>
              <a:t> </a:t>
            </a:r>
            <a:r>
              <a:rPr lang="en-US" dirty="0" err="1" smtClean="0"/>
              <a:t>aantal</a:t>
            </a:r>
            <a:r>
              <a:rPr lang="en-US" dirty="0" smtClean="0"/>
              <a:t> </a:t>
            </a:r>
            <a:r>
              <a:rPr lang="en-US" dirty="0" err="1" smtClean="0"/>
              <a:t>ideeën</a:t>
            </a:r>
            <a:r>
              <a:rPr lang="en-US" dirty="0" smtClean="0"/>
              <a:t> met de </a:t>
            </a:r>
            <a:r>
              <a:rPr lang="en-US" dirty="0" err="1" smtClean="0"/>
              <a:t>groep</a:t>
            </a:r>
            <a:r>
              <a:rPr lang="en-US" dirty="0" smtClean="0"/>
              <a:t> </a:t>
            </a:r>
            <a:r>
              <a:rPr lang="en-US" dirty="0" err="1" smtClean="0"/>
              <a:t>en</a:t>
            </a:r>
            <a:r>
              <a:rPr lang="en-US" dirty="0" smtClean="0"/>
              <a:t> </a:t>
            </a:r>
            <a:r>
              <a:rPr lang="en-US" dirty="0" err="1" smtClean="0"/>
              <a:t>schrijf</a:t>
            </a:r>
            <a:r>
              <a:rPr lang="en-US" dirty="0" smtClean="0"/>
              <a:t> </a:t>
            </a:r>
            <a:r>
              <a:rPr lang="en-US" dirty="0" err="1" smtClean="0"/>
              <a:t>nieuwe</a:t>
            </a:r>
            <a:r>
              <a:rPr lang="en-US" dirty="0" smtClean="0"/>
              <a:t> </a:t>
            </a:r>
            <a:r>
              <a:rPr lang="en-US" dirty="0" err="1" smtClean="0"/>
              <a:t>ideeën</a:t>
            </a:r>
            <a:r>
              <a:rPr lang="en-US" dirty="0" smtClean="0"/>
              <a:t> op.</a:t>
            </a:r>
            <a:endParaRPr lang="en-US" dirty="0" smtClean="0"/>
          </a:p>
          <a:p>
            <a:pPr lvl="0" fontAlgn="base"/>
            <a:endParaRPr lang="en-US" dirty="0" smtClean="0"/>
          </a:p>
          <a:p>
            <a:pPr marL="0" lvl="0" indent="0" fontAlgn="base">
              <a:buNone/>
            </a:pPr>
            <a:r>
              <a:rPr lang="en-US" dirty="0" err="1" smtClean="0"/>
              <a:t>Denk</a:t>
            </a:r>
            <a:r>
              <a:rPr lang="en-US" dirty="0" smtClean="0"/>
              <a:t> </a:t>
            </a:r>
            <a:r>
              <a:rPr lang="en-US" dirty="0" err="1" smtClean="0"/>
              <a:t>na</a:t>
            </a:r>
            <a:r>
              <a:rPr lang="en-US" dirty="0" smtClean="0"/>
              <a:t> over </a:t>
            </a:r>
            <a:r>
              <a:rPr lang="en-US" dirty="0" err="1" smtClean="0"/>
              <a:t>een</a:t>
            </a:r>
            <a:r>
              <a:rPr lang="en-US" dirty="0" smtClean="0"/>
              <a:t> </a:t>
            </a:r>
            <a:r>
              <a:rPr lang="en-US" dirty="0" err="1" smtClean="0"/>
              <a:t>strategie</a:t>
            </a:r>
            <a:r>
              <a:rPr lang="en-US" dirty="0" smtClean="0"/>
              <a:t> die je </a:t>
            </a:r>
            <a:r>
              <a:rPr lang="en-US" dirty="0" err="1" smtClean="0"/>
              <a:t>kan</a:t>
            </a:r>
            <a:r>
              <a:rPr lang="en-US" dirty="0" smtClean="0"/>
              <a:t> </a:t>
            </a:r>
            <a:r>
              <a:rPr lang="en-US" dirty="0" err="1" smtClean="0"/>
              <a:t>gebruiken</a:t>
            </a:r>
            <a:r>
              <a:rPr lang="en-US" dirty="0" smtClean="0"/>
              <a:t>, </a:t>
            </a:r>
            <a:r>
              <a:rPr lang="en-US" dirty="0" err="1" smtClean="0"/>
              <a:t>probeer</a:t>
            </a:r>
            <a:r>
              <a:rPr lang="en-US" dirty="0" smtClean="0"/>
              <a:t> </a:t>
            </a:r>
            <a:r>
              <a:rPr lang="en-US" dirty="0" err="1" smtClean="0"/>
              <a:t>dit</a:t>
            </a:r>
            <a:r>
              <a:rPr lang="en-US" dirty="0" smtClean="0"/>
              <a:t> </a:t>
            </a:r>
            <a:r>
              <a:rPr lang="en-US" dirty="0" err="1" smtClean="0"/>
              <a:t>uit</a:t>
            </a:r>
            <a:r>
              <a:rPr lang="en-US" dirty="0" smtClean="0"/>
              <a:t> </a:t>
            </a:r>
            <a:r>
              <a:rPr lang="en-US" dirty="0" err="1" smtClean="0"/>
              <a:t>voor</a:t>
            </a:r>
            <a:r>
              <a:rPr lang="en-US" dirty="0" smtClean="0"/>
              <a:t> de </a:t>
            </a:r>
            <a:r>
              <a:rPr lang="en-US" dirty="0" err="1" smtClean="0"/>
              <a:t>volgende</a:t>
            </a:r>
            <a:r>
              <a:rPr lang="en-US" dirty="0" smtClean="0"/>
              <a:t> </a:t>
            </a:r>
            <a:r>
              <a:rPr lang="en-US" dirty="0" err="1" smtClean="0"/>
              <a:t>sessie</a:t>
            </a:r>
            <a:r>
              <a:rPr lang="en-US" dirty="0" smtClean="0"/>
              <a:t> </a:t>
            </a:r>
            <a:r>
              <a:rPr lang="en-US" dirty="0" err="1" smtClean="0"/>
              <a:t>zodat</a:t>
            </a:r>
            <a:r>
              <a:rPr lang="en-US" dirty="0" smtClean="0"/>
              <a:t> je </a:t>
            </a:r>
            <a:r>
              <a:rPr lang="en-US" dirty="0" err="1" smtClean="0"/>
              <a:t>jouw</a:t>
            </a:r>
            <a:r>
              <a:rPr lang="en-US" dirty="0" smtClean="0"/>
              <a:t> </a:t>
            </a:r>
            <a:r>
              <a:rPr lang="en-US" dirty="0" err="1" smtClean="0"/>
              <a:t>ervaringen</a:t>
            </a:r>
            <a:r>
              <a:rPr lang="en-US" dirty="0" smtClean="0"/>
              <a:t> </a:t>
            </a:r>
            <a:r>
              <a:rPr lang="en-US" dirty="0" err="1" smtClean="0"/>
              <a:t>kunt</a:t>
            </a:r>
            <a:r>
              <a:rPr lang="en-US" dirty="0" smtClean="0"/>
              <a:t> </a:t>
            </a:r>
            <a:r>
              <a:rPr lang="en-US" smtClean="0"/>
              <a:t>delen.</a:t>
            </a:r>
            <a:endParaRPr lang="en-GB" dirty="0"/>
          </a:p>
          <a:p>
            <a:pPr marL="0" indent="0" fontAlgn="base">
              <a:buNone/>
            </a:pPr>
            <a:endParaRPr lang="en-GB" dirty="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537727" y="3672848"/>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490</Words>
  <Application>Microsoft Office PowerPoint</Application>
  <PresentationFormat>On-screen Show (4:3)</PresentationFormat>
  <Paragraphs>51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Overzicht</vt:lpstr>
      <vt:lpstr>Probleem oplossen leren</vt:lpstr>
      <vt:lpstr>Strategieën verkennen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93</cp:revision>
  <dcterms:created xsi:type="dcterms:W3CDTF">2014-04-13T14:15:20Z</dcterms:created>
  <dcterms:modified xsi:type="dcterms:W3CDTF">2017-06-14T08:31:32Z</dcterms:modified>
</cp:coreProperties>
</file>