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4" r:id="rId7"/>
    <p:sldId id="265" r:id="rId8"/>
    <p:sldId id="258" r:id="rId9"/>
    <p:sldId id="259" r:id="rId10"/>
    <p:sldId id="261" r:id="rId11"/>
    <p:sldId id="262" r:id="rId12"/>
    <p:sldId id="266" r:id="rId13"/>
    <p:sldId id="260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C534F-F8CF-4F2B-AAE4-94C4E420FE5C}" v="19" dt="2020-03-30T11:15:49.262"/>
    <p1510:client id="{9129B930-B37D-E1A2-0AD0-2CA5945A48BE}" v="2" dt="2020-04-01T10:50:03.496"/>
    <p1510:client id="{E504AA0B-DDD7-1FDA-4055-767447F42E17}" v="4" dt="2020-07-02T08:59:38.126"/>
    <p1510:client id="{F7D4888B-7D22-FC6F-4318-FA8DE1DB1919}" v="275" dt="2020-04-02T09:05:49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rina Res-Drost" userId="S::y.res@clusius.nl::a988d48d-895e-4146-953d-f6b6f65aae34" providerId="AD" clId="Web-{E504AA0B-DDD7-1FDA-4055-767447F42E17}"/>
    <pc:docChg chg="delSld">
      <pc:chgData name="Yrina Res-Drost" userId="S::y.res@clusius.nl::a988d48d-895e-4146-953d-f6b6f65aae34" providerId="AD" clId="Web-{E504AA0B-DDD7-1FDA-4055-767447F42E17}" dt="2020-07-02T08:59:38.126" v="3"/>
      <pc:docMkLst>
        <pc:docMk/>
      </pc:docMkLst>
      <pc:sldChg chg="del">
        <pc:chgData name="Yrina Res-Drost" userId="S::y.res@clusius.nl::a988d48d-895e-4146-953d-f6b6f65aae34" providerId="AD" clId="Web-{E504AA0B-DDD7-1FDA-4055-767447F42E17}" dt="2020-07-02T08:59:17.172" v="1"/>
        <pc:sldMkLst>
          <pc:docMk/>
          <pc:sldMk cId="4053702118" sldId="268"/>
        </pc:sldMkLst>
      </pc:sldChg>
      <pc:sldChg chg="del">
        <pc:chgData name="Yrina Res-Drost" userId="S::y.res@clusius.nl::a988d48d-895e-4146-953d-f6b6f65aae34" providerId="AD" clId="Web-{E504AA0B-DDD7-1FDA-4055-767447F42E17}" dt="2020-07-02T08:59:32.298" v="2"/>
        <pc:sldMkLst>
          <pc:docMk/>
          <pc:sldMk cId="458830287" sldId="269"/>
        </pc:sldMkLst>
      </pc:sldChg>
      <pc:sldChg chg="del">
        <pc:chgData name="Yrina Res-Drost" userId="S::y.res@clusius.nl::a988d48d-895e-4146-953d-f6b6f65aae34" providerId="AD" clId="Web-{E504AA0B-DDD7-1FDA-4055-767447F42E17}" dt="2020-07-02T08:59:38.126" v="3"/>
        <pc:sldMkLst>
          <pc:docMk/>
          <pc:sldMk cId="1933520330" sldId="270"/>
        </pc:sldMkLst>
      </pc:sldChg>
      <pc:sldChg chg="del">
        <pc:chgData name="Yrina Res-Drost" userId="S::y.res@clusius.nl::a988d48d-895e-4146-953d-f6b6f65aae34" providerId="AD" clId="Web-{E504AA0B-DDD7-1FDA-4055-767447F42E17}" dt="2020-07-02T08:58:59.031" v="0"/>
        <pc:sldMkLst>
          <pc:docMk/>
          <pc:sldMk cId="2140850502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DEB16-A772-4FFA-A4D0-37115E6041B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3923B-1614-40BA-A409-20AE364CFA2A}">
      <dgm:prSet/>
      <dgm:spPr/>
      <dgm:t>
        <a:bodyPr/>
        <a:lstStyle/>
        <a:p>
          <a:r>
            <a:rPr lang="nl-NL"/>
            <a:t>Het watervasthoudend vermogen</a:t>
          </a:r>
          <a:endParaRPr lang="en-US"/>
        </a:p>
      </dgm:t>
    </dgm:pt>
    <dgm:pt modelId="{0BA65875-9A60-4DA0-99FF-D3F68236C106}" type="parTrans" cxnId="{5FAD636F-70A7-4282-B10D-96F659B71ABA}">
      <dgm:prSet/>
      <dgm:spPr/>
      <dgm:t>
        <a:bodyPr/>
        <a:lstStyle/>
        <a:p>
          <a:endParaRPr lang="en-US"/>
        </a:p>
      </dgm:t>
    </dgm:pt>
    <dgm:pt modelId="{A0719174-45BA-4163-9C57-0BCACDE6066A}" type="sibTrans" cxnId="{5FAD636F-70A7-4282-B10D-96F659B71ABA}">
      <dgm:prSet/>
      <dgm:spPr/>
      <dgm:t>
        <a:bodyPr/>
        <a:lstStyle/>
        <a:p>
          <a:endParaRPr lang="en-US"/>
        </a:p>
      </dgm:t>
    </dgm:pt>
    <dgm:pt modelId="{6D66B601-495A-4340-8CC3-3A3630C61706}">
      <dgm:prSet/>
      <dgm:spPr/>
      <dgm:t>
        <a:bodyPr/>
        <a:lstStyle/>
        <a:p>
          <a:r>
            <a:rPr lang="nl-NL"/>
            <a:t>De hoeveelheid voedingsstoffen </a:t>
          </a:r>
          <a:endParaRPr lang="en-US"/>
        </a:p>
      </dgm:t>
    </dgm:pt>
    <dgm:pt modelId="{052F8414-4B18-410E-ACA9-6B2C7E743CF5}" type="parTrans" cxnId="{24F85084-97F9-4189-A07E-7A4F22F92D3D}">
      <dgm:prSet/>
      <dgm:spPr/>
      <dgm:t>
        <a:bodyPr/>
        <a:lstStyle/>
        <a:p>
          <a:endParaRPr lang="en-US"/>
        </a:p>
      </dgm:t>
    </dgm:pt>
    <dgm:pt modelId="{E301AD33-6F96-40C6-9751-6D8F7B3620A3}" type="sibTrans" cxnId="{24F85084-97F9-4189-A07E-7A4F22F92D3D}">
      <dgm:prSet/>
      <dgm:spPr/>
      <dgm:t>
        <a:bodyPr/>
        <a:lstStyle/>
        <a:p>
          <a:endParaRPr lang="en-US"/>
        </a:p>
      </dgm:t>
    </dgm:pt>
    <dgm:pt modelId="{C84A2F67-53C2-4441-A885-A2351244CC4D}">
      <dgm:prSet/>
      <dgm:spPr/>
      <dgm:t>
        <a:bodyPr/>
        <a:lstStyle/>
        <a:p>
          <a:r>
            <a:rPr lang="nl-NL"/>
            <a:t>De bewerkbaarheid</a:t>
          </a:r>
          <a:endParaRPr lang="en-US"/>
        </a:p>
      </dgm:t>
    </dgm:pt>
    <dgm:pt modelId="{7D1C3972-82AF-48C9-A9DE-90B1B05F66F9}" type="parTrans" cxnId="{033951CA-2087-49D2-B75D-06370A8767C0}">
      <dgm:prSet/>
      <dgm:spPr/>
      <dgm:t>
        <a:bodyPr/>
        <a:lstStyle/>
        <a:p>
          <a:endParaRPr lang="en-US"/>
        </a:p>
      </dgm:t>
    </dgm:pt>
    <dgm:pt modelId="{2E671FEA-2E03-40D8-87AE-0F62A1707F91}" type="sibTrans" cxnId="{033951CA-2087-49D2-B75D-06370A8767C0}">
      <dgm:prSet/>
      <dgm:spPr/>
      <dgm:t>
        <a:bodyPr/>
        <a:lstStyle/>
        <a:p>
          <a:endParaRPr lang="en-US"/>
        </a:p>
      </dgm:t>
    </dgm:pt>
    <dgm:pt modelId="{7474FA10-6CE0-4879-A27C-674EF5A09083}" type="pres">
      <dgm:prSet presAssocID="{E4FDEB16-A772-4FFA-A4D0-37115E6041BD}" presName="linear" presStyleCnt="0">
        <dgm:presLayoutVars>
          <dgm:animLvl val="lvl"/>
          <dgm:resizeHandles val="exact"/>
        </dgm:presLayoutVars>
      </dgm:prSet>
      <dgm:spPr/>
    </dgm:pt>
    <dgm:pt modelId="{E92C44C7-F0F3-4CE9-8E79-3F03845503FE}" type="pres">
      <dgm:prSet presAssocID="{07D3923B-1614-40BA-A409-20AE364CFA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E05A9A-6BF5-45AE-9435-202E64A9D317}" type="pres">
      <dgm:prSet presAssocID="{A0719174-45BA-4163-9C57-0BCACDE6066A}" presName="spacer" presStyleCnt="0"/>
      <dgm:spPr/>
    </dgm:pt>
    <dgm:pt modelId="{CD149932-888E-4430-9273-338B9062AC1D}" type="pres">
      <dgm:prSet presAssocID="{6D66B601-495A-4340-8CC3-3A3630C617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ACA469-C4EC-429B-B402-C2B00AB21381}" type="pres">
      <dgm:prSet presAssocID="{E301AD33-6F96-40C6-9751-6D8F7B3620A3}" presName="spacer" presStyleCnt="0"/>
      <dgm:spPr/>
    </dgm:pt>
    <dgm:pt modelId="{AAE58995-549D-461A-94D8-13296BB60A3C}" type="pres">
      <dgm:prSet presAssocID="{C84A2F67-53C2-4441-A885-A2351244CC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E5B723-6E9E-44E9-A106-1DECBBE3331C}" type="presOf" srcId="{E4FDEB16-A772-4FFA-A4D0-37115E6041BD}" destId="{7474FA10-6CE0-4879-A27C-674EF5A09083}" srcOrd="0" destOrd="0" presId="urn:microsoft.com/office/officeart/2005/8/layout/vList2"/>
    <dgm:cxn modelId="{5FAD636F-70A7-4282-B10D-96F659B71ABA}" srcId="{E4FDEB16-A772-4FFA-A4D0-37115E6041BD}" destId="{07D3923B-1614-40BA-A409-20AE364CFA2A}" srcOrd="0" destOrd="0" parTransId="{0BA65875-9A60-4DA0-99FF-D3F68236C106}" sibTransId="{A0719174-45BA-4163-9C57-0BCACDE6066A}"/>
    <dgm:cxn modelId="{24F85084-97F9-4189-A07E-7A4F22F92D3D}" srcId="{E4FDEB16-A772-4FFA-A4D0-37115E6041BD}" destId="{6D66B601-495A-4340-8CC3-3A3630C61706}" srcOrd="1" destOrd="0" parTransId="{052F8414-4B18-410E-ACA9-6B2C7E743CF5}" sibTransId="{E301AD33-6F96-40C6-9751-6D8F7B3620A3}"/>
    <dgm:cxn modelId="{BD9E598E-6716-4621-B6DB-1AB43C0110D1}" type="presOf" srcId="{C84A2F67-53C2-4441-A885-A2351244CC4D}" destId="{AAE58995-549D-461A-94D8-13296BB60A3C}" srcOrd="0" destOrd="0" presId="urn:microsoft.com/office/officeart/2005/8/layout/vList2"/>
    <dgm:cxn modelId="{EF79EDC9-361B-4AA1-AA7E-1DE10D0BD3E8}" type="presOf" srcId="{6D66B601-495A-4340-8CC3-3A3630C61706}" destId="{CD149932-888E-4430-9273-338B9062AC1D}" srcOrd="0" destOrd="0" presId="urn:microsoft.com/office/officeart/2005/8/layout/vList2"/>
    <dgm:cxn modelId="{033951CA-2087-49D2-B75D-06370A8767C0}" srcId="{E4FDEB16-A772-4FFA-A4D0-37115E6041BD}" destId="{C84A2F67-53C2-4441-A885-A2351244CC4D}" srcOrd="2" destOrd="0" parTransId="{7D1C3972-82AF-48C9-A9DE-90B1B05F66F9}" sibTransId="{2E671FEA-2E03-40D8-87AE-0F62A1707F91}"/>
    <dgm:cxn modelId="{9B27C8CE-FBF3-4007-8B40-ECE1339D88B2}" type="presOf" srcId="{07D3923B-1614-40BA-A409-20AE364CFA2A}" destId="{E92C44C7-F0F3-4CE9-8E79-3F03845503FE}" srcOrd="0" destOrd="0" presId="urn:microsoft.com/office/officeart/2005/8/layout/vList2"/>
    <dgm:cxn modelId="{54491765-0A7E-483E-B74C-B49493C45593}" type="presParOf" srcId="{7474FA10-6CE0-4879-A27C-674EF5A09083}" destId="{E92C44C7-F0F3-4CE9-8E79-3F03845503FE}" srcOrd="0" destOrd="0" presId="urn:microsoft.com/office/officeart/2005/8/layout/vList2"/>
    <dgm:cxn modelId="{AB0D782D-28E8-4F22-ACEC-1F38A2092151}" type="presParOf" srcId="{7474FA10-6CE0-4879-A27C-674EF5A09083}" destId="{EBE05A9A-6BF5-45AE-9435-202E64A9D317}" srcOrd="1" destOrd="0" presId="urn:microsoft.com/office/officeart/2005/8/layout/vList2"/>
    <dgm:cxn modelId="{3C892865-1FA3-463D-9ED6-60BDEB5B54D2}" type="presParOf" srcId="{7474FA10-6CE0-4879-A27C-674EF5A09083}" destId="{CD149932-888E-4430-9273-338B9062AC1D}" srcOrd="2" destOrd="0" presId="urn:microsoft.com/office/officeart/2005/8/layout/vList2"/>
    <dgm:cxn modelId="{C599214C-50AC-4602-9F74-4850CCC69376}" type="presParOf" srcId="{7474FA10-6CE0-4879-A27C-674EF5A09083}" destId="{ECACA469-C4EC-429B-B402-C2B00AB21381}" srcOrd="3" destOrd="0" presId="urn:microsoft.com/office/officeart/2005/8/layout/vList2"/>
    <dgm:cxn modelId="{7F7E59EB-C9DD-4B03-93A2-7F8F55D9CE4A}" type="presParOf" srcId="{7474FA10-6CE0-4879-A27C-674EF5A09083}" destId="{AAE58995-549D-461A-94D8-13296BB60A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C44C7-F0F3-4CE9-8E79-3F03845503FE}">
      <dsp:nvSpPr>
        <dsp:cNvPr id="0" name=""/>
        <dsp:cNvSpPr/>
      </dsp:nvSpPr>
      <dsp:spPr>
        <a:xfrm>
          <a:off x="0" y="5289"/>
          <a:ext cx="6832212" cy="16707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Het watervasthoudend vermogen</a:t>
          </a:r>
          <a:endParaRPr lang="en-US" sz="4200" kern="1200"/>
        </a:p>
      </dsp:txBody>
      <dsp:txXfrm>
        <a:off x="81560" y="86849"/>
        <a:ext cx="6669092" cy="1507639"/>
      </dsp:txXfrm>
    </dsp:sp>
    <dsp:sp modelId="{CD149932-888E-4430-9273-338B9062AC1D}">
      <dsp:nvSpPr>
        <dsp:cNvPr id="0" name=""/>
        <dsp:cNvSpPr/>
      </dsp:nvSpPr>
      <dsp:spPr>
        <a:xfrm>
          <a:off x="0" y="1797009"/>
          <a:ext cx="6832212" cy="1670759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De hoeveelheid voedingsstoffen </a:t>
          </a:r>
          <a:endParaRPr lang="en-US" sz="4200" kern="1200"/>
        </a:p>
      </dsp:txBody>
      <dsp:txXfrm>
        <a:off x="81560" y="1878569"/>
        <a:ext cx="6669092" cy="1507639"/>
      </dsp:txXfrm>
    </dsp:sp>
    <dsp:sp modelId="{AAE58995-549D-461A-94D8-13296BB60A3C}">
      <dsp:nvSpPr>
        <dsp:cNvPr id="0" name=""/>
        <dsp:cNvSpPr/>
      </dsp:nvSpPr>
      <dsp:spPr>
        <a:xfrm>
          <a:off x="0" y="3588729"/>
          <a:ext cx="6832212" cy="167075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De bewerkbaarheid</a:t>
          </a:r>
          <a:endParaRPr lang="en-US" sz="4200" kern="1200"/>
        </a:p>
      </dsp:txBody>
      <dsp:txXfrm>
        <a:off x="81560" y="3670289"/>
        <a:ext cx="6669092" cy="150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0mgGAwVJaU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9D46E5-33E8-4292-9E28-106623A2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969" y="804335"/>
            <a:ext cx="5768697" cy="5249332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2.2 Grondsoorten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4C71F3-6198-49CB-8FB2-332A9C410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035" y="804334"/>
            <a:ext cx="3348069" cy="5249332"/>
          </a:xfrm>
        </p:spPr>
        <p:txBody>
          <a:bodyPr anchor="ctr">
            <a:normAutofit/>
          </a:bodyPr>
          <a:lstStyle/>
          <a:p>
            <a:pPr algn="r"/>
            <a:r>
              <a:rPr lang="nl-NL">
                <a:solidFill>
                  <a:schemeClr val="tx1"/>
                </a:solidFill>
              </a:rPr>
              <a:t>PM1 Plant &amp; Productie</a:t>
            </a:r>
          </a:p>
        </p:txBody>
      </p:sp>
    </p:spTree>
    <p:extLst>
      <p:ext uri="{BB962C8B-B14F-4D97-AF65-F5344CB8AC3E}">
        <p14:creationId xmlns:p14="http://schemas.microsoft.com/office/powerpoint/2010/main" val="427547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685AA24-C3EA-40EF-A5C5-D7DF130A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nl-NL"/>
              <a:t>Grondsoort verbeteren</a:t>
            </a:r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88CD88-F7CB-46F3-A06F-F970231A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/>
              <a:t>Je kunt grondsoorten verbeteren door grondsoorten te mengen of er organisch materiaal aan toe te voegen.</a:t>
            </a:r>
          </a:p>
          <a:p>
            <a:endParaRPr lang="nl-NL"/>
          </a:p>
          <a:p>
            <a:r>
              <a:rPr lang="nl-NL" b="1"/>
              <a:t>Organisch materiaal </a:t>
            </a:r>
            <a:r>
              <a:rPr lang="nl-NL"/>
              <a:t>= Materiaal dat is overgebleven van dode of afgestorven (delen van) organismen. Planten (compost) en dieren.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Het organische materiaal </a:t>
            </a:r>
          </a:p>
          <a:p>
            <a:pPr>
              <a:buFontTx/>
              <a:buChar char="-"/>
            </a:pPr>
            <a:r>
              <a:rPr lang="nl-NL"/>
              <a:t>Vergroot het watervasthoudend vermogen</a:t>
            </a:r>
          </a:p>
          <a:p>
            <a:pPr>
              <a:buFontTx/>
              <a:buChar char="-"/>
            </a:pPr>
            <a:r>
              <a:rPr lang="nl-NL"/>
              <a:t>Verhoogt de hoeveelheid voedingsstoffen</a:t>
            </a:r>
          </a:p>
          <a:p>
            <a:pPr>
              <a:buFontTx/>
              <a:buChar char="-"/>
            </a:pPr>
            <a:r>
              <a:rPr lang="nl-NL"/>
              <a:t>Stimuleert het bodemleven</a:t>
            </a:r>
          </a:p>
        </p:txBody>
      </p:sp>
    </p:spTree>
    <p:extLst>
      <p:ext uri="{BB962C8B-B14F-4D97-AF65-F5344CB8AC3E}">
        <p14:creationId xmlns:p14="http://schemas.microsoft.com/office/powerpoint/2010/main" val="423785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8E612726-6AD2-4BFC-B44A-BA092E156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884B9C2C-FD52-48EF-8BDE-720C5030F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A1DE0485-65C8-4D95-9B34-C55884FC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nlinemedia 3" title="Welke grondsoort heb je in de tuin? Gewoon testen!">
            <a:hlinkClick r:id="" action="ppaction://media"/>
            <a:extLst>
              <a:ext uri="{FF2B5EF4-FFF2-40B4-BE49-F238E27FC236}">
                <a16:creationId xmlns:a16="http://schemas.microsoft.com/office/drawing/2014/main" id="{A51178B3-1AFE-4494-9765-42A3A7B3E1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9212" y="739742"/>
            <a:ext cx="8983908" cy="50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6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0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933FB2DE-AC00-400F-A82F-01144119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Antwoorden</a:t>
            </a:r>
            <a:endParaRPr lang="en-US" sz="3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3C0F448-B359-4DD8-A94B-2169BA17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979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0B8CEA9-22E5-4E80-989C-212903E19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72317"/>
              </p:ext>
            </p:extLst>
          </p:nvPr>
        </p:nvGraphicFramePr>
        <p:xfrm>
          <a:off x="2951441" y="640080"/>
          <a:ext cx="8238252" cy="360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511">
                  <a:extLst>
                    <a:ext uri="{9D8B030D-6E8A-4147-A177-3AD203B41FA5}">
                      <a16:colId xmlns:a16="http://schemas.microsoft.com/office/drawing/2014/main" val="1584769970"/>
                    </a:ext>
                  </a:extLst>
                </a:gridCol>
                <a:gridCol w="2213595">
                  <a:extLst>
                    <a:ext uri="{9D8B030D-6E8A-4147-A177-3AD203B41FA5}">
                      <a16:colId xmlns:a16="http://schemas.microsoft.com/office/drawing/2014/main" val="3618063077"/>
                    </a:ext>
                  </a:extLst>
                </a:gridCol>
                <a:gridCol w="2214573">
                  <a:extLst>
                    <a:ext uri="{9D8B030D-6E8A-4147-A177-3AD203B41FA5}">
                      <a16:colId xmlns:a16="http://schemas.microsoft.com/office/drawing/2014/main" val="2881303946"/>
                    </a:ext>
                  </a:extLst>
                </a:gridCol>
                <a:gridCol w="2214573">
                  <a:extLst>
                    <a:ext uri="{9D8B030D-6E8A-4147-A177-3AD203B41FA5}">
                      <a16:colId xmlns:a16="http://schemas.microsoft.com/office/drawing/2014/main" val="2647811622"/>
                    </a:ext>
                  </a:extLst>
                </a:gridCol>
              </a:tblGrid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Bewerkbaarheid</a:t>
                      </a:r>
                      <a:endParaRPr lang="nl-NL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Water vasthouden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Voeding </a:t>
                      </a:r>
                      <a:r>
                        <a:rPr lang="nl-NL" sz="1800" dirty="0">
                          <a:effectLst/>
                        </a:rPr>
                        <a:t>vasthouden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extLst>
                  <a:ext uri="{0D108BD9-81ED-4DB2-BD59-A6C34878D82A}">
                    <a16:rowId xmlns:a16="http://schemas.microsoft.com/office/drawing/2014/main" val="270877111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Klei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slecht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goed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goed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extLst>
                  <a:ext uri="{0D108BD9-81ED-4DB2-BD59-A6C34878D82A}">
                    <a16:rowId xmlns:a16="http://schemas.microsoft.com/office/drawing/2014/main" val="524464709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Zand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goed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slecht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slecht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extLst>
                  <a:ext uri="{0D108BD9-81ED-4DB2-BD59-A6C34878D82A}">
                    <a16:rowId xmlns:a16="http://schemas.microsoft.com/office/drawing/2014/main" val="869662622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Veen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slecht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goed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goed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extLst>
                  <a:ext uri="{0D108BD9-81ED-4DB2-BD59-A6C34878D82A}">
                    <a16:rowId xmlns:a16="http://schemas.microsoft.com/office/drawing/2014/main" val="44499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23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52223A-8144-46E6-9284-AD7415D5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2200">
                <a:solidFill>
                  <a:schemeClr val="bg1"/>
                </a:solidFill>
              </a:rPr>
              <a:t>Eigenschappen van de grond</a:t>
            </a: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B43274F-7C9A-408E-8772-B27BCD5F4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7914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3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F749D2-A78A-485E-9161-4F9B2764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Het watervasthoudend vermogen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8D954-9B78-4A0B-8162-39DC648C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EFFFF"/>
                </a:solidFill>
                <a:latin typeface="verdana" panose="020B0604030504040204" pitchFamily="34" charset="0"/>
              </a:rPr>
              <a:t>= Hoeveel water een grondsoort kan vasthouden</a:t>
            </a:r>
          </a:p>
          <a:p>
            <a:pPr marL="0" indent="0">
              <a:buNone/>
            </a:pPr>
            <a:endParaRPr lang="nl-NL" dirty="0">
              <a:solidFill>
                <a:srgbClr val="FEFFFF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EFFFF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EFFFF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FEFFFF"/>
                </a:solidFill>
                <a:latin typeface="verdana" panose="020B0604030504040204" pitchFamily="34" charset="0"/>
              </a:rPr>
              <a:t>Grondsoorten met kleine poriën houden het water beter vast dan grondsoorten met grote poriën.</a:t>
            </a:r>
          </a:p>
          <a:p>
            <a:endParaRPr lang="nl-NL" dirty="0">
              <a:solidFill>
                <a:srgbClr val="FEFFFF"/>
              </a:solidFill>
            </a:endParaRPr>
          </a:p>
          <a:p>
            <a:endParaRPr lang="nl-NL" dirty="0">
              <a:solidFill>
                <a:srgbClr val="FEFFFF"/>
              </a:solidFill>
            </a:endParaRPr>
          </a:p>
          <a:p>
            <a:endParaRPr lang="nl-NL" dirty="0">
              <a:solidFill>
                <a:srgbClr val="FE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DAECA1-61DE-49EF-9AAC-6C3C5628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57" y="3239032"/>
            <a:ext cx="3001931" cy="14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1">
            <a:extLst>
              <a:ext uri="{FF2B5EF4-FFF2-40B4-BE49-F238E27FC236}">
                <a16:creationId xmlns:a16="http://schemas.microsoft.com/office/drawing/2014/main" id="{04C56FBC-E865-4046-B28B-0CC2BE4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2F16CC-0FEF-4690-BFB2-6869E866F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6835"/>
          <a:stretch/>
        </p:blipFill>
        <p:spPr>
          <a:xfrm>
            <a:off x="4862152" y="10"/>
            <a:ext cx="7329848" cy="3428990"/>
          </a:xfrm>
          <a:custGeom>
            <a:avLst/>
            <a:gdLst/>
            <a:ahLst/>
            <a:cxnLst/>
            <a:rect l="l" t="t" r="r" b="b"/>
            <a:pathLst>
              <a:path w="7329848" h="3429000">
                <a:moveTo>
                  <a:pt x="0" y="0"/>
                </a:moveTo>
                <a:lnTo>
                  <a:pt x="7329848" y="0"/>
                </a:lnTo>
                <a:lnTo>
                  <a:pt x="7329848" y="3429000"/>
                </a:lnTo>
                <a:lnTo>
                  <a:pt x="3307637" y="3429000"/>
                </a:lnTo>
                <a:lnTo>
                  <a:pt x="3308095" y="3426621"/>
                </a:lnTo>
                <a:cubicBezTo>
                  <a:pt x="3308095" y="3354043"/>
                  <a:pt x="3280736" y="3281466"/>
                  <a:pt x="3226017" y="322673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F749D2-A78A-485E-9161-4F9B2764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22" y="2760131"/>
            <a:ext cx="4556605" cy="1278467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FEFFFF"/>
                </a:solidFill>
              </a:rPr>
              <a:t>De bewerkbaarheid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F6D02C-930F-424B-867B-887A2CB47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8" r="3" b="1635"/>
          <a:stretch/>
        </p:blipFill>
        <p:spPr>
          <a:xfrm>
            <a:off x="4857394" y="3429000"/>
            <a:ext cx="7334607" cy="3429000"/>
          </a:xfrm>
          <a:custGeom>
            <a:avLst/>
            <a:gdLst/>
            <a:ahLst/>
            <a:cxnLst/>
            <a:rect l="l" t="t" r="r" b="b"/>
            <a:pathLst>
              <a:path w="7334607" h="3429000">
                <a:moveTo>
                  <a:pt x="3312396" y="0"/>
                </a:moveTo>
                <a:lnTo>
                  <a:pt x="7334607" y="0"/>
                </a:lnTo>
                <a:lnTo>
                  <a:pt x="7334607" y="3429000"/>
                </a:lnTo>
                <a:lnTo>
                  <a:pt x="0" y="3429000"/>
                </a:lnTo>
                <a:cubicBezTo>
                  <a:pt x="3230776" y="197507"/>
                  <a:pt x="3230776" y="197507"/>
                  <a:pt x="3230776" y="197507"/>
                </a:cubicBezTo>
                <a:cubicBezTo>
                  <a:pt x="3258135" y="170142"/>
                  <a:pt x="3278655" y="138314"/>
                  <a:pt x="3292335" y="104256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8D954-9B78-4A0B-8162-39DC648C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9" y="2133599"/>
            <a:ext cx="5282758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rgbClr val="FEFFFF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EFFFF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EFFFF"/>
              </a:solidFill>
              <a:latin typeface="verdana" panose="020B0604030504040204" pitchFamily="34" charset="0"/>
            </a:endParaRPr>
          </a:p>
          <a:p>
            <a:endParaRPr lang="nl-NL" dirty="0">
              <a:solidFill>
                <a:srgbClr val="FEFFFF"/>
              </a:solidFill>
            </a:endParaRPr>
          </a:p>
          <a:p>
            <a:endParaRPr lang="nl-NL" dirty="0">
              <a:solidFill>
                <a:srgbClr val="FEFFFF"/>
              </a:solidFill>
            </a:endParaRPr>
          </a:p>
          <a:p>
            <a:endParaRPr lang="nl-NL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3428AD-A09C-4791-9821-5A09EBD2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Grondsoorten in Nederland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2BFF36-1D33-4E38-9604-168A2128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176450"/>
            <a:ext cx="5640502" cy="45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1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EBDF99-E9C1-43A4-BB99-7BDA35F9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nl-NL" dirty="0"/>
              <a:t>Zandgrond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BED0E-B332-4C5F-9C08-03C7C46E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nl-NL" dirty="0"/>
              <a:t>Bestaat uit kleine stukjes gesteente (grote korrels)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Eigenschappen:</a:t>
            </a:r>
          </a:p>
          <a:p>
            <a:r>
              <a:rPr lang="nl-NL" dirty="0"/>
              <a:t>Goed water doorlatend, houd slecht water vast</a:t>
            </a:r>
          </a:p>
          <a:p>
            <a:r>
              <a:rPr lang="nl-NL" dirty="0"/>
              <a:t>Weinig voedingsstoffen</a:t>
            </a:r>
          </a:p>
          <a:p>
            <a:r>
              <a:rPr lang="nl-NL" dirty="0"/>
              <a:t>Goed te bewerken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6A03D0-A046-4CCA-9DB8-894DBB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65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3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EBDF99-E9C1-43A4-BB99-7BDA35F9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nl-NL" dirty="0"/>
              <a:t>Veengrond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BED0E-B332-4C5F-9C08-03C7C46E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nl-NL" dirty="0"/>
              <a:t>Bestaat uit verteerde plantenresten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Eigenschappen:</a:t>
            </a:r>
          </a:p>
          <a:p>
            <a:r>
              <a:rPr lang="nl-NL" dirty="0"/>
              <a:t>Veel voedingsstoffen</a:t>
            </a:r>
          </a:p>
          <a:p>
            <a:r>
              <a:rPr lang="nl-NL" dirty="0"/>
              <a:t>Houd als een spons water vast, maar laat moeilijk water door</a:t>
            </a:r>
          </a:p>
          <a:p>
            <a:r>
              <a:rPr lang="nl-NL" dirty="0"/>
              <a:t>Moeilijk te bewerken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6A03D0-A046-4CCA-9DB8-894DBB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65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EBDF99-E9C1-43A4-BB99-7BDA35F9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nl-NL" dirty="0"/>
              <a:t>Kleigrond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BED0E-B332-4C5F-9C08-03C7C46E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fontScale="92500"/>
          </a:bodyPr>
          <a:lstStyle/>
          <a:p>
            <a:r>
              <a:rPr lang="nl-NL" dirty="0"/>
              <a:t>Klei bestaat uit hele kleine deeltjes </a:t>
            </a:r>
          </a:p>
          <a:p>
            <a:r>
              <a:rPr lang="nl-NL" dirty="0"/>
              <a:t>Zeeklei (schelpjes = kalk)</a:t>
            </a:r>
          </a:p>
          <a:p>
            <a:r>
              <a:rPr lang="nl-NL" dirty="0"/>
              <a:t>Rivierklei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Eigenschappen:</a:t>
            </a:r>
          </a:p>
          <a:p>
            <a:r>
              <a:rPr lang="nl-NL" dirty="0"/>
              <a:t>Veel voedingsstoffen</a:t>
            </a:r>
          </a:p>
          <a:p>
            <a:r>
              <a:rPr lang="nl-NL" dirty="0"/>
              <a:t>Houd goed water vast, maar laat moeilijk water door</a:t>
            </a:r>
          </a:p>
          <a:p>
            <a:r>
              <a:rPr lang="nl-NL" dirty="0"/>
              <a:t>Moeilijk / zwaar te bewerken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6A03D0-A046-4CCA-9DB8-894DBB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65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4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0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933FB2DE-AC00-400F-A82F-01144119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Tabel</a:t>
            </a:r>
            <a:r>
              <a:rPr lang="en-US" sz="3800" dirty="0"/>
              <a:t> </a:t>
            </a:r>
            <a:r>
              <a:rPr lang="en-US" sz="3800" dirty="0" err="1"/>
              <a:t>invullen</a:t>
            </a:r>
            <a:r>
              <a:rPr lang="en-US" sz="3800" dirty="0"/>
              <a:t>: </a:t>
            </a:r>
            <a:r>
              <a:rPr lang="en-US" sz="3800" dirty="0" err="1"/>
              <a:t>goed</a:t>
            </a:r>
            <a:r>
              <a:rPr lang="en-US" sz="3800" dirty="0"/>
              <a:t> of </a:t>
            </a:r>
            <a:r>
              <a:rPr lang="en-US" sz="3800" dirty="0" err="1"/>
              <a:t>slecht</a:t>
            </a:r>
            <a:endParaRPr lang="en-US" sz="3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3C0F448-B359-4DD8-A94B-2169BA17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979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0B8CEA9-22E5-4E80-989C-212903E19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46723"/>
              </p:ext>
            </p:extLst>
          </p:nvPr>
        </p:nvGraphicFramePr>
        <p:xfrm>
          <a:off x="2951441" y="640080"/>
          <a:ext cx="8238252" cy="360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511">
                  <a:extLst>
                    <a:ext uri="{9D8B030D-6E8A-4147-A177-3AD203B41FA5}">
                      <a16:colId xmlns:a16="http://schemas.microsoft.com/office/drawing/2014/main" val="1584769970"/>
                    </a:ext>
                  </a:extLst>
                </a:gridCol>
                <a:gridCol w="2213595">
                  <a:extLst>
                    <a:ext uri="{9D8B030D-6E8A-4147-A177-3AD203B41FA5}">
                      <a16:colId xmlns:a16="http://schemas.microsoft.com/office/drawing/2014/main" val="3618063077"/>
                    </a:ext>
                  </a:extLst>
                </a:gridCol>
                <a:gridCol w="2214573">
                  <a:extLst>
                    <a:ext uri="{9D8B030D-6E8A-4147-A177-3AD203B41FA5}">
                      <a16:colId xmlns:a16="http://schemas.microsoft.com/office/drawing/2014/main" val="2881303946"/>
                    </a:ext>
                  </a:extLst>
                </a:gridCol>
                <a:gridCol w="2214573">
                  <a:extLst>
                    <a:ext uri="{9D8B030D-6E8A-4147-A177-3AD203B41FA5}">
                      <a16:colId xmlns:a16="http://schemas.microsoft.com/office/drawing/2014/main" val="2647811622"/>
                    </a:ext>
                  </a:extLst>
                </a:gridCol>
              </a:tblGrid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Bewerkbaarheid</a:t>
                      </a:r>
                      <a:endParaRPr lang="nl-NL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Water vasthouden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Voeding vasthouden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extLst>
                  <a:ext uri="{0D108BD9-81ED-4DB2-BD59-A6C34878D82A}">
                    <a16:rowId xmlns:a16="http://schemas.microsoft.com/office/drawing/2014/main" val="270877111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Klei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extLst>
                  <a:ext uri="{0D108BD9-81ED-4DB2-BD59-A6C34878D82A}">
                    <a16:rowId xmlns:a16="http://schemas.microsoft.com/office/drawing/2014/main" val="524464709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Zand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extLst>
                  <a:ext uri="{0D108BD9-81ED-4DB2-BD59-A6C34878D82A}">
                    <a16:rowId xmlns:a16="http://schemas.microsoft.com/office/drawing/2014/main" val="869662622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Veen</a:t>
                      </a:r>
                      <a:endParaRPr lang="nl-NL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549" marR="105549" marT="0" marB="0"/>
                </a:tc>
                <a:extLst>
                  <a:ext uri="{0D108BD9-81ED-4DB2-BD59-A6C34878D82A}">
                    <a16:rowId xmlns:a16="http://schemas.microsoft.com/office/drawing/2014/main" val="44499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15013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B3AEB3EE0FA48B04EECBF8832841D" ma:contentTypeVersion="10" ma:contentTypeDescription="Create a new document." ma:contentTypeScope="" ma:versionID="5d66912670ca67b2dfbd6f4e3e640489">
  <xsd:schema xmlns:xsd="http://www.w3.org/2001/XMLSchema" xmlns:xs="http://www.w3.org/2001/XMLSchema" xmlns:p="http://schemas.microsoft.com/office/2006/metadata/properties" xmlns:ns3="bf9c0505-a1f6-4bef-9fef-2158d512bf79" xmlns:ns4="8ab30030-6625-4d8d-b230-0e4cc816e121" targetNamespace="http://schemas.microsoft.com/office/2006/metadata/properties" ma:root="true" ma:fieldsID="d7c12b811e035c2a6496f25f925e8451" ns3:_="" ns4:_="">
    <xsd:import namespace="bf9c0505-a1f6-4bef-9fef-2158d512bf79"/>
    <xsd:import namespace="8ab30030-6625-4d8d-b230-0e4cc816e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c0505-a1f6-4bef-9fef-2158d512bf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30030-6625-4d8d-b230-0e4cc816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AA0FCB-BC6B-4AF7-93AB-87E7B195B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c0505-a1f6-4bef-9fef-2158d512bf79"/>
    <ds:schemaRef ds:uri="8ab30030-6625-4d8d-b230-0e4cc816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F0AC35-5BC3-4992-A71A-A13C7F99DC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A6A43-0C66-46F2-862E-7301DFB6B3BF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ab30030-6625-4d8d-b230-0e4cc816e121"/>
    <ds:schemaRef ds:uri="bf9c0505-a1f6-4bef-9fef-2158d512bf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304</Words>
  <Application>Microsoft Office PowerPoint</Application>
  <PresentationFormat>Breedbeeld</PresentationFormat>
  <Paragraphs>109</Paragraphs>
  <Slides>12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Sliert</vt:lpstr>
      <vt:lpstr>2.2 Grondsoorten</vt:lpstr>
      <vt:lpstr>Eigenschappen van de grond</vt:lpstr>
      <vt:lpstr>Het watervasthoudend vermogen</vt:lpstr>
      <vt:lpstr>De bewerkbaarheid</vt:lpstr>
      <vt:lpstr>Grondsoorten in Nederland</vt:lpstr>
      <vt:lpstr>Zandgrond</vt:lpstr>
      <vt:lpstr>Veengrond</vt:lpstr>
      <vt:lpstr>Kleigrond</vt:lpstr>
      <vt:lpstr>Tabel invullen: goed of slecht</vt:lpstr>
      <vt:lpstr>Grondsoort verbeteren</vt:lpstr>
      <vt:lpstr>PowerPoint-presentatie</vt:lpstr>
      <vt:lpstr>Antwoorden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Grondsoorten</dc:title>
  <dc:creator>Yrina Res-Drost</dc:creator>
  <cp:lastModifiedBy>Yrina Res-Drost</cp:lastModifiedBy>
  <cp:revision>54</cp:revision>
  <dcterms:created xsi:type="dcterms:W3CDTF">2020-03-30T11:13:56Z</dcterms:created>
  <dcterms:modified xsi:type="dcterms:W3CDTF">2020-07-02T08:59:38Z</dcterms:modified>
</cp:coreProperties>
</file>