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12192000" cy="6858000"/>
  <p:defaultTextStyle>
    <a:defPPr>
      <a:defRPr lang="de-DE"/>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3848">
          <p15:clr>
            <a:srgbClr val="A4A3A4"/>
          </p15:clr>
        </p15:guide>
        <p15:guide id="3" orient="horz" pos="2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71CDED-842C-CF4E-8AB5-B5D93FDC9A4A}" v="1" dt="2023-10-01T19:06:34.123"/>
  </p1510:revLst>
</p1510:revInfo>
</file>

<file path=ppt/tableStyles.xml><?xml version="1.0" encoding="utf-8"?>
<a:tblStyleLst xmlns:a="http://schemas.openxmlformats.org/drawingml/2006/main" def="{F5AB1C69-6EDB-4FF4-983F-18BD219EF322}">
  <a:tblStyle styleId="{F5AB1C69-6EDB-4FF4-983F-18BD219EF322}" styleName="Medium Style 2 - Accent 3">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fill>
          <a:solidFill>
            <a:schemeClr val="accent3">
              <a:tint val="40000"/>
            </a:schemeClr>
          </a:solidFill>
        </a:fill>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a:solidFill>
                <a:schemeClr val="lt1"/>
              </a:solidFill>
            </a:ln>
          </a:top>
        </a:tcBdr>
        <a:fill>
          <a:solidFill>
            <a:schemeClr val="accent3"/>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3"/>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26"/>
  </p:normalViewPr>
  <p:slideViewPr>
    <p:cSldViewPr snapToGrid="0" snapToObjects="1" showGuides="1">
      <p:cViewPr varScale="1">
        <p:scale>
          <a:sx n="121" d="100"/>
          <a:sy n="121" d="100"/>
        </p:scale>
        <p:origin x="632" y="168"/>
      </p:cViewPr>
      <p:guideLst>
        <p:guide orient="horz" pos="2205"/>
        <p:guide pos="3848"/>
        <p:guide orient="horz" pos="22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ker, V.H. (Vincent)" userId="887a2ed6-de71-4631-abf0-d4c6532327f8" providerId="ADAL" clId="{9B71CDED-842C-CF4E-8AB5-B5D93FDC9A4A}"/>
    <pc:docChg chg="modSld">
      <pc:chgData name="Jonker, V.H. (Vincent)" userId="887a2ed6-de71-4631-abf0-d4c6532327f8" providerId="ADAL" clId="{9B71CDED-842C-CF4E-8AB5-B5D93FDC9A4A}" dt="2023-10-01T19:06:34.121" v="0" actId="20577"/>
      <pc:docMkLst>
        <pc:docMk/>
      </pc:docMkLst>
      <pc:sldChg chg="modSp">
        <pc:chgData name="Jonker, V.H. (Vincent)" userId="887a2ed6-de71-4631-abf0-d4c6532327f8" providerId="ADAL" clId="{9B71CDED-842C-CF4E-8AB5-B5D93FDC9A4A}" dt="2023-10-01T19:06:34.121" v="0" actId="20577"/>
        <pc:sldMkLst>
          <pc:docMk/>
          <pc:sldMk cId="0" sldId="259"/>
        </pc:sldMkLst>
        <pc:spChg chg="mod">
          <ac:chgData name="Jonker, V.H. (Vincent)" userId="887a2ed6-de71-4631-abf0-d4c6532327f8" providerId="ADAL" clId="{9B71CDED-842C-CF4E-8AB5-B5D93FDC9A4A}" dt="2023-10-01T19:06:34.121" v="0" actId="20577"/>
          <ac:spMkLst>
            <pc:docMk/>
            <pc:sldMk cId="0" sldId="259"/>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Main Sections Title and Subtitles">
    <p:spTree>
      <p:nvGrpSpPr>
        <p:cNvPr id="1" name=""/>
        <p:cNvGrpSpPr/>
        <p:nvPr/>
      </p:nvGrpSpPr>
      <p:grpSpPr bwMode="auto">
        <a:xfrm>
          <a:off x="0" y="0"/>
          <a:ext cx="0" cy="0"/>
          <a:chOff x="0" y="0"/>
          <a:chExt cx="0" cy="0"/>
        </a:xfrm>
      </p:grpSpPr>
      <p:sp>
        <p:nvSpPr>
          <p:cNvPr id="2" name="Titel 1"/>
          <p:cNvSpPr>
            <a:spLocks noGrp="1"/>
          </p:cNvSpPr>
          <p:nvPr>
            <p:ph type="ctrTitle" hasCustomPrompt="1"/>
          </p:nvPr>
        </p:nvSpPr>
        <p:spPr bwMode="auto">
          <a:xfrm>
            <a:off x="914400" y="2130426"/>
            <a:ext cx="10363200" cy="1470025"/>
          </a:xfrm>
        </p:spPr>
        <p:txBody>
          <a:bodyPr>
            <a:normAutofit/>
          </a:bodyPr>
          <a:lstStyle>
            <a:lvl1pPr algn="ctr">
              <a:defRPr sz="3200" b="1">
                <a:solidFill>
                  <a:srgbClr val="4C5F7E"/>
                </a:solidFill>
              </a:defRPr>
            </a:lvl1pPr>
          </a:lstStyle>
          <a:p>
            <a:pPr>
              <a:defRPr/>
            </a:pPr>
            <a:r>
              <a:rPr lang="en-AU"/>
              <a:t>MASTERTITELFORMAT BEARBEITEN</a:t>
            </a:r>
            <a:endParaRPr/>
          </a:p>
        </p:txBody>
      </p:sp>
      <p:sp>
        <p:nvSpPr>
          <p:cNvPr id="5" name="Rechteck 10"/>
          <p:cNvSpPr/>
          <p:nvPr userDrawn="1"/>
        </p:nvSpPr>
        <p:spPr bwMode="auto">
          <a:xfrm flipV="1">
            <a:off x="982133" y="3674747"/>
            <a:ext cx="10249440" cy="4571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endParaRPr lang="de-DE" sz="1800"/>
          </a:p>
        </p:txBody>
      </p:sp>
      <p:sp>
        <p:nvSpPr>
          <p:cNvPr id="3" name="Untertitel 2"/>
          <p:cNvSpPr>
            <a:spLocks noGrp="1"/>
          </p:cNvSpPr>
          <p:nvPr>
            <p:ph type="subTitle" idx="1"/>
          </p:nvPr>
        </p:nvSpPr>
        <p:spPr bwMode="auto">
          <a:xfrm>
            <a:off x="1828800" y="3886200"/>
            <a:ext cx="8534400" cy="1752599"/>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AU"/>
              <a:t>Master-Untertitelformat bearbeiten</a:t>
            </a:r>
            <a:endParaRPr/>
          </a:p>
        </p:txBody>
      </p:sp>
      <p:sp>
        <p:nvSpPr>
          <p:cNvPr id="6" name="Marcador de pie de página 23"/>
          <p:cNvSpPr>
            <a:spLocks noGrp="1"/>
          </p:cNvSpPr>
          <p:nvPr>
            <p:ph type="ftr" sz="quarter" idx="3"/>
          </p:nvPr>
        </p:nvSpPr>
        <p:spPr bwMode="auto">
          <a:xfrm>
            <a:off x="7696201" y="55319"/>
            <a:ext cx="3110179" cy="365125"/>
          </a:xfrm>
          <a:prstGeom prst="rect">
            <a:avLst/>
          </a:prstGeom>
        </p:spPr>
        <p:txBody>
          <a:bodyPr vert="horz" lIns="91440" tIns="45720" rIns="91440" bIns="45720" rtlCol="0" anchor="ctr"/>
          <a:lstStyle>
            <a:lvl1pPr algn="ctr">
              <a:defRPr sz="800" b="1">
                <a:solidFill>
                  <a:schemeClr val="tx1">
                    <a:tint val="75000"/>
                  </a:schemeClr>
                </a:solidFill>
                <a:latin typeface="Avenir Book"/>
                <a:ea typeface="Avenir Book"/>
                <a:cs typeface="Avenir Book"/>
              </a:defRPr>
            </a:lvl1pPr>
          </a:lstStyle>
          <a:p>
            <a:pPr algn="r">
              <a:defRPr/>
            </a:pPr>
            <a:r>
              <a:rPr lang="en-US">
                <a:solidFill>
                  <a:srgbClr val="CC023B"/>
                </a:solidFill>
              </a:rPr>
              <a:t>STEMkey</a:t>
            </a:r>
            <a:endParaRPr/>
          </a:p>
        </p:txBody>
      </p:sp>
      <p:sp>
        <p:nvSpPr>
          <p:cNvPr id="7" name="Marcador de número de diapositiva 22"/>
          <p:cNvSpPr>
            <a:spLocks noGrp="1"/>
          </p:cNvSpPr>
          <p:nvPr>
            <p:ph type="sldNum" sz="quarter" idx="4"/>
          </p:nvPr>
        </p:nvSpPr>
        <p:spPr bwMode="auto">
          <a:xfrm>
            <a:off x="10806380" y="55317"/>
            <a:ext cx="784821" cy="365125"/>
          </a:xfrm>
          <a:prstGeom prst="rect">
            <a:avLst/>
          </a:prstGeom>
        </p:spPr>
        <p:txBody>
          <a:bodyPr vert="horz" lIns="91440" tIns="45720" rIns="91440" bIns="45720" rtlCol="0" anchor="ctr"/>
          <a:lstStyle>
            <a:lvl1pPr algn="r">
              <a:defRPr sz="800" b="1">
                <a:solidFill>
                  <a:srgbClr val="4C5F7E"/>
                </a:solidFill>
                <a:latin typeface="Avenir Book"/>
                <a:ea typeface="Avenir Book"/>
                <a:cs typeface="Avenir Book"/>
              </a:defRPr>
            </a:lvl1pPr>
          </a:lstStyle>
          <a:p>
            <a:pPr>
              <a:defRPr/>
            </a:pPr>
            <a:r>
              <a:rPr lang="es-ES_tradnl" sz="1200"/>
              <a:t>|  </a:t>
            </a:r>
            <a:fld id="{9DD0088F-7E4A-9C4B-9ED2-72FAF1293163}" type="slidenum">
              <a:rPr lang="es-ES_tradnl"/>
              <a:t>‹nr.›</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Sections &amp; Text with lists">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609600" y="547338"/>
            <a:ext cx="10972800" cy="647794"/>
          </a:xfrm>
        </p:spPr>
        <p:txBody>
          <a:bodyPr>
            <a:normAutofit/>
          </a:bodyPr>
          <a:lstStyle>
            <a:lvl1pPr>
              <a:defRPr sz="2800" b="1">
                <a:solidFill>
                  <a:srgbClr val="4C5F7E"/>
                </a:solidFill>
                <a:latin typeface="Avenir Book"/>
                <a:ea typeface="Avenir Book"/>
                <a:cs typeface="Avenir Book"/>
              </a:defRPr>
            </a:lvl1pPr>
          </a:lstStyle>
          <a:p>
            <a:pPr>
              <a:defRPr/>
            </a:pPr>
            <a:r>
              <a:rPr lang="en-US"/>
              <a:t>Title Main Sections</a:t>
            </a:r>
            <a:endParaRPr/>
          </a:p>
        </p:txBody>
      </p:sp>
      <p:sp>
        <p:nvSpPr>
          <p:cNvPr id="3" name="Inhaltsplatzhalter 2"/>
          <p:cNvSpPr>
            <a:spLocks noGrp="1"/>
          </p:cNvSpPr>
          <p:nvPr>
            <p:ph idx="1" hasCustomPrompt="1"/>
          </p:nvPr>
        </p:nvSpPr>
        <p:spPr bwMode="auto"/>
        <p:txBody>
          <a:bodyPr/>
          <a:lstStyle>
            <a:lvl1pPr>
              <a:defRPr>
                <a:latin typeface="+mn-lt"/>
                <a:ea typeface="Avenir Book"/>
                <a:cs typeface="Avenir Book"/>
              </a:defRPr>
            </a:lvl1pPr>
            <a:lvl2pPr>
              <a:defRPr>
                <a:latin typeface="+mn-lt"/>
                <a:ea typeface="Avenir Book"/>
                <a:cs typeface="Avenir Book"/>
              </a:defRPr>
            </a:lvl2pPr>
            <a:lvl3pPr>
              <a:defRPr>
                <a:latin typeface="+mn-lt"/>
                <a:ea typeface="Avenir Book"/>
                <a:cs typeface="Avenir Book"/>
              </a:defRPr>
            </a:lvl3pPr>
            <a:lvl4pPr>
              <a:defRPr>
                <a:latin typeface="+mn-lt"/>
                <a:ea typeface="Avenir Book"/>
                <a:cs typeface="Avenir Book"/>
              </a:defRPr>
            </a:lvl4pPr>
            <a:lvl5pPr>
              <a:defRPr>
                <a:latin typeface="+mn-lt"/>
                <a:ea typeface="Avenir Book"/>
                <a:cs typeface="Avenir Book"/>
              </a:defRPr>
            </a:lvl5pPr>
          </a:lstStyle>
          <a:p>
            <a:pPr lvl="0">
              <a:defRPr/>
            </a:pPr>
            <a:r>
              <a:rPr lang="en-US"/>
              <a:t>Mastertext</a:t>
            </a:r>
            <a:endParaRPr/>
          </a:p>
        </p:txBody>
      </p:sp>
      <p:sp>
        <p:nvSpPr>
          <p:cNvPr id="19" name="Marcador de número de diapositiva 18"/>
          <p:cNvSpPr>
            <a:spLocks noGrp="1"/>
          </p:cNvSpPr>
          <p:nvPr>
            <p:ph type="sldNum" sz="quarter" idx="11"/>
          </p:nvPr>
        </p:nvSpPr>
        <p:spPr bwMode="auto"/>
        <p:txBody>
          <a:bodyPr/>
          <a:lstStyle/>
          <a:p>
            <a:pPr>
              <a:defRPr/>
            </a:pPr>
            <a:r>
              <a:rPr lang="es-ES_tradnl" sz="1200"/>
              <a:t>|  </a:t>
            </a:r>
            <a:fld id="{9DD0088F-7E4A-9C4B-9ED2-72FAF1293163}" type="slidenum">
              <a:rPr lang="es-ES_tradnl"/>
              <a:t>‹nr.›</a:t>
            </a:fld>
            <a:endParaRPr lang="es-ES_tradnl"/>
          </a:p>
        </p:txBody>
      </p:sp>
      <p:sp>
        <p:nvSpPr>
          <p:cNvPr id="5" name="Marcador de pie de página 23"/>
          <p:cNvSpPr>
            <a:spLocks noGrp="1"/>
          </p:cNvSpPr>
          <p:nvPr>
            <p:ph type="ftr" sz="quarter" idx="3"/>
          </p:nvPr>
        </p:nvSpPr>
        <p:spPr bwMode="auto">
          <a:xfrm>
            <a:off x="7696201" y="55319"/>
            <a:ext cx="3110179" cy="365125"/>
          </a:xfrm>
          <a:prstGeom prst="rect">
            <a:avLst/>
          </a:prstGeom>
        </p:spPr>
        <p:txBody>
          <a:bodyPr vert="horz" lIns="91440" tIns="45720" rIns="91440" bIns="45720" rtlCol="0" anchor="ctr"/>
          <a:lstStyle>
            <a:lvl1pPr algn="ctr">
              <a:defRPr sz="800" b="1">
                <a:solidFill>
                  <a:schemeClr val="tx1">
                    <a:tint val="75000"/>
                  </a:schemeClr>
                </a:solidFill>
                <a:latin typeface="Avenir Book"/>
                <a:ea typeface="Avenir Book"/>
                <a:cs typeface="Avenir Book"/>
              </a:defRPr>
            </a:lvl1pPr>
          </a:lstStyle>
          <a:p>
            <a:pPr algn="r">
              <a:defRPr/>
            </a:pPr>
            <a:r>
              <a:rPr lang="en-US">
                <a:solidFill>
                  <a:srgbClr val="CC023B"/>
                </a:solidFill>
              </a:rPr>
              <a:t>STEMkey</a:t>
            </a:r>
            <a:endParaRPr/>
          </a:p>
        </p:txBody>
      </p:sp>
      <p:sp>
        <p:nvSpPr>
          <p:cNvPr id="6" name="Rechteck 5"/>
          <p:cNvSpPr/>
          <p:nvPr userDrawn="1"/>
        </p:nvSpPr>
        <p:spPr bwMode="auto">
          <a:xfrm>
            <a:off x="609599" y="1241487"/>
            <a:ext cx="10981601" cy="45719"/>
          </a:xfrm>
          <a:prstGeom prst="rect">
            <a:avLst/>
          </a:prstGeom>
          <a:solidFill>
            <a:srgbClr val="B4CB4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endParaRPr lang="de-DE" sz="18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Bild 6" descr="ICSE_fond.jpg"/>
          <p:cNvPicPr>
            <a:picLocks noChangeAspect="1"/>
          </p:cNvPicPr>
          <p:nvPr userDrawn="1"/>
        </p:nvPicPr>
        <p:blipFill>
          <a:blip r:embed="rId4">
            <a:alphaModFix amt="39000"/>
          </a:blip>
          <a:srcRect l="9878" b="10531"/>
          <a:stretch/>
        </p:blipFill>
        <p:spPr bwMode="auto">
          <a:xfrm>
            <a:off x="-1" y="1417638"/>
            <a:ext cx="6854356" cy="5440361"/>
          </a:xfrm>
          <a:prstGeom prst="rect">
            <a:avLst/>
          </a:prstGeom>
        </p:spPr>
      </p:pic>
      <p:sp>
        <p:nvSpPr>
          <p:cNvPr id="2" name="Titelplatzhalter 1"/>
          <p:cNvSpPr>
            <a:spLocks noGrp="1"/>
          </p:cNvSpPr>
          <p:nvPr>
            <p:ph type="title"/>
          </p:nvPr>
        </p:nvSpPr>
        <p:spPr bwMode="auto">
          <a:xfrm>
            <a:off x="609600" y="457200"/>
            <a:ext cx="10972800" cy="1143000"/>
          </a:xfrm>
          <a:prstGeom prst="rect">
            <a:avLst/>
          </a:prstGeom>
        </p:spPr>
        <p:txBody>
          <a:bodyPr vert="horz" lIns="91440" tIns="45720" rIns="91440" bIns="45720" rtlCol="0" anchor="ctr">
            <a:normAutofit/>
          </a:bodyPr>
          <a:lstStyle/>
          <a:p>
            <a:pPr>
              <a:defRPr/>
            </a:pPr>
            <a:r>
              <a:rPr lang="en-US"/>
              <a:t>Mastertitelformat bearbeiten</a:t>
            </a:r>
            <a:endParaRPr/>
          </a:p>
        </p:txBody>
      </p:sp>
      <p:sp>
        <p:nvSpPr>
          <p:cNvPr id="3" name="Textplatzhalter 2"/>
          <p:cNvSpPr>
            <a:spLocks noGrp="1"/>
          </p:cNvSpPr>
          <p:nvPr>
            <p:ph type="body" idx="1"/>
          </p:nvPr>
        </p:nvSpPr>
        <p:spPr bwMode="auto">
          <a:xfrm>
            <a:off x="609600" y="1600201"/>
            <a:ext cx="10972800" cy="4115229"/>
          </a:xfrm>
          <a:prstGeom prst="rect">
            <a:avLst/>
          </a:prstGeom>
        </p:spPr>
        <p:txBody>
          <a:bodyPr vert="horz" lIns="91440" tIns="45720" rIns="91440" bIns="45720" rtlCol="0">
            <a:normAutofit/>
          </a:bodyPr>
          <a:lstStyle/>
          <a:p>
            <a:pPr lvl="0">
              <a:defRPr/>
            </a:pPr>
            <a:r>
              <a:rPr lang="en-US"/>
              <a:t>Mastertextformat bearbeiten</a:t>
            </a:r>
            <a:endParaRPr/>
          </a:p>
          <a:p>
            <a:pPr lvl="1">
              <a:defRPr/>
            </a:pPr>
            <a:r>
              <a:rPr lang="en-US"/>
              <a:t>Zweite Ebene</a:t>
            </a:r>
            <a:endParaRPr/>
          </a:p>
          <a:p>
            <a:pPr lvl="2">
              <a:defRPr/>
            </a:pPr>
            <a:r>
              <a:rPr lang="en-US"/>
              <a:t>Dritte Ebene</a:t>
            </a:r>
            <a:endParaRPr/>
          </a:p>
          <a:p>
            <a:pPr lvl="3">
              <a:defRPr/>
            </a:pPr>
            <a:r>
              <a:rPr lang="en-US"/>
              <a:t>Vierte Ebene</a:t>
            </a:r>
            <a:endParaRPr/>
          </a:p>
          <a:p>
            <a:pPr lvl="4">
              <a:defRPr/>
            </a:pPr>
            <a:r>
              <a:rPr lang="en-US"/>
              <a:t>Fünfte Ebene</a:t>
            </a:r>
            <a:endParaRPr/>
          </a:p>
        </p:txBody>
      </p:sp>
      <p:sp>
        <p:nvSpPr>
          <p:cNvPr id="9" name="Rechteck 8"/>
          <p:cNvSpPr/>
          <p:nvPr userDrawn="1"/>
        </p:nvSpPr>
        <p:spPr bwMode="auto">
          <a:xfrm>
            <a:off x="605955" y="6675757"/>
            <a:ext cx="6720000" cy="45719"/>
          </a:xfrm>
          <a:prstGeom prst="rect">
            <a:avLst/>
          </a:prstGeom>
          <a:solidFill>
            <a:srgbClr val="B4CB4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endParaRPr lang="de-DE" sz="1800"/>
          </a:p>
        </p:txBody>
      </p:sp>
      <p:sp>
        <p:nvSpPr>
          <p:cNvPr id="11" name="Rechteck 10"/>
          <p:cNvSpPr/>
          <p:nvPr userDrawn="1"/>
        </p:nvSpPr>
        <p:spPr bwMode="auto">
          <a:xfrm>
            <a:off x="7367999" y="6675757"/>
            <a:ext cx="4223201" cy="4571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endParaRPr lang="de-DE" sz="1800"/>
          </a:p>
        </p:txBody>
      </p:sp>
      <p:sp>
        <p:nvSpPr>
          <p:cNvPr id="23" name="Marcador de número de diapositiva 22"/>
          <p:cNvSpPr>
            <a:spLocks noGrp="1"/>
          </p:cNvSpPr>
          <p:nvPr>
            <p:ph type="sldNum" sz="quarter" idx="4"/>
          </p:nvPr>
        </p:nvSpPr>
        <p:spPr bwMode="auto">
          <a:xfrm>
            <a:off x="10806380" y="55317"/>
            <a:ext cx="784821" cy="365125"/>
          </a:xfrm>
          <a:prstGeom prst="rect">
            <a:avLst/>
          </a:prstGeom>
        </p:spPr>
        <p:txBody>
          <a:bodyPr vert="horz" lIns="91440" tIns="45720" rIns="91440" bIns="45720" rtlCol="0" anchor="ctr"/>
          <a:lstStyle>
            <a:lvl1pPr algn="r">
              <a:defRPr sz="800" b="1">
                <a:solidFill>
                  <a:srgbClr val="4C5F7E"/>
                </a:solidFill>
                <a:latin typeface="Avenir Book"/>
                <a:ea typeface="Avenir Book"/>
                <a:cs typeface="Avenir Book"/>
              </a:defRPr>
            </a:lvl1pPr>
          </a:lstStyle>
          <a:p>
            <a:pPr>
              <a:defRPr/>
            </a:pPr>
            <a:r>
              <a:rPr lang="es-ES_tradnl" sz="1200"/>
              <a:t>|  </a:t>
            </a:r>
            <a:fld id="{9DD0088F-7E4A-9C4B-9ED2-72FAF1293163}" type="slidenum">
              <a:rPr lang="es-ES_tradnl"/>
              <a:t>‹nr.›</a:t>
            </a:fld>
            <a:endParaRPr lang="es-ES_tradnl"/>
          </a:p>
        </p:txBody>
      </p:sp>
      <p:sp>
        <p:nvSpPr>
          <p:cNvPr id="24" name="Marcador de pie de página 23"/>
          <p:cNvSpPr>
            <a:spLocks noGrp="1"/>
          </p:cNvSpPr>
          <p:nvPr>
            <p:ph type="ftr" sz="quarter" idx="3"/>
          </p:nvPr>
        </p:nvSpPr>
        <p:spPr bwMode="auto">
          <a:xfrm>
            <a:off x="7696201" y="55319"/>
            <a:ext cx="3110179" cy="365125"/>
          </a:xfrm>
          <a:prstGeom prst="rect">
            <a:avLst/>
          </a:prstGeom>
        </p:spPr>
        <p:txBody>
          <a:bodyPr vert="horz" lIns="91440" tIns="45720" rIns="91440" bIns="45720" rtlCol="0" anchor="ctr"/>
          <a:lstStyle>
            <a:lvl1pPr algn="ctr">
              <a:defRPr sz="800" b="1">
                <a:solidFill>
                  <a:schemeClr val="tx1">
                    <a:tint val="75000"/>
                  </a:schemeClr>
                </a:solidFill>
                <a:latin typeface="Avenir Book"/>
                <a:ea typeface="Avenir Book"/>
                <a:cs typeface="Avenir Book"/>
              </a:defRPr>
            </a:lvl1pPr>
          </a:lstStyle>
          <a:p>
            <a:pPr algn="r">
              <a:defRPr/>
            </a:pPr>
            <a:r>
              <a:rPr lang="en-US">
                <a:solidFill>
                  <a:srgbClr val="CC023B"/>
                </a:solidFill>
              </a:rPr>
              <a:t>STEMkey</a:t>
            </a:r>
            <a:endParaRPr/>
          </a:p>
        </p:txBody>
      </p:sp>
      <p:pic>
        <p:nvPicPr>
          <p:cNvPr id="5" name="Grafik 4"/>
          <p:cNvPicPr>
            <a:picLocks noChangeAspect="1"/>
          </p:cNvPicPr>
          <p:nvPr userDrawn="1"/>
        </p:nvPicPr>
        <p:blipFill>
          <a:blip r:embed="rId5"/>
          <a:stretch/>
        </p:blipFill>
        <p:spPr bwMode="auto">
          <a:xfrm>
            <a:off x="609600" y="5851954"/>
            <a:ext cx="1850265" cy="823803"/>
          </a:xfrm>
          <a:prstGeom prst="rect">
            <a:avLst/>
          </a:prstGeom>
        </p:spPr>
      </p:pic>
      <p:pic>
        <p:nvPicPr>
          <p:cNvPr id="10" name="Grafik 9"/>
          <p:cNvPicPr>
            <a:picLocks noChangeAspect="1"/>
          </p:cNvPicPr>
          <p:nvPr userDrawn="1"/>
        </p:nvPicPr>
        <p:blipFill>
          <a:blip r:embed="rId6"/>
          <a:srcRect b="14149"/>
          <a:stretch/>
        </p:blipFill>
        <p:spPr bwMode="auto">
          <a:xfrm>
            <a:off x="2839850" y="6002440"/>
            <a:ext cx="2517265" cy="617301"/>
          </a:xfrm>
          <a:prstGeom prst="rect">
            <a:avLst/>
          </a:prstGeom>
        </p:spPr>
      </p:pic>
      <p:pic>
        <p:nvPicPr>
          <p:cNvPr id="12" name="Bild 7"/>
          <p:cNvPicPr>
            <a:picLocks noChangeAspect="1"/>
          </p:cNvPicPr>
          <p:nvPr userDrawn="1"/>
        </p:nvPicPr>
        <p:blipFill>
          <a:blip r:embed="rId7"/>
          <a:stretch/>
        </p:blipFill>
        <p:spPr bwMode="auto">
          <a:xfrm>
            <a:off x="10226842" y="5932269"/>
            <a:ext cx="1368020" cy="706075"/>
          </a:xfrm>
          <a:prstGeom prst="rect">
            <a:avLst/>
          </a:prstGeom>
        </p:spPr>
      </p:pic>
      <p:pic>
        <p:nvPicPr>
          <p:cNvPr id="13" name="Picture 2" descr="PMF Upisi"/>
          <p:cNvPicPr>
            <a:picLocks noChangeAspect="1" noChangeArrowheads="1"/>
          </p:cNvPicPr>
          <p:nvPr userDrawn="1"/>
        </p:nvPicPr>
        <p:blipFill>
          <a:blip r:embed="rId8"/>
          <a:stretch/>
        </p:blipFill>
        <p:spPr bwMode="auto">
          <a:xfrm>
            <a:off x="8263627" y="5723739"/>
            <a:ext cx="844862" cy="856762"/>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l" defTabSz="457200">
        <a:spcBef>
          <a:spcPts val="0"/>
        </a:spcBef>
        <a:buNone/>
        <a:defRPr sz="3200" b="1">
          <a:solidFill>
            <a:srgbClr val="4C5F7E"/>
          </a:solidFill>
          <a:latin typeface="Avenir Book"/>
          <a:ea typeface="Avenir Book"/>
          <a:cs typeface="Avenir Book"/>
        </a:defRPr>
      </a:lvl1pPr>
    </p:titleStyle>
    <p:bodyStyle>
      <a:lvl1pPr marL="342900" indent="-342900" algn="l" defTabSz="457200">
        <a:spcBef>
          <a:spcPts val="0"/>
        </a:spcBef>
        <a:buClr>
          <a:srgbClr val="BE002D"/>
        </a:buClr>
        <a:buFont typeface="Arial"/>
        <a:buChar char="•"/>
        <a:defRPr sz="2800">
          <a:solidFill>
            <a:schemeClr val="tx1"/>
          </a:solidFill>
          <a:latin typeface="+mn-lt"/>
          <a:ea typeface="Avenir Book"/>
          <a:cs typeface="Avenir Book"/>
        </a:defRPr>
      </a:lvl1pPr>
      <a:lvl2pPr marL="742950" indent="-285750" algn="l" defTabSz="457200">
        <a:spcBef>
          <a:spcPts val="0"/>
        </a:spcBef>
        <a:buClr>
          <a:srgbClr val="B4CB4D"/>
        </a:buClr>
        <a:buFont typeface="Arial"/>
        <a:buChar char="•"/>
        <a:defRPr sz="2400">
          <a:solidFill>
            <a:schemeClr val="tx1"/>
          </a:solidFill>
          <a:latin typeface="+mn-lt"/>
          <a:ea typeface="Avenir Book"/>
          <a:cs typeface="Avenir Book"/>
        </a:defRPr>
      </a:lvl2pPr>
      <a:lvl3pPr marL="1143000" indent="-228600" algn="l" defTabSz="457200">
        <a:spcBef>
          <a:spcPts val="0"/>
        </a:spcBef>
        <a:buClr>
          <a:srgbClr val="001470"/>
        </a:buClr>
        <a:buFont typeface="Arial"/>
        <a:buChar char="•"/>
        <a:defRPr sz="2000">
          <a:solidFill>
            <a:schemeClr val="tx1"/>
          </a:solidFill>
          <a:latin typeface="+mn-lt"/>
          <a:ea typeface="Avenir Book"/>
          <a:cs typeface="Avenir Book"/>
        </a:defRPr>
      </a:lvl3pPr>
      <a:lvl4pPr marL="1600200" indent="-228600" algn="l" defTabSz="457200">
        <a:spcBef>
          <a:spcPts val="0"/>
        </a:spcBef>
        <a:buSzPct val="75000"/>
        <a:buFont typeface="Wingdings"/>
        <a:buChar char="§"/>
        <a:defRPr sz="2000">
          <a:solidFill>
            <a:schemeClr val="tx1"/>
          </a:solidFill>
          <a:latin typeface="+mn-lt"/>
          <a:ea typeface="Avenir Book"/>
          <a:cs typeface="Avenir Book"/>
        </a:defRPr>
      </a:lvl4pPr>
      <a:lvl5pPr marL="2057400" indent="-228600" algn="l" defTabSz="457200">
        <a:spcBef>
          <a:spcPts val="0"/>
        </a:spcBef>
        <a:buSzPct val="80000"/>
        <a:buFont typeface="Lucida Grande"/>
        <a:buChar char="-"/>
        <a:defRPr sz="2000">
          <a:solidFill>
            <a:schemeClr val="tx1"/>
          </a:solidFill>
          <a:latin typeface="+mn-lt"/>
          <a:ea typeface="Avenir Book"/>
          <a:cs typeface="Avenir Book"/>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p:bodyStyle>
    <p:otherStyle>
      <a:defPPr>
        <a:defRPr lang="de-DE"/>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2219325" y="1192192"/>
            <a:ext cx="7772400" cy="2475530"/>
          </a:xfrm>
        </p:spPr>
        <p:txBody>
          <a:bodyPr>
            <a:normAutofit/>
          </a:bodyPr>
          <a:lstStyle/>
          <a:p>
            <a:pPr>
              <a:spcBef>
                <a:spcPts val="600"/>
              </a:spcBef>
              <a:defRPr/>
            </a:pPr>
            <a:br>
              <a:rPr lang="de-DE" sz="3600" dirty="0">
                <a:solidFill>
                  <a:srgbClr val="002369"/>
                </a:solidFill>
              </a:rPr>
            </a:br>
            <a:r>
              <a:rPr lang="de-DE" sz="3600" dirty="0">
                <a:solidFill>
                  <a:srgbClr val="002369"/>
                </a:solidFill>
              </a:rPr>
              <a:t>IS HET WISKUNDE?</a:t>
            </a:r>
            <a:br>
              <a:rPr lang="de-DE" sz="3600" dirty="0">
                <a:solidFill>
                  <a:srgbClr val="002369"/>
                </a:solidFill>
              </a:rPr>
            </a:br>
            <a:r>
              <a:rPr lang="en-GB" sz="3600" dirty="0" err="1">
                <a:solidFill>
                  <a:srgbClr val="002369"/>
                </a:solidFill>
              </a:rPr>
              <a:t>Modelleren</a:t>
            </a:r>
            <a:r>
              <a:rPr lang="en-GB" sz="3600" dirty="0">
                <a:solidFill>
                  <a:srgbClr val="002369"/>
                </a:solidFill>
              </a:rPr>
              <a:t> met </a:t>
            </a:r>
            <a:r>
              <a:rPr lang="en-GB" sz="3600" dirty="0" err="1">
                <a:solidFill>
                  <a:srgbClr val="002369"/>
                </a:solidFill>
              </a:rPr>
              <a:t>functies</a:t>
            </a:r>
            <a:br>
              <a:rPr lang="de-DE" sz="3600" dirty="0">
                <a:solidFill>
                  <a:srgbClr val="002369"/>
                </a:solidFill>
              </a:rPr>
            </a:br>
            <a:endParaRPr lang="en-US" sz="2400" dirty="0"/>
          </a:p>
        </p:txBody>
      </p:sp>
      <p:sp>
        <p:nvSpPr>
          <p:cNvPr id="3" name="Untertitel 2"/>
          <p:cNvSpPr>
            <a:spLocks noGrp="1"/>
          </p:cNvSpPr>
          <p:nvPr>
            <p:ph type="subTitle" idx="1"/>
          </p:nvPr>
        </p:nvSpPr>
        <p:spPr bwMode="auto"/>
        <p:txBody>
          <a:bodyPr/>
          <a:lstStyle/>
          <a:p>
            <a:pPr>
              <a:defRPr/>
            </a:pPr>
            <a:r>
              <a:rPr lang="en-US" i="1">
                <a:solidFill>
                  <a:srgbClr val="CBD974"/>
                </a:solidFill>
              </a:rPr>
              <a:t>doc. dr. sc. Matija Bašić</a:t>
            </a:r>
            <a:endParaRPr/>
          </a:p>
          <a:p>
            <a:pPr>
              <a:defRPr/>
            </a:pPr>
            <a:r>
              <a:rPr lang="en-US" i="1">
                <a:solidFill>
                  <a:srgbClr val="CBD974"/>
                </a:solidFill>
              </a:rPr>
              <a:t>prof. dr. sc. Željka Milin Šipuš</a:t>
            </a:r>
            <a:endParaRPr/>
          </a:p>
          <a:p>
            <a:pPr>
              <a:defRPr/>
            </a:pPr>
            <a:r>
              <a:rPr lang="en-US" i="1">
                <a:solidFill>
                  <a:srgbClr val="CBD974"/>
                </a:solidFill>
              </a:rPr>
              <a:t>Mathematics Department, Faculty of Science</a:t>
            </a:r>
            <a:endParaRPr/>
          </a:p>
          <a:p>
            <a:pPr>
              <a:defRPr/>
            </a:pPr>
            <a:r>
              <a:rPr lang="en-US" i="1">
                <a:solidFill>
                  <a:srgbClr val="CBD974"/>
                </a:solidFill>
              </a:rPr>
              <a:t>University of Zagreb</a:t>
            </a:r>
            <a:endParaRPr/>
          </a:p>
          <a:p>
            <a:pPr>
              <a:defRPr/>
            </a:pPr>
            <a:endParaRPr lang="en-US" i="1"/>
          </a:p>
          <a:p>
            <a:pPr>
              <a:defRPr/>
            </a:pPr>
            <a:endParaRPr lang="en-US"/>
          </a:p>
        </p:txBody>
      </p:sp>
      <p:pic>
        <p:nvPicPr>
          <p:cNvPr id="1026" name="Picture 2" descr="PMF Upisi"/>
          <p:cNvPicPr>
            <a:picLocks noChangeAspect="1" noChangeArrowheads="1"/>
          </p:cNvPicPr>
          <p:nvPr/>
        </p:nvPicPr>
        <p:blipFill>
          <a:blip r:embed="rId2"/>
          <a:stretch/>
        </p:blipFill>
        <p:spPr bwMode="auto">
          <a:xfrm>
            <a:off x="8263627" y="5723739"/>
            <a:ext cx="844862" cy="856762"/>
          </a:xfrm>
          <a:prstGeom prst="rect">
            <a:avLst/>
          </a:prstGeom>
          <a:solidFill>
            <a:schemeClr val="bg1"/>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nl-NL" dirty="0"/>
              <a:t>Lineaire modellen  - Hoe maken we voorspellingen? </a:t>
            </a:r>
            <a:endParaRPr lang="hr-HR" dirty="0"/>
          </a:p>
        </p:txBody>
      </p:sp>
      <p:pic>
        <p:nvPicPr>
          <p:cNvPr id="5" name="Picture 4" descr="Chart, scatter chart&#10;&#10;Description automatically generated"/>
          <p:cNvPicPr>
            <a:picLocks noChangeAspect="1"/>
          </p:cNvPicPr>
          <p:nvPr/>
        </p:nvPicPr>
        <p:blipFill>
          <a:blip r:embed="rId2"/>
          <a:stretch/>
        </p:blipFill>
        <p:spPr bwMode="auto">
          <a:xfrm>
            <a:off x="6973010" y="1726647"/>
            <a:ext cx="4222302" cy="2726083"/>
          </a:xfrm>
          <a:prstGeom prst="rect">
            <a:avLst/>
          </a:prstGeom>
          <a:noFill/>
          <a:ln>
            <a:noFill/>
          </a:ln>
        </p:spPr>
      </p:pic>
      <mc:AlternateContent xmlns:mc="http://schemas.openxmlformats.org/markup-compatibility/2006" xmlns:a14="http://schemas.microsoft.com/office/drawing/2010/main">
        <mc:Choice Requires="a14">
          <p:sp>
            <p:nvSpPr>
              <p:cNvPr id="6" name="TextBox 5"/>
              <p:cNvSpPr txBox="1"/>
              <p:nvPr/>
            </p:nvSpPr>
            <p:spPr bwMode="auto">
              <a:xfrm>
                <a:off x="660242" y="1345529"/>
                <a:ext cx="6310402" cy="4510658"/>
              </a:xfrm>
              <a:prstGeom prst="rect">
                <a:avLst/>
              </a:prstGeom>
              <a:noFill/>
            </p:spPr>
            <p:txBody>
              <a:bodyPr wrap="square" rtlCol="0">
                <a:spAutoFit/>
              </a:bodyPr>
              <a:lstStyle/>
              <a:p>
                <a:pPr marL="285750" indent="-285750">
                  <a:lnSpc>
                    <a:spcPct val="114999"/>
                  </a:lnSpc>
                  <a:spcAft>
                    <a:spcPts val="1000"/>
                  </a:spcAft>
                  <a:buFont typeface="Arial"/>
                  <a:buChar char="•"/>
                  <a:defRPr/>
                </a:pPr>
                <a:r>
                  <a:rPr lang="en-US" sz="2000" dirty="0">
                    <a:solidFill>
                      <a:srgbClr val="1F497D"/>
                    </a:solidFill>
                    <a:latin typeface="Calibri"/>
                    <a:ea typeface="Calibri"/>
                  </a:rPr>
                  <a:t>Hoe introduceer je lineaire modellen? Beschrijf je niet-lineaire groei in </a:t>
                </a:r>
                <a:r>
                  <a:rPr lang="en-US" sz="2000" dirty="0" err="1">
                    <a:solidFill>
                      <a:srgbClr val="1F497D"/>
                    </a:solidFill>
                    <a:latin typeface="Calibri"/>
                    <a:ea typeface="Calibri"/>
                  </a:rPr>
                  <a:t>woorden</a:t>
                </a:r>
                <a:r>
                  <a:rPr lang="en-US" sz="2000" dirty="0">
                    <a:solidFill>
                      <a:srgbClr val="1F497D"/>
                    </a:solidFill>
                    <a:latin typeface="Calibri"/>
                    <a:ea typeface="Calibri"/>
                  </a:rPr>
                  <a:t>?</a:t>
                </a:r>
              </a:p>
              <a:p>
                <a:pPr marL="285750" indent="-285750">
                  <a:lnSpc>
                    <a:spcPct val="114999"/>
                  </a:lnSpc>
                  <a:spcAft>
                    <a:spcPts val="1000"/>
                  </a:spcAft>
                  <a:buFont typeface="Arial"/>
                  <a:buChar char="•"/>
                  <a:defRPr/>
                </a:pPr>
                <a:r>
                  <a:rPr lang="en-US" sz="2000" dirty="0">
                    <a:solidFill>
                      <a:srgbClr val="1F497D"/>
                    </a:solidFill>
                    <a:latin typeface="Calibri"/>
                    <a:ea typeface="Calibri"/>
                  </a:rPr>
                  <a:t>Hoe motiveer je het probleem van voorspellingen doen met behulp van lineaire modellen? </a:t>
                </a:r>
              </a:p>
              <a:p>
                <a:pPr marL="285750" indent="-285750">
                  <a:lnSpc>
                    <a:spcPct val="114999"/>
                  </a:lnSpc>
                  <a:spcAft>
                    <a:spcPts val="1000"/>
                  </a:spcAft>
                  <a:buFont typeface="Arial"/>
                  <a:buChar char="•"/>
                  <a:defRPr/>
                </a:pPr>
                <a:r>
                  <a:rPr lang="en-US" sz="2000" dirty="0">
                    <a:solidFill>
                      <a:srgbClr val="1F497D"/>
                    </a:solidFill>
                    <a:latin typeface="Calibri"/>
                    <a:ea typeface="Calibri"/>
                  </a:rPr>
                  <a:t>Hoe kom je tot het punt dat je onderstaande functie moet optimaliseren? </a:t>
                </a:r>
              </a:p>
              <a:p>
                <a:pPr algn="just">
                  <a:lnSpc>
                    <a:spcPct val="114999"/>
                  </a:lnSpc>
                  <a:spcAft>
                    <a:spcPts val="1000"/>
                  </a:spcAft>
                  <a:defRPr/>
                </a:pPr>
                <a14:m>
                  <m:oMathPara xmlns:m="http://schemas.openxmlformats.org/officeDocument/2006/math">
                    <m:oMathParaPr>
                      <m:jc m:val="centerGroup"/>
                    </m:oMathParaPr>
                    <m:oMath xmlns:m="http://schemas.openxmlformats.org/officeDocument/2006/math">
                      <m:r>
                        <a:rPr lang="en-US" sz="2000" i="1">
                          <a:solidFill>
                            <a:srgbClr val="1F497D"/>
                          </a:solidFill>
                          <a:latin typeface="Cambria Math"/>
                          <a:ea typeface="BatangChe"/>
                        </a:rPr>
                        <m:t>𝐹</m:t>
                      </m:r>
                      <m:d>
                        <m:dPr>
                          <m:ctrlPr>
                            <a:rPr sz="2000" i="1">
                              <a:solidFill>
                                <a:srgbClr val="1F497D"/>
                              </a:solidFill>
                              <a:latin typeface="Cambria Math" panose="02040503050406030204" pitchFamily="18" charset="0"/>
                              <a:ea typeface="BatangChe"/>
                              <a:cs typeface="Cambria Math"/>
                            </a:rPr>
                          </m:ctrlPr>
                        </m:dPr>
                        <m:e>
                          <m:r>
                            <a:rPr lang="en-US" sz="2000" i="1">
                              <a:solidFill>
                                <a:srgbClr val="1F497D"/>
                              </a:solidFill>
                              <a:latin typeface="Cambria Math"/>
                              <a:ea typeface="BatangChe"/>
                            </a:rPr>
                            <m:t>𝑎</m:t>
                          </m:r>
                          <m:r>
                            <a:rPr lang="en-US" sz="2000" i="1">
                              <a:solidFill>
                                <a:srgbClr val="1F497D"/>
                              </a:solidFill>
                              <a:latin typeface="Cambria Math"/>
                              <a:ea typeface="BatangChe"/>
                            </a:rPr>
                            <m:t>,</m:t>
                          </m:r>
                          <m:r>
                            <a:rPr lang="en-US" sz="2000" i="1">
                              <a:solidFill>
                                <a:srgbClr val="1F497D"/>
                              </a:solidFill>
                              <a:latin typeface="Cambria Math"/>
                              <a:ea typeface="BatangChe"/>
                            </a:rPr>
                            <m:t>𝑏</m:t>
                          </m:r>
                        </m:e>
                      </m:d>
                      <m:r>
                        <a:rPr lang="en-US" sz="2000" i="1">
                          <a:solidFill>
                            <a:srgbClr val="1F497D"/>
                          </a:solidFill>
                          <a:latin typeface="Cambria Math"/>
                          <a:ea typeface="BatangChe"/>
                        </a:rPr>
                        <m:t>=</m:t>
                      </m:r>
                      <m:nary>
                        <m:naryPr>
                          <m:chr m:val="∑"/>
                          <m:ctrlPr>
                            <a:rPr sz="2000" i="1">
                              <a:solidFill>
                                <a:srgbClr val="1F497D"/>
                              </a:solidFill>
                              <a:latin typeface="Cambria Math" panose="02040503050406030204" pitchFamily="18" charset="0"/>
                              <a:ea typeface="BatangChe"/>
                              <a:cs typeface="Cambria Math"/>
                            </a:rPr>
                          </m:ctrlPr>
                        </m:naryPr>
                        <m:sub>
                          <m:r>
                            <a:rPr lang="en-US" sz="2000" i="1">
                              <a:solidFill>
                                <a:srgbClr val="1F497D"/>
                              </a:solidFill>
                              <a:latin typeface="Cambria Math"/>
                              <a:ea typeface="BatangChe"/>
                            </a:rPr>
                            <m:t>𝑖</m:t>
                          </m:r>
                          <m:r>
                            <a:rPr lang="en-US" sz="2000" i="1">
                              <a:solidFill>
                                <a:srgbClr val="1F497D"/>
                              </a:solidFill>
                              <a:latin typeface="Cambria Math"/>
                              <a:ea typeface="BatangChe"/>
                            </a:rPr>
                            <m:t>=1</m:t>
                          </m:r>
                        </m:sub>
                        <m:sup>
                          <m:r>
                            <a:rPr lang="en-US" sz="2000" i="1">
                              <a:solidFill>
                                <a:srgbClr val="1F497D"/>
                              </a:solidFill>
                              <a:latin typeface="Cambria Math"/>
                              <a:ea typeface="BatangChe"/>
                            </a:rPr>
                            <m:t>𝑛</m:t>
                          </m:r>
                        </m:sup>
                        <m:e>
                          <m:sSup>
                            <m:sSupPr>
                              <m:ctrlPr>
                                <a:rPr sz="2000" i="1">
                                  <a:solidFill>
                                    <a:srgbClr val="1F497D"/>
                                  </a:solidFill>
                                  <a:latin typeface="Cambria Math" panose="02040503050406030204" pitchFamily="18" charset="0"/>
                                  <a:ea typeface="BatangChe"/>
                                  <a:cs typeface="Cambria Math"/>
                                </a:rPr>
                              </m:ctrlPr>
                            </m:sSupPr>
                            <m:e>
                              <m:d>
                                <m:dPr>
                                  <m:ctrlPr>
                                    <a:rPr sz="2000" i="1">
                                      <a:solidFill>
                                        <a:srgbClr val="1F497D"/>
                                      </a:solidFill>
                                      <a:latin typeface="Cambria Math" panose="02040503050406030204" pitchFamily="18" charset="0"/>
                                      <a:ea typeface="BatangChe"/>
                                      <a:cs typeface="Cambria Math"/>
                                    </a:rPr>
                                  </m:ctrlPr>
                                </m:dPr>
                                <m:e>
                                  <m:sSub>
                                    <m:sSubPr>
                                      <m:ctrlPr>
                                        <a:rPr sz="2000" i="1">
                                          <a:solidFill>
                                            <a:srgbClr val="1F497D"/>
                                          </a:solidFill>
                                          <a:latin typeface="Cambria Math" panose="02040503050406030204" pitchFamily="18" charset="0"/>
                                          <a:ea typeface="BatangChe"/>
                                          <a:cs typeface="Cambria Math"/>
                                        </a:rPr>
                                      </m:ctrlPr>
                                    </m:sSubPr>
                                    <m:e>
                                      <m:r>
                                        <a:rPr lang="en-US" sz="2000" i="1">
                                          <a:solidFill>
                                            <a:srgbClr val="1F497D"/>
                                          </a:solidFill>
                                          <a:latin typeface="Cambria Math"/>
                                          <a:ea typeface="BatangChe"/>
                                        </a:rPr>
                                        <m:t>𝑦</m:t>
                                      </m:r>
                                    </m:e>
                                    <m:sub>
                                      <m:r>
                                        <a:rPr lang="en-US" sz="2000" i="1">
                                          <a:solidFill>
                                            <a:srgbClr val="1F497D"/>
                                          </a:solidFill>
                                          <a:latin typeface="Cambria Math"/>
                                          <a:ea typeface="BatangChe"/>
                                        </a:rPr>
                                        <m:t>𝑖</m:t>
                                      </m:r>
                                    </m:sub>
                                  </m:sSub>
                                  <m:r>
                                    <a:rPr lang="en-US" sz="2000" i="1">
                                      <a:solidFill>
                                        <a:srgbClr val="1F497D"/>
                                      </a:solidFill>
                                      <a:latin typeface="Cambria Math"/>
                                      <a:ea typeface="BatangChe"/>
                                    </a:rPr>
                                    <m:t>−</m:t>
                                  </m:r>
                                  <m:r>
                                    <a:rPr lang="en-US" sz="2000" i="1">
                                      <a:solidFill>
                                        <a:srgbClr val="1F497D"/>
                                      </a:solidFill>
                                      <a:latin typeface="Cambria Math"/>
                                      <a:ea typeface="BatangChe"/>
                                    </a:rPr>
                                    <m:t>𝑎</m:t>
                                  </m:r>
                                  <m:sSub>
                                    <m:sSubPr>
                                      <m:ctrlPr>
                                        <a:rPr sz="2000" i="1">
                                          <a:solidFill>
                                            <a:srgbClr val="1F497D"/>
                                          </a:solidFill>
                                          <a:latin typeface="Cambria Math" panose="02040503050406030204" pitchFamily="18" charset="0"/>
                                          <a:ea typeface="BatangChe"/>
                                          <a:cs typeface="Cambria Math"/>
                                        </a:rPr>
                                      </m:ctrlPr>
                                    </m:sSubPr>
                                    <m:e>
                                      <m:r>
                                        <a:rPr lang="en-US" sz="2000" i="1">
                                          <a:solidFill>
                                            <a:srgbClr val="1F497D"/>
                                          </a:solidFill>
                                          <a:latin typeface="Cambria Math"/>
                                          <a:ea typeface="BatangChe"/>
                                        </a:rPr>
                                        <m:t>𝑥</m:t>
                                      </m:r>
                                    </m:e>
                                    <m:sub>
                                      <m:r>
                                        <a:rPr lang="en-US" sz="2000" i="1">
                                          <a:solidFill>
                                            <a:srgbClr val="1F497D"/>
                                          </a:solidFill>
                                          <a:latin typeface="Cambria Math"/>
                                          <a:ea typeface="BatangChe"/>
                                        </a:rPr>
                                        <m:t>𝑖</m:t>
                                      </m:r>
                                    </m:sub>
                                  </m:sSub>
                                  <m:r>
                                    <a:rPr lang="en-US" sz="2000" i="1">
                                      <a:solidFill>
                                        <a:srgbClr val="1F497D"/>
                                      </a:solidFill>
                                      <a:latin typeface="Cambria Math"/>
                                      <a:ea typeface="BatangChe"/>
                                    </a:rPr>
                                    <m:t>−</m:t>
                                  </m:r>
                                  <m:r>
                                    <a:rPr lang="en-US" sz="2000" i="1">
                                      <a:solidFill>
                                        <a:srgbClr val="1F497D"/>
                                      </a:solidFill>
                                      <a:latin typeface="Cambria Math"/>
                                      <a:ea typeface="BatangChe"/>
                                    </a:rPr>
                                    <m:t>𝑏</m:t>
                                  </m:r>
                                </m:e>
                              </m:d>
                            </m:e>
                            <m:sup>
                              <m:r>
                                <a:rPr lang="en-US" sz="2000" i="1">
                                  <a:solidFill>
                                    <a:srgbClr val="1F497D"/>
                                  </a:solidFill>
                                  <a:latin typeface="Cambria Math"/>
                                  <a:ea typeface="BatangChe"/>
                                </a:rPr>
                                <m:t>2</m:t>
                              </m:r>
                            </m:sup>
                          </m:sSup>
                        </m:e>
                      </m:nary>
                    </m:oMath>
                  </m:oMathPara>
                </a14:m>
                <a:endParaRPr sz="2000" dirty="0">
                  <a:latin typeface="Calibri"/>
                  <a:ea typeface="Calibri"/>
                </a:endParaRPr>
              </a:p>
              <a:p>
                <a:pPr>
                  <a:lnSpc>
                    <a:spcPct val="114999"/>
                  </a:lnSpc>
                  <a:spcAft>
                    <a:spcPts val="1000"/>
                  </a:spcAft>
                  <a:defRPr/>
                </a:pPr>
                <a:r>
                  <a:rPr lang="nl-NL" sz="2000" dirty="0">
                    <a:solidFill>
                      <a:srgbClr val="1F497D"/>
                    </a:solidFill>
                    <a:latin typeface="Calibri"/>
                    <a:ea typeface="Calibri"/>
                  </a:rPr>
                  <a:t>      En hoe voer je die optimalisatie uit? </a:t>
                </a:r>
              </a:p>
              <a:p>
                <a:pPr marL="342900" indent="-342900">
                  <a:lnSpc>
                    <a:spcPct val="114999"/>
                  </a:lnSpc>
                  <a:spcAft>
                    <a:spcPts val="1000"/>
                  </a:spcAft>
                  <a:buFont typeface="Arial" panose="020B0604020202020204" pitchFamily="34" charset="0"/>
                  <a:buChar char="•"/>
                  <a:defRPr/>
                </a:pPr>
                <a:r>
                  <a:rPr lang="nl-NL" sz="2000" dirty="0">
                    <a:solidFill>
                      <a:srgbClr val="1F497D"/>
                    </a:solidFill>
                    <a:latin typeface="Calibri"/>
                    <a:ea typeface="Calibri"/>
                  </a:rPr>
                  <a:t>Behandel je de methode van de kleinste-kwadraten</a:t>
                </a:r>
                <a:endParaRPr lang="nl-NL" sz="2000" dirty="0"/>
              </a:p>
            </p:txBody>
          </p:sp>
        </mc:Choice>
        <mc:Fallback xmlns="">
          <p:sp>
            <p:nvSpPr>
              <p:cNvPr id="6" name="TextBox 5"/>
              <p:cNvSpPr txBox="1">
                <a:spLocks noRot="1" noChangeAspect="1" noMove="1" noResize="1" noEditPoints="1" noAdjustHandles="1" noChangeArrowheads="1" noChangeShapeType="1" noTextEdit="1"/>
              </p:cNvSpPr>
              <p:nvPr/>
            </p:nvSpPr>
            <p:spPr bwMode="auto">
              <a:xfrm>
                <a:off x="660242" y="1345529"/>
                <a:ext cx="6310402" cy="4510658"/>
              </a:xfrm>
              <a:prstGeom prst="rect">
                <a:avLst/>
              </a:prstGeom>
              <a:blipFill>
                <a:blip r:embed="rId3"/>
                <a:stretch>
                  <a:fillRect l="-602" t="-281" b="-10955"/>
                </a:stretch>
              </a:blipFill>
            </p:spPr>
            <p:txBody>
              <a:bodyPr/>
              <a:lstStyle/>
              <a:p>
                <a:r>
                  <a:rPr lang="nl-NL">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 name="Picture 11"/>
          <p:cNvPicPr>
            <a:picLocks noChangeAspect="1"/>
          </p:cNvPicPr>
          <p:nvPr/>
        </p:nvPicPr>
        <p:blipFill>
          <a:blip r:embed="rId2"/>
          <a:srcRect l="55571" t="2328" r="4144" b="47250"/>
          <a:stretch/>
        </p:blipFill>
        <p:spPr bwMode="auto">
          <a:xfrm>
            <a:off x="8291271" y="1494715"/>
            <a:ext cx="3125506" cy="2752168"/>
          </a:xfrm>
          <a:prstGeom prst="rect">
            <a:avLst/>
          </a:prstGeom>
        </p:spPr>
      </p:pic>
      <p:graphicFrame>
        <p:nvGraphicFramePr>
          <p:cNvPr id="4" name="Table 5"/>
          <p:cNvGraphicFramePr>
            <a:graphicFrameLocks noGrp="1"/>
          </p:cNvGraphicFramePr>
          <p:nvPr>
            <p:extLst>
              <p:ext uri="{D42A27DB-BD31-4B8C-83A1-F6EECF244321}">
                <p14:modId xmlns:p14="http://schemas.microsoft.com/office/powerpoint/2010/main" val="1004760922"/>
              </p:ext>
            </p:extLst>
          </p:nvPr>
        </p:nvGraphicFramePr>
        <p:xfrm>
          <a:off x="775223" y="3254006"/>
          <a:ext cx="7304065" cy="741680"/>
        </p:xfrm>
        <a:graphic>
          <a:graphicData uri="http://schemas.openxmlformats.org/drawingml/2006/table">
            <a:tbl>
              <a:tblPr firstRow="1" bandRow="1">
                <a:tableStyleId>{F5AB1C69-6EDB-4FF4-983F-18BD219EF322}</a:tableStyleId>
              </a:tblPr>
              <a:tblGrid>
                <a:gridCol w="2269818">
                  <a:extLst>
                    <a:ext uri="{9D8B030D-6E8A-4147-A177-3AD203B41FA5}">
                      <a16:colId xmlns:a16="http://schemas.microsoft.com/office/drawing/2014/main" val="20000"/>
                    </a:ext>
                  </a:extLst>
                </a:gridCol>
                <a:gridCol w="594991">
                  <a:extLst>
                    <a:ext uri="{9D8B030D-6E8A-4147-A177-3AD203B41FA5}">
                      <a16:colId xmlns:a16="http://schemas.microsoft.com/office/drawing/2014/main" val="20001"/>
                    </a:ext>
                  </a:extLst>
                </a:gridCol>
                <a:gridCol w="739876">
                  <a:extLst>
                    <a:ext uri="{9D8B030D-6E8A-4147-A177-3AD203B41FA5}">
                      <a16:colId xmlns:a16="http://schemas.microsoft.com/office/drawing/2014/main" val="20002"/>
                    </a:ext>
                  </a:extLst>
                </a:gridCol>
                <a:gridCol w="739876">
                  <a:extLst>
                    <a:ext uri="{9D8B030D-6E8A-4147-A177-3AD203B41FA5}">
                      <a16:colId xmlns:a16="http://schemas.microsoft.com/office/drawing/2014/main" val="20003"/>
                    </a:ext>
                  </a:extLst>
                </a:gridCol>
                <a:gridCol w="739876">
                  <a:extLst>
                    <a:ext uri="{9D8B030D-6E8A-4147-A177-3AD203B41FA5}">
                      <a16:colId xmlns:a16="http://schemas.microsoft.com/office/drawing/2014/main" val="20004"/>
                    </a:ext>
                  </a:extLst>
                </a:gridCol>
                <a:gridCol w="739876">
                  <a:extLst>
                    <a:ext uri="{9D8B030D-6E8A-4147-A177-3AD203B41FA5}">
                      <a16:colId xmlns:a16="http://schemas.microsoft.com/office/drawing/2014/main" val="20005"/>
                    </a:ext>
                  </a:extLst>
                </a:gridCol>
                <a:gridCol w="739876">
                  <a:extLst>
                    <a:ext uri="{9D8B030D-6E8A-4147-A177-3AD203B41FA5}">
                      <a16:colId xmlns:a16="http://schemas.microsoft.com/office/drawing/2014/main" val="20006"/>
                    </a:ext>
                  </a:extLst>
                </a:gridCol>
                <a:gridCol w="739876">
                  <a:extLst>
                    <a:ext uri="{9D8B030D-6E8A-4147-A177-3AD203B41FA5}">
                      <a16:colId xmlns:a16="http://schemas.microsoft.com/office/drawing/2014/main" val="20007"/>
                    </a:ext>
                  </a:extLst>
                </a:gridCol>
              </a:tblGrid>
              <a:tr h="370840">
                <a:tc>
                  <a:txBody>
                    <a:bodyPr/>
                    <a:lstStyle/>
                    <a:p>
                      <a:pPr>
                        <a:defRPr/>
                      </a:pPr>
                      <a:r>
                        <a:rPr lang="en-US" sz="1600" dirty="0" err="1"/>
                        <a:t>Tijd</a:t>
                      </a:r>
                      <a:r>
                        <a:rPr lang="en-US" sz="1600" dirty="0"/>
                        <a:t> (</a:t>
                      </a:r>
                      <a:r>
                        <a:rPr lang="en-US" sz="1600" dirty="0" err="1"/>
                        <a:t>minuten</a:t>
                      </a:r>
                      <a:r>
                        <a:rPr lang="en-US" sz="1600" dirty="0"/>
                        <a:t>)</a:t>
                      </a:r>
                      <a:endParaRPr sz="1600" dirty="0"/>
                    </a:p>
                  </a:txBody>
                  <a:tcPr/>
                </a:tc>
                <a:tc>
                  <a:txBody>
                    <a:bodyPr/>
                    <a:lstStyle/>
                    <a:p>
                      <a:pPr algn="ctr">
                        <a:defRPr/>
                      </a:pPr>
                      <a:r>
                        <a:rPr lang="en-US" sz="1600"/>
                        <a:t>0</a:t>
                      </a:r>
                      <a:endParaRPr sz="1600"/>
                    </a:p>
                  </a:txBody>
                  <a:tcPr/>
                </a:tc>
                <a:tc>
                  <a:txBody>
                    <a:bodyPr/>
                    <a:lstStyle/>
                    <a:p>
                      <a:pPr algn="ctr">
                        <a:defRPr/>
                      </a:pPr>
                      <a:r>
                        <a:rPr lang="en-US" sz="1600"/>
                        <a:t>5</a:t>
                      </a:r>
                      <a:endParaRPr sz="1600"/>
                    </a:p>
                  </a:txBody>
                  <a:tcPr/>
                </a:tc>
                <a:tc>
                  <a:txBody>
                    <a:bodyPr/>
                    <a:lstStyle/>
                    <a:p>
                      <a:pPr algn="ctr">
                        <a:defRPr/>
                      </a:pPr>
                      <a:r>
                        <a:rPr lang="en-US" sz="1600"/>
                        <a:t>10</a:t>
                      </a:r>
                      <a:endParaRPr sz="1600"/>
                    </a:p>
                  </a:txBody>
                  <a:tcPr/>
                </a:tc>
                <a:tc>
                  <a:txBody>
                    <a:bodyPr/>
                    <a:lstStyle/>
                    <a:p>
                      <a:pPr algn="ctr">
                        <a:defRPr/>
                      </a:pPr>
                      <a:r>
                        <a:rPr lang="en-US" sz="1600"/>
                        <a:t>15</a:t>
                      </a:r>
                      <a:endParaRPr sz="1600"/>
                    </a:p>
                  </a:txBody>
                  <a:tcPr/>
                </a:tc>
                <a:tc>
                  <a:txBody>
                    <a:bodyPr/>
                    <a:lstStyle/>
                    <a:p>
                      <a:pPr algn="ctr">
                        <a:defRPr/>
                      </a:pPr>
                      <a:r>
                        <a:rPr lang="en-US" sz="1600"/>
                        <a:t>20</a:t>
                      </a:r>
                      <a:endParaRPr sz="1600"/>
                    </a:p>
                  </a:txBody>
                  <a:tcPr/>
                </a:tc>
                <a:tc>
                  <a:txBody>
                    <a:bodyPr/>
                    <a:lstStyle/>
                    <a:p>
                      <a:pPr algn="ctr">
                        <a:defRPr/>
                      </a:pPr>
                      <a:r>
                        <a:rPr lang="en-US" sz="1600"/>
                        <a:t>25</a:t>
                      </a:r>
                      <a:endParaRPr sz="1600"/>
                    </a:p>
                  </a:txBody>
                  <a:tcPr/>
                </a:tc>
                <a:tc>
                  <a:txBody>
                    <a:bodyPr/>
                    <a:lstStyle/>
                    <a:p>
                      <a:pPr algn="ctr">
                        <a:defRPr/>
                      </a:pPr>
                      <a:r>
                        <a:rPr lang="en-US" sz="1600"/>
                        <a:t>30</a:t>
                      </a:r>
                      <a:endParaRPr sz="1600"/>
                    </a:p>
                  </a:txBody>
                  <a:tcPr/>
                </a:tc>
                <a:extLst>
                  <a:ext uri="{0D108BD9-81ED-4DB2-BD59-A6C34878D82A}">
                    <a16:rowId xmlns:a16="http://schemas.microsoft.com/office/drawing/2014/main" val="10000"/>
                  </a:ext>
                </a:extLst>
              </a:tr>
              <a:tr h="370840">
                <a:tc>
                  <a:txBody>
                    <a:bodyPr/>
                    <a:lstStyle/>
                    <a:p>
                      <a:pPr>
                        <a:defRPr/>
                      </a:pPr>
                      <a:r>
                        <a:rPr lang="en-US" sz="1600" dirty="0" err="1"/>
                        <a:t>Koffietemperaturur</a:t>
                      </a:r>
                      <a:r>
                        <a:rPr sz="1600" dirty="0"/>
                        <a:t> (</a:t>
                      </a:r>
                      <a:r>
                        <a:rPr lang="en-US" sz="1600" dirty="0"/>
                        <a:t>°C</a:t>
                      </a:r>
                      <a:r>
                        <a:rPr sz="1600" dirty="0"/>
                        <a:t>)</a:t>
                      </a:r>
                      <a:endParaRPr sz="1600" b="1" dirty="0"/>
                    </a:p>
                  </a:txBody>
                  <a:tcPr/>
                </a:tc>
                <a:tc>
                  <a:txBody>
                    <a:bodyPr/>
                    <a:lstStyle/>
                    <a:p>
                      <a:pPr algn="ctr">
                        <a:defRPr/>
                      </a:pPr>
                      <a:r>
                        <a:rPr lang="en-US" sz="1600"/>
                        <a:t>90</a:t>
                      </a:r>
                      <a:endParaRPr sz="1600"/>
                    </a:p>
                  </a:txBody>
                  <a:tcPr/>
                </a:tc>
                <a:tc>
                  <a:txBody>
                    <a:bodyPr/>
                    <a:lstStyle/>
                    <a:p>
                      <a:pPr algn="ctr">
                        <a:defRPr/>
                      </a:pPr>
                      <a:r>
                        <a:rPr lang="en-US" sz="1600"/>
                        <a:t>79</a:t>
                      </a:r>
                      <a:endParaRPr sz="1600"/>
                    </a:p>
                  </a:txBody>
                  <a:tcPr/>
                </a:tc>
                <a:tc>
                  <a:txBody>
                    <a:bodyPr/>
                    <a:lstStyle/>
                    <a:p>
                      <a:pPr algn="ctr">
                        <a:defRPr/>
                      </a:pPr>
                      <a:r>
                        <a:rPr lang="en-US" sz="1600"/>
                        <a:t>70</a:t>
                      </a:r>
                      <a:endParaRPr sz="1600"/>
                    </a:p>
                  </a:txBody>
                  <a:tcPr/>
                </a:tc>
                <a:tc>
                  <a:txBody>
                    <a:bodyPr/>
                    <a:lstStyle/>
                    <a:p>
                      <a:pPr algn="ctr">
                        <a:defRPr/>
                      </a:pPr>
                      <a:r>
                        <a:rPr lang="en-US" sz="1600"/>
                        <a:t>62</a:t>
                      </a:r>
                      <a:endParaRPr sz="1600"/>
                    </a:p>
                  </a:txBody>
                  <a:tcPr/>
                </a:tc>
                <a:tc>
                  <a:txBody>
                    <a:bodyPr/>
                    <a:lstStyle/>
                    <a:p>
                      <a:pPr algn="ctr">
                        <a:defRPr/>
                      </a:pPr>
                      <a:r>
                        <a:rPr lang="en-US" sz="1600"/>
                        <a:t>55</a:t>
                      </a:r>
                      <a:endParaRPr sz="1600"/>
                    </a:p>
                  </a:txBody>
                  <a:tcPr/>
                </a:tc>
                <a:tc>
                  <a:txBody>
                    <a:bodyPr/>
                    <a:lstStyle/>
                    <a:p>
                      <a:pPr algn="ctr">
                        <a:defRPr/>
                      </a:pPr>
                      <a:r>
                        <a:rPr lang="en-US" sz="1600"/>
                        <a:t>49</a:t>
                      </a:r>
                      <a:endParaRPr sz="1600"/>
                    </a:p>
                  </a:txBody>
                  <a:tcPr/>
                </a:tc>
                <a:tc>
                  <a:txBody>
                    <a:bodyPr/>
                    <a:lstStyle/>
                    <a:p>
                      <a:pPr algn="ctr">
                        <a:defRPr/>
                      </a:pPr>
                      <a:r>
                        <a:rPr lang="en-US" sz="1600" dirty="0"/>
                        <a:t>44</a:t>
                      </a:r>
                      <a:endParaRPr sz="1600" dirty="0"/>
                    </a:p>
                  </a:txBody>
                  <a:tcPr/>
                </a:tc>
                <a:extLst>
                  <a:ext uri="{0D108BD9-81ED-4DB2-BD59-A6C34878D82A}">
                    <a16:rowId xmlns:a16="http://schemas.microsoft.com/office/drawing/2014/main" val="10001"/>
                  </a:ext>
                </a:extLst>
              </a:tr>
            </a:tbl>
          </a:graphicData>
        </a:graphic>
      </p:graphicFrame>
      <p:graphicFrame>
        <p:nvGraphicFramePr>
          <p:cNvPr id="5" name="Table 5"/>
          <p:cNvGraphicFramePr>
            <a:graphicFrameLocks noGrp="1"/>
          </p:cNvGraphicFramePr>
          <p:nvPr>
            <p:extLst>
              <p:ext uri="{D42A27DB-BD31-4B8C-83A1-F6EECF244321}">
                <p14:modId xmlns:p14="http://schemas.microsoft.com/office/powerpoint/2010/main" val="1051095468"/>
              </p:ext>
            </p:extLst>
          </p:nvPr>
        </p:nvGraphicFramePr>
        <p:xfrm>
          <a:off x="775222" y="4168515"/>
          <a:ext cx="7304068" cy="741680"/>
        </p:xfrm>
        <a:graphic>
          <a:graphicData uri="http://schemas.openxmlformats.org/drawingml/2006/table">
            <a:tbl>
              <a:tblPr firstRow="1" bandRow="1">
                <a:tableStyleId>{F5AB1C69-6EDB-4FF4-983F-18BD219EF322}</a:tableStyleId>
              </a:tblPr>
              <a:tblGrid>
                <a:gridCol w="1927459">
                  <a:extLst>
                    <a:ext uri="{9D8B030D-6E8A-4147-A177-3AD203B41FA5}">
                      <a16:colId xmlns:a16="http://schemas.microsoft.com/office/drawing/2014/main" val="20000"/>
                    </a:ext>
                  </a:extLst>
                </a:gridCol>
                <a:gridCol w="768087">
                  <a:extLst>
                    <a:ext uri="{9D8B030D-6E8A-4147-A177-3AD203B41FA5}">
                      <a16:colId xmlns:a16="http://schemas.microsoft.com/office/drawing/2014/main" val="20001"/>
                    </a:ext>
                  </a:extLst>
                </a:gridCol>
                <a:gridCol w="768087">
                  <a:extLst>
                    <a:ext uri="{9D8B030D-6E8A-4147-A177-3AD203B41FA5}">
                      <a16:colId xmlns:a16="http://schemas.microsoft.com/office/drawing/2014/main" val="20002"/>
                    </a:ext>
                  </a:extLst>
                </a:gridCol>
                <a:gridCol w="768087">
                  <a:extLst>
                    <a:ext uri="{9D8B030D-6E8A-4147-A177-3AD203B41FA5}">
                      <a16:colId xmlns:a16="http://schemas.microsoft.com/office/drawing/2014/main" val="20003"/>
                    </a:ext>
                  </a:extLst>
                </a:gridCol>
                <a:gridCol w="768087">
                  <a:extLst>
                    <a:ext uri="{9D8B030D-6E8A-4147-A177-3AD203B41FA5}">
                      <a16:colId xmlns:a16="http://schemas.microsoft.com/office/drawing/2014/main" val="20004"/>
                    </a:ext>
                  </a:extLst>
                </a:gridCol>
                <a:gridCol w="768087">
                  <a:extLst>
                    <a:ext uri="{9D8B030D-6E8A-4147-A177-3AD203B41FA5}">
                      <a16:colId xmlns:a16="http://schemas.microsoft.com/office/drawing/2014/main" val="20005"/>
                    </a:ext>
                  </a:extLst>
                </a:gridCol>
                <a:gridCol w="768087">
                  <a:extLst>
                    <a:ext uri="{9D8B030D-6E8A-4147-A177-3AD203B41FA5}">
                      <a16:colId xmlns:a16="http://schemas.microsoft.com/office/drawing/2014/main" val="20006"/>
                    </a:ext>
                  </a:extLst>
                </a:gridCol>
                <a:gridCol w="768087">
                  <a:extLst>
                    <a:ext uri="{9D8B030D-6E8A-4147-A177-3AD203B41FA5}">
                      <a16:colId xmlns:a16="http://schemas.microsoft.com/office/drawing/2014/main" val="20007"/>
                    </a:ext>
                  </a:extLst>
                </a:gridCol>
              </a:tblGrid>
              <a:tr h="370840">
                <a:tc>
                  <a:txBody>
                    <a:bodyPr/>
                    <a:lstStyle/>
                    <a:p>
                      <a:pPr>
                        <a:defRPr/>
                      </a:pPr>
                      <a:r>
                        <a:rPr lang="en-US" sz="1600" dirty="0" err="1"/>
                        <a:t>Kalkoengewicht</a:t>
                      </a:r>
                      <a:r>
                        <a:rPr lang="en-US" sz="1600" dirty="0"/>
                        <a:t> (kg)</a:t>
                      </a:r>
                      <a:endParaRPr sz="1600" dirty="0"/>
                    </a:p>
                  </a:txBody>
                  <a:tcPr/>
                </a:tc>
                <a:tc>
                  <a:txBody>
                    <a:bodyPr/>
                    <a:lstStyle/>
                    <a:p>
                      <a:pPr algn="ctr">
                        <a:defRPr/>
                      </a:pPr>
                      <a:r>
                        <a:rPr lang="en-US" sz="1600"/>
                        <a:t>3</a:t>
                      </a:r>
                      <a:endParaRPr sz="1600"/>
                    </a:p>
                  </a:txBody>
                  <a:tcPr/>
                </a:tc>
                <a:tc>
                  <a:txBody>
                    <a:bodyPr/>
                    <a:lstStyle/>
                    <a:p>
                      <a:pPr algn="ctr">
                        <a:defRPr/>
                      </a:pPr>
                      <a:r>
                        <a:rPr lang="en-US" sz="1600"/>
                        <a:t>4</a:t>
                      </a:r>
                      <a:endParaRPr sz="1600"/>
                    </a:p>
                  </a:txBody>
                  <a:tcPr/>
                </a:tc>
                <a:tc>
                  <a:txBody>
                    <a:bodyPr/>
                    <a:lstStyle/>
                    <a:p>
                      <a:pPr algn="ctr">
                        <a:defRPr/>
                      </a:pPr>
                      <a:r>
                        <a:rPr lang="en-US" sz="1600"/>
                        <a:t>5</a:t>
                      </a:r>
                      <a:endParaRPr sz="1600"/>
                    </a:p>
                  </a:txBody>
                  <a:tcPr/>
                </a:tc>
                <a:tc>
                  <a:txBody>
                    <a:bodyPr/>
                    <a:lstStyle/>
                    <a:p>
                      <a:pPr algn="ctr">
                        <a:defRPr/>
                      </a:pPr>
                      <a:r>
                        <a:rPr lang="en-US" sz="1600"/>
                        <a:t>6</a:t>
                      </a:r>
                      <a:endParaRPr sz="1600"/>
                    </a:p>
                  </a:txBody>
                  <a:tcPr/>
                </a:tc>
                <a:tc>
                  <a:txBody>
                    <a:bodyPr/>
                    <a:lstStyle/>
                    <a:p>
                      <a:pPr algn="ctr">
                        <a:defRPr/>
                      </a:pPr>
                      <a:r>
                        <a:rPr lang="en-US" sz="1600"/>
                        <a:t>7</a:t>
                      </a:r>
                      <a:endParaRPr sz="1600"/>
                    </a:p>
                  </a:txBody>
                  <a:tcPr/>
                </a:tc>
                <a:tc>
                  <a:txBody>
                    <a:bodyPr/>
                    <a:lstStyle/>
                    <a:p>
                      <a:pPr algn="ctr">
                        <a:defRPr/>
                      </a:pPr>
                      <a:r>
                        <a:rPr lang="en-US" sz="1600"/>
                        <a:t>8</a:t>
                      </a:r>
                      <a:endParaRPr sz="1600"/>
                    </a:p>
                  </a:txBody>
                  <a:tcPr/>
                </a:tc>
                <a:tc>
                  <a:txBody>
                    <a:bodyPr/>
                    <a:lstStyle/>
                    <a:p>
                      <a:pPr algn="ctr">
                        <a:defRPr/>
                      </a:pPr>
                      <a:r>
                        <a:rPr lang="en-US" sz="1600"/>
                        <a:t>9</a:t>
                      </a:r>
                      <a:endParaRPr sz="1600"/>
                    </a:p>
                  </a:txBody>
                  <a:tcPr/>
                </a:tc>
                <a:extLst>
                  <a:ext uri="{0D108BD9-81ED-4DB2-BD59-A6C34878D82A}">
                    <a16:rowId xmlns:a16="http://schemas.microsoft.com/office/drawing/2014/main" val="10000"/>
                  </a:ext>
                </a:extLst>
              </a:tr>
              <a:tr h="370840">
                <a:tc>
                  <a:txBody>
                    <a:bodyPr/>
                    <a:lstStyle/>
                    <a:p>
                      <a:pPr>
                        <a:defRPr/>
                      </a:pPr>
                      <a:r>
                        <a:rPr lang="en-US" sz="1600" dirty="0" err="1"/>
                        <a:t>Baktijd</a:t>
                      </a:r>
                      <a:r>
                        <a:rPr lang="en-US" sz="1600" dirty="0"/>
                        <a:t> (</a:t>
                      </a:r>
                      <a:r>
                        <a:rPr lang="en-US" sz="1600" dirty="0" err="1"/>
                        <a:t>uren</a:t>
                      </a:r>
                      <a:r>
                        <a:rPr lang="en-US" sz="1600" dirty="0"/>
                        <a:t>)</a:t>
                      </a:r>
                      <a:endParaRPr sz="1600" b="1" dirty="0"/>
                    </a:p>
                  </a:txBody>
                  <a:tcPr/>
                </a:tc>
                <a:tc>
                  <a:txBody>
                    <a:bodyPr/>
                    <a:lstStyle/>
                    <a:p>
                      <a:pPr algn="ctr">
                        <a:defRPr/>
                      </a:pPr>
                      <a:r>
                        <a:rPr lang="en-US" sz="1600"/>
                        <a:t>2,5</a:t>
                      </a:r>
                      <a:endParaRPr sz="1600"/>
                    </a:p>
                  </a:txBody>
                  <a:tcPr/>
                </a:tc>
                <a:tc>
                  <a:txBody>
                    <a:bodyPr/>
                    <a:lstStyle/>
                    <a:p>
                      <a:pPr algn="ctr">
                        <a:defRPr/>
                      </a:pPr>
                      <a:r>
                        <a:rPr lang="en-US" sz="1600"/>
                        <a:t>3</a:t>
                      </a:r>
                      <a:endParaRPr sz="1600"/>
                    </a:p>
                  </a:txBody>
                  <a:tcPr/>
                </a:tc>
                <a:tc>
                  <a:txBody>
                    <a:bodyPr/>
                    <a:lstStyle/>
                    <a:p>
                      <a:pPr algn="ctr">
                        <a:defRPr/>
                      </a:pPr>
                      <a:r>
                        <a:rPr lang="en-US" sz="1600"/>
                        <a:t>3,5</a:t>
                      </a:r>
                      <a:endParaRPr sz="1600"/>
                    </a:p>
                  </a:txBody>
                  <a:tcPr/>
                </a:tc>
                <a:tc>
                  <a:txBody>
                    <a:bodyPr/>
                    <a:lstStyle/>
                    <a:p>
                      <a:pPr algn="ctr">
                        <a:defRPr/>
                      </a:pPr>
                      <a:r>
                        <a:rPr lang="en-US" sz="1600"/>
                        <a:t>4</a:t>
                      </a:r>
                      <a:endParaRPr sz="1600"/>
                    </a:p>
                  </a:txBody>
                  <a:tcPr/>
                </a:tc>
                <a:tc>
                  <a:txBody>
                    <a:bodyPr/>
                    <a:lstStyle/>
                    <a:p>
                      <a:pPr algn="ctr">
                        <a:defRPr/>
                      </a:pPr>
                      <a:r>
                        <a:rPr lang="en-US" sz="1600"/>
                        <a:t>4,5</a:t>
                      </a:r>
                      <a:endParaRPr sz="1600"/>
                    </a:p>
                  </a:txBody>
                  <a:tcPr/>
                </a:tc>
                <a:tc>
                  <a:txBody>
                    <a:bodyPr/>
                    <a:lstStyle/>
                    <a:p>
                      <a:pPr algn="ctr">
                        <a:defRPr/>
                      </a:pPr>
                      <a:r>
                        <a:rPr lang="en-US" sz="1600"/>
                        <a:t>5</a:t>
                      </a:r>
                      <a:endParaRPr sz="1600"/>
                    </a:p>
                  </a:txBody>
                  <a:tcPr/>
                </a:tc>
                <a:tc>
                  <a:txBody>
                    <a:bodyPr/>
                    <a:lstStyle/>
                    <a:p>
                      <a:pPr algn="ctr">
                        <a:defRPr/>
                      </a:pPr>
                      <a:r>
                        <a:rPr lang="en-US" sz="1600" dirty="0"/>
                        <a:t>5,5</a:t>
                      </a:r>
                      <a:endParaRPr sz="1600"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6548066"/>
              </p:ext>
            </p:extLst>
          </p:nvPr>
        </p:nvGraphicFramePr>
        <p:xfrm>
          <a:off x="775223" y="5052202"/>
          <a:ext cx="7304068" cy="741680"/>
        </p:xfrm>
        <a:graphic>
          <a:graphicData uri="http://schemas.openxmlformats.org/drawingml/2006/table">
            <a:tbl>
              <a:tblPr firstRow="1" bandRow="1">
                <a:tableStyleId>{F5AB1C69-6EDB-4FF4-983F-18BD219EF322}</a:tableStyleId>
              </a:tblPr>
              <a:tblGrid>
                <a:gridCol w="1927459">
                  <a:extLst>
                    <a:ext uri="{9D8B030D-6E8A-4147-A177-3AD203B41FA5}">
                      <a16:colId xmlns:a16="http://schemas.microsoft.com/office/drawing/2014/main" val="20000"/>
                    </a:ext>
                  </a:extLst>
                </a:gridCol>
                <a:gridCol w="768087">
                  <a:extLst>
                    <a:ext uri="{9D8B030D-6E8A-4147-A177-3AD203B41FA5}">
                      <a16:colId xmlns:a16="http://schemas.microsoft.com/office/drawing/2014/main" val="20001"/>
                    </a:ext>
                  </a:extLst>
                </a:gridCol>
                <a:gridCol w="768087">
                  <a:extLst>
                    <a:ext uri="{9D8B030D-6E8A-4147-A177-3AD203B41FA5}">
                      <a16:colId xmlns:a16="http://schemas.microsoft.com/office/drawing/2014/main" val="20002"/>
                    </a:ext>
                  </a:extLst>
                </a:gridCol>
                <a:gridCol w="768087">
                  <a:extLst>
                    <a:ext uri="{9D8B030D-6E8A-4147-A177-3AD203B41FA5}">
                      <a16:colId xmlns:a16="http://schemas.microsoft.com/office/drawing/2014/main" val="20003"/>
                    </a:ext>
                  </a:extLst>
                </a:gridCol>
                <a:gridCol w="768087">
                  <a:extLst>
                    <a:ext uri="{9D8B030D-6E8A-4147-A177-3AD203B41FA5}">
                      <a16:colId xmlns:a16="http://schemas.microsoft.com/office/drawing/2014/main" val="20004"/>
                    </a:ext>
                  </a:extLst>
                </a:gridCol>
                <a:gridCol w="768087">
                  <a:extLst>
                    <a:ext uri="{9D8B030D-6E8A-4147-A177-3AD203B41FA5}">
                      <a16:colId xmlns:a16="http://schemas.microsoft.com/office/drawing/2014/main" val="20005"/>
                    </a:ext>
                  </a:extLst>
                </a:gridCol>
                <a:gridCol w="768087">
                  <a:extLst>
                    <a:ext uri="{9D8B030D-6E8A-4147-A177-3AD203B41FA5}">
                      <a16:colId xmlns:a16="http://schemas.microsoft.com/office/drawing/2014/main" val="20006"/>
                    </a:ext>
                  </a:extLst>
                </a:gridCol>
                <a:gridCol w="768087">
                  <a:extLst>
                    <a:ext uri="{9D8B030D-6E8A-4147-A177-3AD203B41FA5}">
                      <a16:colId xmlns:a16="http://schemas.microsoft.com/office/drawing/2014/main" val="20007"/>
                    </a:ext>
                  </a:extLst>
                </a:gridCol>
              </a:tblGrid>
              <a:tr h="370840">
                <a:tc>
                  <a:txBody>
                    <a:bodyPr/>
                    <a:lstStyle/>
                    <a:p>
                      <a:pPr>
                        <a:defRPr/>
                      </a:pPr>
                      <a:r>
                        <a:rPr lang="en-US" sz="1600" dirty="0" err="1"/>
                        <a:t>Leeftijd</a:t>
                      </a:r>
                      <a:r>
                        <a:rPr lang="en-US" sz="1600" dirty="0"/>
                        <a:t> (</a:t>
                      </a:r>
                      <a:r>
                        <a:rPr lang="en-US" sz="1600" dirty="0" err="1"/>
                        <a:t>maanden</a:t>
                      </a:r>
                      <a:r>
                        <a:rPr lang="en-US" sz="1600" dirty="0"/>
                        <a:t>)</a:t>
                      </a:r>
                      <a:endParaRPr sz="1600" dirty="0"/>
                    </a:p>
                  </a:txBody>
                  <a:tcPr/>
                </a:tc>
                <a:tc>
                  <a:txBody>
                    <a:bodyPr/>
                    <a:lstStyle/>
                    <a:p>
                      <a:pPr algn="ctr">
                        <a:defRPr/>
                      </a:pPr>
                      <a:r>
                        <a:rPr lang="en-US" sz="1600"/>
                        <a:t>2</a:t>
                      </a:r>
                      <a:endParaRPr sz="1600"/>
                    </a:p>
                  </a:txBody>
                  <a:tcPr/>
                </a:tc>
                <a:tc>
                  <a:txBody>
                    <a:bodyPr/>
                    <a:lstStyle/>
                    <a:p>
                      <a:pPr algn="ctr">
                        <a:defRPr/>
                      </a:pPr>
                      <a:r>
                        <a:rPr lang="en-US" sz="1600"/>
                        <a:t>3</a:t>
                      </a:r>
                      <a:endParaRPr sz="1600"/>
                    </a:p>
                  </a:txBody>
                  <a:tcPr/>
                </a:tc>
                <a:tc>
                  <a:txBody>
                    <a:bodyPr/>
                    <a:lstStyle/>
                    <a:p>
                      <a:pPr algn="ctr">
                        <a:defRPr/>
                      </a:pPr>
                      <a:r>
                        <a:rPr lang="en-US" sz="1600"/>
                        <a:t>4</a:t>
                      </a:r>
                      <a:endParaRPr sz="1600"/>
                    </a:p>
                  </a:txBody>
                  <a:tcPr/>
                </a:tc>
                <a:tc>
                  <a:txBody>
                    <a:bodyPr/>
                    <a:lstStyle/>
                    <a:p>
                      <a:pPr algn="ctr">
                        <a:defRPr/>
                      </a:pPr>
                      <a:r>
                        <a:rPr lang="en-US" sz="1600"/>
                        <a:t>5</a:t>
                      </a:r>
                      <a:endParaRPr sz="1600"/>
                    </a:p>
                  </a:txBody>
                  <a:tcPr/>
                </a:tc>
                <a:tc>
                  <a:txBody>
                    <a:bodyPr/>
                    <a:lstStyle/>
                    <a:p>
                      <a:pPr algn="ctr">
                        <a:defRPr/>
                      </a:pPr>
                      <a:r>
                        <a:rPr lang="en-US" sz="1600"/>
                        <a:t>6</a:t>
                      </a:r>
                      <a:endParaRPr sz="1600"/>
                    </a:p>
                  </a:txBody>
                  <a:tcPr/>
                </a:tc>
                <a:tc>
                  <a:txBody>
                    <a:bodyPr/>
                    <a:lstStyle/>
                    <a:p>
                      <a:pPr algn="ctr">
                        <a:defRPr/>
                      </a:pPr>
                      <a:r>
                        <a:rPr lang="en-US" sz="1600"/>
                        <a:t>7</a:t>
                      </a:r>
                      <a:endParaRPr sz="1600"/>
                    </a:p>
                  </a:txBody>
                  <a:tcPr/>
                </a:tc>
                <a:tc>
                  <a:txBody>
                    <a:bodyPr/>
                    <a:lstStyle/>
                    <a:p>
                      <a:pPr algn="ctr">
                        <a:defRPr/>
                      </a:pPr>
                      <a:r>
                        <a:rPr lang="en-US" sz="1600"/>
                        <a:t>8</a:t>
                      </a:r>
                      <a:endParaRPr sz="1600"/>
                    </a:p>
                  </a:txBody>
                  <a:tcPr/>
                </a:tc>
                <a:extLst>
                  <a:ext uri="{0D108BD9-81ED-4DB2-BD59-A6C34878D82A}">
                    <a16:rowId xmlns:a16="http://schemas.microsoft.com/office/drawing/2014/main" val="10000"/>
                  </a:ext>
                </a:extLst>
              </a:tr>
              <a:tr h="370840">
                <a:tc>
                  <a:txBody>
                    <a:bodyPr/>
                    <a:lstStyle/>
                    <a:p>
                      <a:pPr>
                        <a:defRPr/>
                      </a:pPr>
                      <a:r>
                        <a:rPr lang="en-US" sz="1600" dirty="0" err="1"/>
                        <a:t>Lengte</a:t>
                      </a:r>
                      <a:r>
                        <a:rPr lang="en-US" sz="1600" dirty="0"/>
                        <a:t> </a:t>
                      </a:r>
                      <a:r>
                        <a:rPr lang="en-US" sz="1600" dirty="0" err="1"/>
                        <a:t>foetus</a:t>
                      </a:r>
                      <a:r>
                        <a:rPr lang="en-US" sz="1600" dirty="0"/>
                        <a:t> (cm)</a:t>
                      </a:r>
                      <a:endParaRPr sz="1600" b="1" dirty="0"/>
                    </a:p>
                  </a:txBody>
                  <a:tcPr/>
                </a:tc>
                <a:tc>
                  <a:txBody>
                    <a:bodyPr/>
                    <a:lstStyle/>
                    <a:p>
                      <a:pPr algn="ctr">
                        <a:defRPr/>
                      </a:pPr>
                      <a:r>
                        <a:rPr lang="en-US" sz="1600"/>
                        <a:t>4</a:t>
                      </a:r>
                      <a:endParaRPr sz="1600"/>
                    </a:p>
                  </a:txBody>
                  <a:tcPr/>
                </a:tc>
                <a:tc>
                  <a:txBody>
                    <a:bodyPr/>
                    <a:lstStyle/>
                    <a:p>
                      <a:pPr algn="ctr">
                        <a:defRPr/>
                      </a:pPr>
                      <a:r>
                        <a:rPr lang="en-US" sz="1600"/>
                        <a:t>9</a:t>
                      </a:r>
                      <a:endParaRPr sz="1600"/>
                    </a:p>
                  </a:txBody>
                  <a:tcPr/>
                </a:tc>
                <a:tc>
                  <a:txBody>
                    <a:bodyPr/>
                    <a:lstStyle/>
                    <a:p>
                      <a:pPr algn="ctr">
                        <a:defRPr/>
                      </a:pPr>
                      <a:r>
                        <a:rPr lang="en-US" sz="1600"/>
                        <a:t>16</a:t>
                      </a:r>
                      <a:endParaRPr sz="1600"/>
                    </a:p>
                  </a:txBody>
                  <a:tcPr/>
                </a:tc>
                <a:tc>
                  <a:txBody>
                    <a:bodyPr/>
                    <a:lstStyle/>
                    <a:p>
                      <a:pPr algn="ctr">
                        <a:defRPr/>
                      </a:pPr>
                      <a:r>
                        <a:rPr lang="en-US" sz="1600"/>
                        <a:t>24</a:t>
                      </a:r>
                      <a:endParaRPr sz="1600"/>
                    </a:p>
                  </a:txBody>
                  <a:tcPr/>
                </a:tc>
                <a:tc>
                  <a:txBody>
                    <a:bodyPr/>
                    <a:lstStyle/>
                    <a:p>
                      <a:pPr algn="ctr">
                        <a:defRPr/>
                      </a:pPr>
                      <a:r>
                        <a:rPr lang="en-US" sz="1600"/>
                        <a:t>30</a:t>
                      </a:r>
                      <a:endParaRPr sz="1600"/>
                    </a:p>
                  </a:txBody>
                  <a:tcPr/>
                </a:tc>
                <a:tc>
                  <a:txBody>
                    <a:bodyPr/>
                    <a:lstStyle/>
                    <a:p>
                      <a:pPr algn="ctr">
                        <a:defRPr/>
                      </a:pPr>
                      <a:r>
                        <a:rPr lang="en-US" sz="1600"/>
                        <a:t>34</a:t>
                      </a:r>
                      <a:endParaRPr sz="1600"/>
                    </a:p>
                  </a:txBody>
                  <a:tcPr/>
                </a:tc>
                <a:tc>
                  <a:txBody>
                    <a:bodyPr/>
                    <a:lstStyle/>
                    <a:p>
                      <a:pPr algn="ctr">
                        <a:defRPr/>
                      </a:pPr>
                      <a:r>
                        <a:rPr lang="en-US" sz="1600" dirty="0"/>
                        <a:t>38</a:t>
                      </a:r>
                      <a:endParaRPr sz="1600" dirty="0"/>
                    </a:p>
                  </a:txBody>
                  <a:tcPr/>
                </a:tc>
                <a:extLst>
                  <a:ext uri="{0D108BD9-81ED-4DB2-BD59-A6C34878D82A}">
                    <a16:rowId xmlns:a16="http://schemas.microsoft.com/office/drawing/2014/main" val="10001"/>
                  </a:ext>
                </a:extLst>
              </a:tr>
            </a:tbl>
          </a:graphicData>
        </a:graphic>
      </p:graphicFrame>
      <p:graphicFrame>
        <p:nvGraphicFramePr>
          <p:cNvPr id="8" name="Table 5"/>
          <p:cNvGraphicFramePr>
            <a:graphicFrameLocks noGrp="1"/>
          </p:cNvGraphicFramePr>
          <p:nvPr>
            <p:extLst>
              <p:ext uri="{D42A27DB-BD31-4B8C-83A1-F6EECF244321}">
                <p14:modId xmlns:p14="http://schemas.microsoft.com/office/powerpoint/2010/main" val="1242964443"/>
              </p:ext>
            </p:extLst>
          </p:nvPr>
        </p:nvGraphicFramePr>
        <p:xfrm>
          <a:off x="775223" y="1424988"/>
          <a:ext cx="7304063" cy="741680"/>
        </p:xfrm>
        <a:graphic>
          <a:graphicData uri="http://schemas.openxmlformats.org/drawingml/2006/table">
            <a:tbl>
              <a:tblPr firstRow="1" bandRow="1">
                <a:tableStyleId>{F5AB1C69-6EDB-4FF4-983F-18BD219EF322}</a:tableStyleId>
              </a:tblPr>
              <a:tblGrid>
                <a:gridCol w="2669313">
                  <a:extLst>
                    <a:ext uri="{9D8B030D-6E8A-4147-A177-3AD203B41FA5}">
                      <a16:colId xmlns:a16="http://schemas.microsoft.com/office/drawing/2014/main" val="20000"/>
                    </a:ext>
                  </a:extLst>
                </a:gridCol>
                <a:gridCol w="512030">
                  <a:extLst>
                    <a:ext uri="{9D8B030D-6E8A-4147-A177-3AD203B41FA5}">
                      <a16:colId xmlns:a16="http://schemas.microsoft.com/office/drawing/2014/main" val="20001"/>
                    </a:ext>
                  </a:extLst>
                </a:gridCol>
                <a:gridCol w="687120">
                  <a:extLst>
                    <a:ext uri="{9D8B030D-6E8A-4147-A177-3AD203B41FA5}">
                      <a16:colId xmlns:a16="http://schemas.microsoft.com/office/drawing/2014/main" val="20002"/>
                    </a:ext>
                  </a:extLst>
                </a:gridCol>
                <a:gridCol w="687120">
                  <a:extLst>
                    <a:ext uri="{9D8B030D-6E8A-4147-A177-3AD203B41FA5}">
                      <a16:colId xmlns:a16="http://schemas.microsoft.com/office/drawing/2014/main" val="20003"/>
                    </a:ext>
                  </a:extLst>
                </a:gridCol>
                <a:gridCol w="687120">
                  <a:extLst>
                    <a:ext uri="{9D8B030D-6E8A-4147-A177-3AD203B41FA5}">
                      <a16:colId xmlns:a16="http://schemas.microsoft.com/office/drawing/2014/main" val="20004"/>
                    </a:ext>
                  </a:extLst>
                </a:gridCol>
                <a:gridCol w="687120">
                  <a:extLst>
                    <a:ext uri="{9D8B030D-6E8A-4147-A177-3AD203B41FA5}">
                      <a16:colId xmlns:a16="http://schemas.microsoft.com/office/drawing/2014/main" val="20005"/>
                    </a:ext>
                  </a:extLst>
                </a:gridCol>
                <a:gridCol w="687120">
                  <a:extLst>
                    <a:ext uri="{9D8B030D-6E8A-4147-A177-3AD203B41FA5}">
                      <a16:colId xmlns:a16="http://schemas.microsoft.com/office/drawing/2014/main" val="20006"/>
                    </a:ext>
                  </a:extLst>
                </a:gridCol>
                <a:gridCol w="687120">
                  <a:extLst>
                    <a:ext uri="{9D8B030D-6E8A-4147-A177-3AD203B41FA5}">
                      <a16:colId xmlns:a16="http://schemas.microsoft.com/office/drawing/2014/main" val="20007"/>
                    </a:ext>
                  </a:extLst>
                </a:gridCol>
              </a:tblGrid>
              <a:tr h="370840">
                <a:tc>
                  <a:txBody>
                    <a:bodyPr/>
                    <a:lstStyle/>
                    <a:p>
                      <a:pPr>
                        <a:defRPr/>
                      </a:pPr>
                      <a:r>
                        <a:rPr lang="en-US" sz="1600" dirty="0" err="1"/>
                        <a:t>Tijd</a:t>
                      </a:r>
                      <a:r>
                        <a:rPr lang="en-US" sz="1600" dirty="0"/>
                        <a:t> (</a:t>
                      </a:r>
                      <a:r>
                        <a:rPr lang="en-US" sz="1600" dirty="0" err="1"/>
                        <a:t>uren</a:t>
                      </a:r>
                      <a:r>
                        <a:rPr lang="en-US" sz="1600" dirty="0"/>
                        <a:t>)</a:t>
                      </a:r>
                      <a:endParaRPr sz="1600" dirty="0"/>
                    </a:p>
                  </a:txBody>
                  <a:tcPr/>
                </a:tc>
                <a:tc>
                  <a:txBody>
                    <a:bodyPr/>
                    <a:lstStyle/>
                    <a:p>
                      <a:pPr algn="ctr">
                        <a:defRPr/>
                      </a:pPr>
                      <a:r>
                        <a:rPr lang="en-US" sz="1600"/>
                        <a:t>1</a:t>
                      </a:r>
                      <a:endParaRPr sz="1600"/>
                    </a:p>
                  </a:txBody>
                  <a:tcPr/>
                </a:tc>
                <a:tc>
                  <a:txBody>
                    <a:bodyPr/>
                    <a:lstStyle/>
                    <a:p>
                      <a:pPr algn="ctr">
                        <a:defRPr/>
                      </a:pPr>
                      <a:r>
                        <a:rPr lang="en-US" sz="1600"/>
                        <a:t>2</a:t>
                      </a:r>
                      <a:endParaRPr sz="1600"/>
                    </a:p>
                  </a:txBody>
                  <a:tcPr/>
                </a:tc>
                <a:tc>
                  <a:txBody>
                    <a:bodyPr/>
                    <a:lstStyle/>
                    <a:p>
                      <a:pPr algn="ctr">
                        <a:defRPr/>
                      </a:pPr>
                      <a:r>
                        <a:rPr lang="en-US" sz="1600"/>
                        <a:t>3</a:t>
                      </a:r>
                      <a:endParaRPr sz="1600"/>
                    </a:p>
                  </a:txBody>
                  <a:tcPr/>
                </a:tc>
                <a:tc>
                  <a:txBody>
                    <a:bodyPr/>
                    <a:lstStyle/>
                    <a:p>
                      <a:pPr algn="ctr">
                        <a:defRPr/>
                      </a:pPr>
                      <a:r>
                        <a:rPr lang="en-US" sz="1600"/>
                        <a:t>4</a:t>
                      </a:r>
                      <a:endParaRPr sz="1600"/>
                    </a:p>
                  </a:txBody>
                  <a:tcPr/>
                </a:tc>
                <a:tc>
                  <a:txBody>
                    <a:bodyPr/>
                    <a:lstStyle/>
                    <a:p>
                      <a:pPr algn="ctr">
                        <a:defRPr/>
                      </a:pPr>
                      <a:r>
                        <a:rPr lang="en-US" sz="1600"/>
                        <a:t>5</a:t>
                      </a:r>
                      <a:endParaRPr sz="1600"/>
                    </a:p>
                  </a:txBody>
                  <a:tcPr/>
                </a:tc>
                <a:tc>
                  <a:txBody>
                    <a:bodyPr/>
                    <a:lstStyle/>
                    <a:p>
                      <a:pPr algn="ctr">
                        <a:defRPr/>
                      </a:pPr>
                      <a:r>
                        <a:rPr lang="en-US" sz="1600"/>
                        <a:t>6</a:t>
                      </a:r>
                      <a:endParaRPr sz="1600"/>
                    </a:p>
                  </a:txBody>
                  <a:tcPr/>
                </a:tc>
                <a:tc>
                  <a:txBody>
                    <a:bodyPr/>
                    <a:lstStyle/>
                    <a:p>
                      <a:pPr algn="ctr">
                        <a:defRPr/>
                      </a:pPr>
                      <a:r>
                        <a:rPr lang="en-US" sz="1600"/>
                        <a:t>7</a:t>
                      </a:r>
                      <a:endParaRPr sz="1600"/>
                    </a:p>
                  </a:txBody>
                  <a:tcPr/>
                </a:tc>
                <a:extLst>
                  <a:ext uri="{0D108BD9-81ED-4DB2-BD59-A6C34878D82A}">
                    <a16:rowId xmlns:a16="http://schemas.microsoft.com/office/drawing/2014/main" val="10000"/>
                  </a:ext>
                </a:extLst>
              </a:tr>
              <a:tr h="370840">
                <a:tc>
                  <a:txBody>
                    <a:bodyPr/>
                    <a:lstStyle/>
                    <a:p>
                      <a:pPr>
                        <a:defRPr/>
                      </a:pPr>
                      <a:r>
                        <a:rPr lang="en-US" sz="1600" dirty="0"/>
                        <a:t>Alcohol in </a:t>
                      </a:r>
                      <a:r>
                        <a:rPr lang="en-US" sz="1600" dirty="0" err="1"/>
                        <a:t>bloed</a:t>
                      </a:r>
                      <a:r>
                        <a:rPr sz="1600" dirty="0"/>
                        <a:t> (</a:t>
                      </a:r>
                      <a:r>
                        <a:rPr lang="en-US" sz="1600" dirty="0"/>
                        <a:t>mg/100 ml</a:t>
                      </a:r>
                      <a:r>
                        <a:rPr sz="1600" dirty="0"/>
                        <a:t>)</a:t>
                      </a:r>
                      <a:endParaRPr sz="1600" b="1" dirty="0"/>
                    </a:p>
                  </a:txBody>
                  <a:tcPr/>
                </a:tc>
                <a:tc>
                  <a:txBody>
                    <a:bodyPr/>
                    <a:lstStyle/>
                    <a:p>
                      <a:pPr algn="ctr">
                        <a:defRPr/>
                      </a:pPr>
                      <a:r>
                        <a:rPr lang="en-US" sz="1600"/>
                        <a:t>90</a:t>
                      </a:r>
                      <a:endParaRPr sz="1600"/>
                    </a:p>
                  </a:txBody>
                  <a:tcPr/>
                </a:tc>
                <a:tc>
                  <a:txBody>
                    <a:bodyPr/>
                    <a:lstStyle/>
                    <a:p>
                      <a:pPr algn="ctr">
                        <a:defRPr/>
                      </a:pPr>
                      <a:r>
                        <a:rPr lang="en-US" sz="1600"/>
                        <a:t>75</a:t>
                      </a:r>
                      <a:endParaRPr sz="1600"/>
                    </a:p>
                  </a:txBody>
                  <a:tcPr/>
                </a:tc>
                <a:tc>
                  <a:txBody>
                    <a:bodyPr/>
                    <a:lstStyle/>
                    <a:p>
                      <a:pPr algn="ctr">
                        <a:defRPr/>
                      </a:pPr>
                      <a:r>
                        <a:rPr lang="en-US" sz="1600"/>
                        <a:t>60</a:t>
                      </a:r>
                      <a:endParaRPr sz="1600"/>
                    </a:p>
                  </a:txBody>
                  <a:tcPr/>
                </a:tc>
                <a:tc>
                  <a:txBody>
                    <a:bodyPr/>
                    <a:lstStyle/>
                    <a:p>
                      <a:pPr algn="ctr">
                        <a:defRPr/>
                      </a:pPr>
                      <a:r>
                        <a:rPr lang="en-US" sz="1600"/>
                        <a:t>45</a:t>
                      </a:r>
                      <a:endParaRPr sz="1600"/>
                    </a:p>
                  </a:txBody>
                  <a:tcPr/>
                </a:tc>
                <a:tc>
                  <a:txBody>
                    <a:bodyPr/>
                    <a:lstStyle/>
                    <a:p>
                      <a:pPr algn="ctr">
                        <a:defRPr/>
                      </a:pPr>
                      <a:r>
                        <a:rPr lang="en-US" sz="1600"/>
                        <a:t>30</a:t>
                      </a:r>
                      <a:endParaRPr sz="1600"/>
                    </a:p>
                  </a:txBody>
                  <a:tcPr/>
                </a:tc>
                <a:tc>
                  <a:txBody>
                    <a:bodyPr/>
                    <a:lstStyle/>
                    <a:p>
                      <a:pPr algn="ctr">
                        <a:defRPr/>
                      </a:pPr>
                      <a:r>
                        <a:rPr lang="en-US" sz="1600"/>
                        <a:t>15</a:t>
                      </a:r>
                      <a:endParaRPr sz="1600"/>
                    </a:p>
                  </a:txBody>
                  <a:tcPr/>
                </a:tc>
                <a:tc>
                  <a:txBody>
                    <a:bodyPr/>
                    <a:lstStyle/>
                    <a:p>
                      <a:pPr algn="ctr">
                        <a:defRPr/>
                      </a:pPr>
                      <a:r>
                        <a:rPr lang="en-US" sz="1600" dirty="0"/>
                        <a:t>0</a:t>
                      </a:r>
                      <a:endParaRPr sz="16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540563280"/>
              </p:ext>
            </p:extLst>
          </p:nvPr>
        </p:nvGraphicFramePr>
        <p:xfrm>
          <a:off x="775223" y="2339497"/>
          <a:ext cx="7304068" cy="741680"/>
        </p:xfrm>
        <a:graphic>
          <a:graphicData uri="http://schemas.openxmlformats.org/drawingml/2006/table">
            <a:tbl>
              <a:tblPr firstRow="1" bandRow="1">
                <a:tableStyleId>{F5AB1C69-6EDB-4FF4-983F-18BD219EF322}</a:tableStyleId>
              </a:tblPr>
              <a:tblGrid>
                <a:gridCol w="1927459">
                  <a:extLst>
                    <a:ext uri="{9D8B030D-6E8A-4147-A177-3AD203B41FA5}">
                      <a16:colId xmlns:a16="http://schemas.microsoft.com/office/drawing/2014/main" val="20000"/>
                    </a:ext>
                  </a:extLst>
                </a:gridCol>
                <a:gridCol w="768087">
                  <a:extLst>
                    <a:ext uri="{9D8B030D-6E8A-4147-A177-3AD203B41FA5}">
                      <a16:colId xmlns:a16="http://schemas.microsoft.com/office/drawing/2014/main" val="20001"/>
                    </a:ext>
                  </a:extLst>
                </a:gridCol>
                <a:gridCol w="768087">
                  <a:extLst>
                    <a:ext uri="{9D8B030D-6E8A-4147-A177-3AD203B41FA5}">
                      <a16:colId xmlns:a16="http://schemas.microsoft.com/office/drawing/2014/main" val="20002"/>
                    </a:ext>
                  </a:extLst>
                </a:gridCol>
                <a:gridCol w="768087">
                  <a:extLst>
                    <a:ext uri="{9D8B030D-6E8A-4147-A177-3AD203B41FA5}">
                      <a16:colId xmlns:a16="http://schemas.microsoft.com/office/drawing/2014/main" val="20003"/>
                    </a:ext>
                  </a:extLst>
                </a:gridCol>
                <a:gridCol w="768087">
                  <a:extLst>
                    <a:ext uri="{9D8B030D-6E8A-4147-A177-3AD203B41FA5}">
                      <a16:colId xmlns:a16="http://schemas.microsoft.com/office/drawing/2014/main" val="20004"/>
                    </a:ext>
                  </a:extLst>
                </a:gridCol>
                <a:gridCol w="768087">
                  <a:extLst>
                    <a:ext uri="{9D8B030D-6E8A-4147-A177-3AD203B41FA5}">
                      <a16:colId xmlns:a16="http://schemas.microsoft.com/office/drawing/2014/main" val="20005"/>
                    </a:ext>
                  </a:extLst>
                </a:gridCol>
                <a:gridCol w="768087">
                  <a:extLst>
                    <a:ext uri="{9D8B030D-6E8A-4147-A177-3AD203B41FA5}">
                      <a16:colId xmlns:a16="http://schemas.microsoft.com/office/drawing/2014/main" val="20006"/>
                    </a:ext>
                  </a:extLst>
                </a:gridCol>
                <a:gridCol w="768087">
                  <a:extLst>
                    <a:ext uri="{9D8B030D-6E8A-4147-A177-3AD203B41FA5}">
                      <a16:colId xmlns:a16="http://schemas.microsoft.com/office/drawing/2014/main" val="20007"/>
                    </a:ext>
                  </a:extLst>
                </a:gridCol>
              </a:tblGrid>
              <a:tr h="370840">
                <a:tc>
                  <a:txBody>
                    <a:bodyPr/>
                    <a:lstStyle/>
                    <a:p>
                      <a:pPr>
                        <a:defRPr/>
                      </a:pPr>
                      <a:r>
                        <a:rPr lang="en-US" sz="1600" dirty="0"/>
                        <a:t>Jaar</a:t>
                      </a:r>
                      <a:endParaRPr sz="1600" dirty="0"/>
                    </a:p>
                  </a:txBody>
                  <a:tcPr/>
                </a:tc>
                <a:tc>
                  <a:txBody>
                    <a:bodyPr/>
                    <a:lstStyle/>
                    <a:p>
                      <a:pPr algn="ctr">
                        <a:defRPr/>
                      </a:pPr>
                      <a:r>
                        <a:rPr lang="en-US" sz="1600"/>
                        <a:t>1880</a:t>
                      </a:r>
                      <a:endParaRPr sz="1600"/>
                    </a:p>
                  </a:txBody>
                  <a:tcPr/>
                </a:tc>
                <a:tc>
                  <a:txBody>
                    <a:bodyPr/>
                    <a:lstStyle/>
                    <a:p>
                      <a:pPr algn="ctr">
                        <a:defRPr/>
                      </a:pPr>
                      <a:r>
                        <a:rPr lang="en-US" sz="1600"/>
                        <a:t>1890</a:t>
                      </a:r>
                      <a:endParaRPr sz="1600"/>
                    </a:p>
                  </a:txBody>
                  <a:tcPr/>
                </a:tc>
                <a:tc>
                  <a:txBody>
                    <a:bodyPr/>
                    <a:lstStyle/>
                    <a:p>
                      <a:pPr algn="ctr">
                        <a:defRPr/>
                      </a:pPr>
                      <a:r>
                        <a:rPr lang="en-US" sz="1600"/>
                        <a:t>1900</a:t>
                      </a:r>
                      <a:endParaRPr sz="1600"/>
                    </a:p>
                  </a:txBody>
                  <a:tcPr/>
                </a:tc>
                <a:tc>
                  <a:txBody>
                    <a:bodyPr/>
                    <a:lstStyle/>
                    <a:p>
                      <a:pPr algn="ctr">
                        <a:defRPr/>
                      </a:pPr>
                      <a:r>
                        <a:rPr lang="en-US" sz="1600"/>
                        <a:t>1910</a:t>
                      </a:r>
                      <a:endParaRPr sz="1600"/>
                    </a:p>
                  </a:txBody>
                  <a:tcPr/>
                </a:tc>
                <a:tc>
                  <a:txBody>
                    <a:bodyPr/>
                    <a:lstStyle/>
                    <a:p>
                      <a:pPr algn="ctr">
                        <a:defRPr/>
                      </a:pPr>
                      <a:r>
                        <a:rPr lang="en-US" sz="1600"/>
                        <a:t>1920</a:t>
                      </a:r>
                      <a:endParaRPr sz="1600"/>
                    </a:p>
                  </a:txBody>
                  <a:tcPr/>
                </a:tc>
                <a:tc>
                  <a:txBody>
                    <a:bodyPr/>
                    <a:lstStyle/>
                    <a:p>
                      <a:pPr algn="ctr">
                        <a:defRPr/>
                      </a:pPr>
                      <a:r>
                        <a:rPr lang="en-US" sz="1600"/>
                        <a:t>1930</a:t>
                      </a:r>
                      <a:endParaRPr sz="1600"/>
                    </a:p>
                  </a:txBody>
                  <a:tcPr/>
                </a:tc>
                <a:tc>
                  <a:txBody>
                    <a:bodyPr/>
                    <a:lstStyle/>
                    <a:p>
                      <a:pPr algn="ctr">
                        <a:defRPr/>
                      </a:pPr>
                      <a:r>
                        <a:rPr lang="en-US" sz="1600"/>
                        <a:t>1940</a:t>
                      </a:r>
                      <a:endParaRPr sz="1600"/>
                    </a:p>
                  </a:txBody>
                  <a:tcPr/>
                </a:tc>
                <a:extLst>
                  <a:ext uri="{0D108BD9-81ED-4DB2-BD59-A6C34878D82A}">
                    <a16:rowId xmlns:a16="http://schemas.microsoft.com/office/drawing/2014/main" val="10000"/>
                  </a:ext>
                </a:extLst>
              </a:tr>
              <a:tr h="370840">
                <a:tc>
                  <a:txBody>
                    <a:bodyPr/>
                    <a:lstStyle/>
                    <a:p>
                      <a:pPr>
                        <a:defRPr/>
                      </a:pPr>
                      <a:r>
                        <a:rPr lang="en-US" sz="1600" b="0" dirty="0" err="1"/>
                        <a:t>Vogelsoorten</a:t>
                      </a:r>
                      <a:endParaRPr sz="1600" b="0" dirty="0"/>
                    </a:p>
                  </a:txBody>
                  <a:tcPr/>
                </a:tc>
                <a:tc>
                  <a:txBody>
                    <a:bodyPr/>
                    <a:lstStyle/>
                    <a:p>
                      <a:pPr algn="ctr">
                        <a:defRPr/>
                      </a:pPr>
                      <a:r>
                        <a:rPr lang="en-US" sz="1600"/>
                        <a:t>0</a:t>
                      </a:r>
                      <a:endParaRPr sz="1600"/>
                    </a:p>
                  </a:txBody>
                  <a:tcPr/>
                </a:tc>
                <a:tc>
                  <a:txBody>
                    <a:bodyPr/>
                    <a:lstStyle/>
                    <a:p>
                      <a:pPr algn="ctr">
                        <a:defRPr/>
                      </a:pPr>
                      <a:r>
                        <a:rPr lang="en-US" sz="1600"/>
                        <a:t>1</a:t>
                      </a:r>
                      <a:endParaRPr sz="1600"/>
                    </a:p>
                  </a:txBody>
                  <a:tcPr/>
                </a:tc>
                <a:tc>
                  <a:txBody>
                    <a:bodyPr/>
                    <a:lstStyle/>
                    <a:p>
                      <a:pPr algn="ctr">
                        <a:defRPr/>
                      </a:pPr>
                      <a:r>
                        <a:rPr lang="en-US" sz="1600"/>
                        <a:t>5</a:t>
                      </a:r>
                      <a:endParaRPr sz="1600"/>
                    </a:p>
                  </a:txBody>
                  <a:tcPr/>
                </a:tc>
                <a:tc>
                  <a:txBody>
                    <a:bodyPr/>
                    <a:lstStyle/>
                    <a:p>
                      <a:pPr algn="ctr">
                        <a:defRPr/>
                      </a:pPr>
                      <a:r>
                        <a:rPr lang="en-US" sz="1600"/>
                        <a:t>17</a:t>
                      </a:r>
                      <a:endParaRPr sz="1600"/>
                    </a:p>
                  </a:txBody>
                  <a:tcPr/>
                </a:tc>
                <a:tc>
                  <a:txBody>
                    <a:bodyPr/>
                    <a:lstStyle/>
                    <a:p>
                      <a:pPr algn="ctr">
                        <a:defRPr/>
                      </a:pPr>
                      <a:r>
                        <a:rPr lang="en-US" sz="1600"/>
                        <a:t>30</a:t>
                      </a:r>
                      <a:endParaRPr sz="1600"/>
                    </a:p>
                  </a:txBody>
                  <a:tcPr/>
                </a:tc>
                <a:tc>
                  <a:txBody>
                    <a:bodyPr/>
                    <a:lstStyle/>
                    <a:p>
                      <a:pPr algn="ctr">
                        <a:defRPr/>
                      </a:pPr>
                      <a:r>
                        <a:rPr lang="en-US" sz="1600"/>
                        <a:t>30</a:t>
                      </a:r>
                      <a:endParaRPr sz="1600"/>
                    </a:p>
                  </a:txBody>
                  <a:tcPr/>
                </a:tc>
                <a:tc>
                  <a:txBody>
                    <a:bodyPr/>
                    <a:lstStyle/>
                    <a:p>
                      <a:pPr algn="ctr">
                        <a:defRPr/>
                      </a:pPr>
                      <a:r>
                        <a:rPr lang="en-US" sz="1600" dirty="0"/>
                        <a:t>30</a:t>
                      </a:r>
                      <a:endParaRPr sz="1600" dirty="0"/>
                    </a:p>
                  </a:txBody>
                  <a:tcPr/>
                </a:tc>
                <a:extLst>
                  <a:ext uri="{0D108BD9-81ED-4DB2-BD59-A6C34878D82A}">
                    <a16:rowId xmlns:a16="http://schemas.microsoft.com/office/drawing/2014/main" val="10001"/>
                  </a:ext>
                </a:extLst>
              </a:tr>
            </a:tbl>
          </a:graphicData>
        </a:graphic>
      </p:graphicFrame>
      <p:sp>
        <p:nvSpPr>
          <p:cNvPr id="10" name="TextBox 9"/>
          <p:cNvSpPr txBox="1"/>
          <p:nvPr/>
        </p:nvSpPr>
        <p:spPr bwMode="auto">
          <a:xfrm>
            <a:off x="8291271" y="4405871"/>
            <a:ext cx="3291129" cy="923330"/>
          </a:xfrm>
          <a:prstGeom prst="rect">
            <a:avLst/>
          </a:prstGeom>
          <a:noFill/>
        </p:spPr>
        <p:txBody>
          <a:bodyPr wrap="square" rtlCol="0">
            <a:spAutoFit/>
          </a:bodyPr>
          <a:lstStyle/>
          <a:p>
            <a:pPr>
              <a:defRPr/>
            </a:pPr>
            <a:r>
              <a:rPr lang="nl-NL" dirty="0"/>
              <a:t>Verbind de tabellen met de overeenkomende grafiek. Leg uit hoe je hebt geredeneerd.</a:t>
            </a:r>
            <a:endParaRPr dirty="0"/>
          </a:p>
        </p:txBody>
      </p:sp>
      <p:sp>
        <p:nvSpPr>
          <p:cNvPr id="7" name="Title 6"/>
          <p:cNvSpPr>
            <a:spLocks noGrp="1"/>
          </p:cNvSpPr>
          <p:nvPr>
            <p:ph type="title"/>
          </p:nvPr>
        </p:nvSpPr>
        <p:spPr bwMode="auto"/>
        <p:txBody>
          <a:bodyPr/>
          <a:lstStyle/>
          <a:p>
            <a:pPr>
              <a:defRPr/>
            </a:pPr>
            <a:r>
              <a:rPr lang="en-US" dirty="0" err="1"/>
              <a:t>Grafieken</a:t>
            </a:r>
            <a:r>
              <a:rPr lang="en-US" dirty="0"/>
              <a:t> </a:t>
            </a:r>
            <a:r>
              <a:rPr lang="en-US" dirty="0" err="1"/>
              <a:t>tekenen</a:t>
            </a:r>
            <a:r>
              <a:rPr lang="en-US" dirty="0"/>
              <a:t> </a:t>
            </a:r>
            <a:r>
              <a:rPr lang="en-US" dirty="0" err="1"/>
              <a:t>bij</a:t>
            </a:r>
            <a:r>
              <a:rPr lang="en-US" dirty="0"/>
              <a:t> </a:t>
            </a:r>
            <a:r>
              <a:rPr lang="en-US" dirty="0" err="1"/>
              <a:t>tabellen</a:t>
            </a:r>
            <a:endParaRPr lang="hr-H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normAutofit/>
          </a:bodyPr>
          <a:lstStyle/>
          <a:p>
            <a:pPr>
              <a:defRPr/>
            </a:pPr>
            <a:r>
              <a:rPr lang="en-US" dirty="0" err="1"/>
              <a:t>Lineaire</a:t>
            </a:r>
            <a:r>
              <a:rPr lang="en-US" dirty="0"/>
              <a:t> </a:t>
            </a:r>
            <a:r>
              <a:rPr lang="en-US" dirty="0" err="1"/>
              <a:t>en</a:t>
            </a:r>
            <a:r>
              <a:rPr lang="en-US" dirty="0"/>
              <a:t> </a:t>
            </a:r>
            <a:r>
              <a:rPr lang="en-US" dirty="0" err="1"/>
              <a:t>niet-lineaire</a:t>
            </a:r>
            <a:r>
              <a:rPr lang="en-US" dirty="0"/>
              <a:t> </a:t>
            </a:r>
            <a:r>
              <a:rPr lang="en-US" dirty="0" err="1"/>
              <a:t>groei</a:t>
            </a:r>
            <a:endParaRPr lang="hr-HR" dirty="0"/>
          </a:p>
        </p:txBody>
      </p:sp>
      <p:pic>
        <p:nvPicPr>
          <p:cNvPr id="4" name="Content Placeholder 3"/>
          <p:cNvPicPr>
            <a:picLocks noGrp="1" noChangeAspect="1"/>
          </p:cNvPicPr>
          <p:nvPr>
            <p:ph idx="1"/>
          </p:nvPr>
        </p:nvPicPr>
        <p:blipFill>
          <a:blip r:embed="rId2"/>
          <a:stretch/>
        </p:blipFill>
        <p:spPr bwMode="auto">
          <a:xfrm>
            <a:off x="984819" y="1840912"/>
            <a:ext cx="2367693" cy="2520000"/>
          </a:xfrm>
          <a:prstGeom prst="rect">
            <a:avLst/>
          </a:prstGeom>
        </p:spPr>
      </p:pic>
      <p:pic>
        <p:nvPicPr>
          <p:cNvPr id="5" name="Picture 4"/>
          <p:cNvPicPr>
            <a:picLocks noChangeAspect="1"/>
          </p:cNvPicPr>
          <p:nvPr/>
        </p:nvPicPr>
        <p:blipFill>
          <a:blip r:embed="rId3"/>
          <a:stretch/>
        </p:blipFill>
        <p:spPr bwMode="auto">
          <a:xfrm>
            <a:off x="4751529" y="1939261"/>
            <a:ext cx="2461734" cy="2520000"/>
          </a:xfrm>
          <a:prstGeom prst="rect">
            <a:avLst/>
          </a:prstGeom>
        </p:spPr>
      </p:pic>
      <p:pic>
        <p:nvPicPr>
          <p:cNvPr id="6" name="Picture 5"/>
          <p:cNvPicPr>
            <a:picLocks noChangeAspect="1"/>
          </p:cNvPicPr>
          <p:nvPr/>
        </p:nvPicPr>
        <p:blipFill>
          <a:blip r:embed="rId4"/>
          <a:stretch/>
        </p:blipFill>
        <p:spPr bwMode="auto">
          <a:xfrm>
            <a:off x="8612280" y="1884001"/>
            <a:ext cx="2463262" cy="2630519"/>
          </a:xfrm>
          <a:prstGeom prst="rect">
            <a:avLst/>
          </a:prstGeom>
        </p:spPr>
      </p:pic>
      <p:sp>
        <p:nvSpPr>
          <p:cNvPr id="7" name="TextBox 6"/>
          <p:cNvSpPr txBox="1"/>
          <p:nvPr/>
        </p:nvSpPr>
        <p:spPr bwMode="auto">
          <a:xfrm>
            <a:off x="1269507" y="4822026"/>
            <a:ext cx="1463862" cy="369332"/>
          </a:xfrm>
          <a:prstGeom prst="rect">
            <a:avLst/>
          </a:prstGeom>
          <a:noFill/>
        </p:spPr>
        <p:txBody>
          <a:bodyPr wrap="none" rtlCol="0">
            <a:spAutoFit/>
          </a:bodyPr>
          <a:lstStyle/>
          <a:p>
            <a:pPr>
              <a:defRPr/>
            </a:pPr>
            <a:r>
              <a:rPr lang="en-US" dirty="0" err="1"/>
              <a:t>Lineaire</a:t>
            </a:r>
            <a:r>
              <a:rPr lang="en-US" dirty="0"/>
              <a:t> </a:t>
            </a:r>
            <a:r>
              <a:rPr lang="en-US" dirty="0" err="1"/>
              <a:t>groei</a:t>
            </a:r>
            <a:endParaRPr lang="hr-HR" dirty="0"/>
          </a:p>
        </p:txBody>
      </p:sp>
      <p:sp>
        <p:nvSpPr>
          <p:cNvPr id="8" name="TextBox 7"/>
          <p:cNvSpPr txBox="1"/>
          <p:nvPr/>
        </p:nvSpPr>
        <p:spPr bwMode="auto">
          <a:xfrm>
            <a:off x="4814239" y="4808876"/>
            <a:ext cx="2523448" cy="369332"/>
          </a:xfrm>
          <a:prstGeom prst="rect">
            <a:avLst/>
          </a:prstGeom>
          <a:noFill/>
        </p:spPr>
        <p:txBody>
          <a:bodyPr wrap="none" rtlCol="0">
            <a:spAutoFit/>
          </a:bodyPr>
          <a:lstStyle/>
          <a:p>
            <a:pPr>
              <a:defRPr/>
            </a:pPr>
            <a:r>
              <a:rPr lang="en-US" dirty="0" err="1"/>
              <a:t>Sneller</a:t>
            </a:r>
            <a:r>
              <a:rPr lang="en-US" dirty="0"/>
              <a:t> dan </a:t>
            </a:r>
            <a:r>
              <a:rPr lang="en-US" dirty="0" err="1"/>
              <a:t>lineaire</a:t>
            </a:r>
            <a:r>
              <a:rPr lang="en-US" dirty="0"/>
              <a:t> </a:t>
            </a:r>
            <a:r>
              <a:rPr lang="en-US" dirty="0" err="1"/>
              <a:t>groei</a:t>
            </a:r>
            <a:endParaRPr lang="hr-HR" dirty="0"/>
          </a:p>
        </p:txBody>
      </p:sp>
      <p:sp>
        <p:nvSpPr>
          <p:cNvPr id="10" name="TextBox 9"/>
          <p:cNvSpPr txBox="1"/>
          <p:nvPr/>
        </p:nvSpPr>
        <p:spPr bwMode="auto">
          <a:xfrm>
            <a:off x="8512020" y="4776610"/>
            <a:ext cx="2900153" cy="369332"/>
          </a:xfrm>
          <a:prstGeom prst="rect">
            <a:avLst/>
          </a:prstGeom>
          <a:noFill/>
        </p:spPr>
        <p:txBody>
          <a:bodyPr wrap="none" rtlCol="0">
            <a:spAutoFit/>
          </a:bodyPr>
          <a:lstStyle/>
          <a:p>
            <a:pPr>
              <a:defRPr/>
            </a:pPr>
            <a:r>
              <a:rPr lang="en-US" dirty="0" err="1"/>
              <a:t>Langzamer</a:t>
            </a:r>
            <a:r>
              <a:rPr lang="en-US" dirty="0"/>
              <a:t> dan </a:t>
            </a:r>
            <a:r>
              <a:rPr lang="en-US" dirty="0" err="1"/>
              <a:t>lineaire</a:t>
            </a:r>
            <a:r>
              <a:rPr lang="en-US" dirty="0"/>
              <a:t> </a:t>
            </a:r>
            <a:r>
              <a:rPr lang="en-US" dirty="0" err="1"/>
              <a:t>groei</a:t>
            </a:r>
            <a:endParaRPr lang="hr-H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nl-NL" dirty="0"/>
              <a:t>Populatie groei</a:t>
            </a:r>
          </a:p>
        </p:txBody>
      </p:sp>
      <p:sp>
        <p:nvSpPr>
          <p:cNvPr id="3" name="Content Placeholder 2"/>
          <p:cNvSpPr>
            <a:spLocks noGrp="1"/>
          </p:cNvSpPr>
          <p:nvPr>
            <p:ph idx="1"/>
          </p:nvPr>
        </p:nvSpPr>
        <p:spPr bwMode="auto">
          <a:xfrm>
            <a:off x="609600" y="1600201"/>
            <a:ext cx="6119674" cy="4115229"/>
          </a:xfrm>
        </p:spPr>
        <p:txBody>
          <a:bodyPr>
            <a:normAutofit lnSpcReduction="10000"/>
          </a:bodyPr>
          <a:lstStyle/>
          <a:p>
            <a:pPr marL="0" indent="0">
              <a:buNone/>
              <a:defRPr/>
            </a:pPr>
            <a:r>
              <a:rPr lang="nl-NL" sz="2400" dirty="0"/>
              <a:t>Stel je voor dat je een visser bent die vis wil kweken n een vijver. Je weet dat het enige tijd duurt voordat de populatie groeit, dus je wacht een aantal jaren en begint dan vis te vangen in de vijver. Je zult elk jaar vis vangen, hopelijk vele jaren lang.</a:t>
            </a:r>
          </a:p>
          <a:p>
            <a:pPr marL="0" indent="0">
              <a:buNone/>
              <a:defRPr/>
            </a:pPr>
            <a:endParaRPr lang="nl-NL" sz="2400" dirty="0"/>
          </a:p>
          <a:p>
            <a:pPr marL="0" indent="0">
              <a:buNone/>
              <a:defRPr/>
            </a:pPr>
            <a:r>
              <a:rPr lang="nl-NL" sz="2400" dirty="0"/>
              <a:t>De grafiek toont een model van de groei in het totale gewicht van de vissen in de vijver. Hoeveel jaar moet de visser wachten als hij of zij het aantal gevangen vissen wil maximaliseren</a:t>
            </a:r>
          </a:p>
          <a:p>
            <a:pPr marL="0" indent="0">
              <a:buNone/>
              <a:defRPr/>
            </a:pPr>
            <a:endParaRPr lang="en-US" sz="2400" dirty="0"/>
          </a:p>
        </p:txBody>
      </p:sp>
      <p:pic>
        <p:nvPicPr>
          <p:cNvPr id="4" name="Picture 3" descr="Chart, line chart&#10;&#10;Description automatically generated"/>
          <p:cNvPicPr/>
          <p:nvPr/>
        </p:nvPicPr>
        <p:blipFill>
          <a:blip r:embed="rId2"/>
          <a:srcRect l="20260" t="18571" r="16146" b="25152"/>
          <a:stretch/>
        </p:blipFill>
        <p:spPr bwMode="auto">
          <a:xfrm>
            <a:off x="6729274" y="2630010"/>
            <a:ext cx="4749553" cy="262778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dirty="0" err="1"/>
              <a:t>Racebanen</a:t>
            </a:r>
            <a:r>
              <a:rPr lang="en-US" dirty="0"/>
              <a:t> – </a:t>
            </a:r>
            <a:r>
              <a:rPr lang="en-US" dirty="0" err="1"/>
              <a:t>nog</a:t>
            </a:r>
            <a:r>
              <a:rPr lang="en-US" dirty="0"/>
              <a:t> </a:t>
            </a:r>
            <a:r>
              <a:rPr lang="en-US" dirty="0" err="1"/>
              <a:t>meer</a:t>
            </a:r>
            <a:r>
              <a:rPr lang="en-US" dirty="0"/>
              <a:t> </a:t>
            </a:r>
            <a:r>
              <a:rPr lang="en-US" dirty="0" err="1"/>
              <a:t>grafieken</a:t>
            </a:r>
            <a:endParaRPr lang="hr-HR" dirty="0"/>
          </a:p>
        </p:txBody>
      </p:sp>
      <p:sp>
        <p:nvSpPr>
          <p:cNvPr id="3" name="Content Placeholder 2"/>
          <p:cNvSpPr>
            <a:spLocks noGrp="1"/>
          </p:cNvSpPr>
          <p:nvPr>
            <p:ph idx="1"/>
          </p:nvPr>
        </p:nvSpPr>
        <p:spPr bwMode="auto"/>
        <p:txBody>
          <a:bodyPr>
            <a:normAutofit/>
          </a:bodyPr>
          <a:lstStyle/>
          <a:p>
            <a:pPr marL="0" indent="0">
              <a:buNone/>
              <a:defRPr/>
            </a:pPr>
            <a:r>
              <a:rPr lang="nl-NL" sz="2200" dirty="0"/>
              <a:t>Deze grafiek laat zien hoe de snelheid van een raceauto varieert op een vlak parcours van </a:t>
            </a:r>
          </a:p>
          <a:p>
            <a:pPr marL="0" indent="0">
              <a:buNone/>
              <a:defRPr/>
            </a:pPr>
            <a:r>
              <a:rPr lang="nl-NL" sz="2200" dirty="0"/>
              <a:t>3 kilometertijdens zijn tweede ronde. </a:t>
            </a:r>
          </a:p>
          <a:p>
            <a:pPr marL="0" indent="0">
              <a:buNone/>
              <a:defRPr/>
            </a:pPr>
            <a:r>
              <a:rPr lang="nl-NL" sz="2200" dirty="0"/>
              <a:t>Wat is bij benadering de afstand van de startlijn tot het begin van het langste rechte stuk van de racebaan?</a:t>
            </a:r>
          </a:p>
        </p:txBody>
      </p:sp>
      <p:pic>
        <p:nvPicPr>
          <p:cNvPr id="4" name="Picture 3"/>
          <p:cNvPicPr/>
          <p:nvPr/>
        </p:nvPicPr>
        <p:blipFill>
          <a:blip r:embed="rId2"/>
          <a:stretch/>
        </p:blipFill>
        <p:spPr bwMode="auto">
          <a:xfrm>
            <a:off x="3313471" y="2861188"/>
            <a:ext cx="5879690" cy="301338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nl-NL" dirty="0"/>
              <a:t>Racebanen</a:t>
            </a:r>
          </a:p>
        </p:txBody>
      </p:sp>
      <p:sp>
        <p:nvSpPr>
          <p:cNvPr id="3" name="Content Placeholder 2"/>
          <p:cNvSpPr>
            <a:spLocks noGrp="1"/>
          </p:cNvSpPr>
          <p:nvPr>
            <p:ph idx="1"/>
          </p:nvPr>
        </p:nvSpPr>
        <p:spPr bwMode="auto">
          <a:xfrm>
            <a:off x="740229" y="1615648"/>
            <a:ext cx="10972800" cy="4115229"/>
          </a:xfrm>
        </p:spPr>
        <p:txBody>
          <a:bodyPr>
            <a:normAutofit/>
          </a:bodyPr>
          <a:lstStyle/>
          <a:p>
            <a:pPr marL="0" indent="0">
              <a:buNone/>
              <a:defRPr/>
            </a:pPr>
            <a:r>
              <a:rPr lang="nl-NL" sz="2400" dirty="0"/>
              <a:t>Hier zie je plaatjes van vijf racebanen (circuits). Op welk van deze circuits reed de auto waarbij de snelheidsgrafiek past die je eerder zag? </a:t>
            </a:r>
            <a:endParaRPr lang="nl-NL" dirty="0"/>
          </a:p>
        </p:txBody>
      </p:sp>
      <p:pic>
        <p:nvPicPr>
          <p:cNvPr id="4" name="Picture 3"/>
          <p:cNvPicPr/>
          <p:nvPr/>
        </p:nvPicPr>
        <p:blipFill>
          <a:blip r:embed="rId2"/>
          <a:stretch/>
        </p:blipFill>
        <p:spPr bwMode="auto">
          <a:xfrm>
            <a:off x="3498879" y="2483424"/>
            <a:ext cx="5702709" cy="3421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dirty="0" err="1"/>
              <a:t>Racebanen</a:t>
            </a:r>
            <a:endParaRPr dirty="0"/>
          </a:p>
        </p:txBody>
      </p:sp>
      <p:sp>
        <p:nvSpPr>
          <p:cNvPr id="3" name="Content Placeholder 2"/>
          <p:cNvSpPr>
            <a:spLocks noGrp="1"/>
          </p:cNvSpPr>
          <p:nvPr>
            <p:ph idx="1"/>
          </p:nvPr>
        </p:nvSpPr>
        <p:spPr bwMode="auto"/>
        <p:txBody>
          <a:bodyPr/>
          <a:lstStyle/>
          <a:p>
            <a:pPr marL="0" lvl="0" indent="0">
              <a:buNone/>
              <a:defRPr/>
            </a:pPr>
            <a:r>
              <a:rPr lang="en-US" sz="2400" dirty="0" err="1">
                <a:ea typeface="Calibri"/>
                <a:cs typeface="Times New Roman"/>
              </a:rPr>
              <a:t>Schets</a:t>
            </a:r>
            <a:r>
              <a:rPr lang="en-US" sz="2400" dirty="0">
                <a:ea typeface="Calibri"/>
                <a:cs typeface="Times New Roman"/>
              </a:rPr>
              <a:t> </a:t>
            </a:r>
            <a:r>
              <a:rPr lang="en-US" sz="2400" dirty="0" err="1">
                <a:ea typeface="Calibri"/>
                <a:cs typeface="Times New Roman"/>
              </a:rPr>
              <a:t>voor</a:t>
            </a:r>
            <a:r>
              <a:rPr lang="en-US" sz="2400" dirty="0">
                <a:ea typeface="Calibri"/>
                <a:cs typeface="Times New Roman"/>
              </a:rPr>
              <a:t> </a:t>
            </a:r>
            <a:r>
              <a:rPr lang="en-US" sz="2400" dirty="0" err="1">
                <a:ea typeface="Calibri"/>
                <a:cs typeface="Times New Roman"/>
              </a:rPr>
              <a:t>elke</a:t>
            </a:r>
            <a:r>
              <a:rPr lang="en-US" sz="2400" dirty="0">
                <a:ea typeface="Calibri"/>
                <a:cs typeface="Times New Roman"/>
              </a:rPr>
              <a:t> </a:t>
            </a:r>
            <a:r>
              <a:rPr lang="en-US" sz="2400" dirty="0" err="1">
                <a:ea typeface="Calibri"/>
                <a:cs typeface="Times New Roman"/>
              </a:rPr>
              <a:t>racebaan</a:t>
            </a:r>
            <a:r>
              <a:rPr lang="en-US" sz="2400" dirty="0">
                <a:ea typeface="Calibri"/>
                <a:cs typeface="Times New Roman"/>
              </a:rPr>
              <a:t> </a:t>
            </a:r>
            <a:r>
              <a:rPr lang="en-US" sz="2400" dirty="0" err="1">
                <a:ea typeface="Calibri"/>
                <a:cs typeface="Times New Roman"/>
              </a:rPr>
              <a:t>hieronder</a:t>
            </a:r>
            <a:r>
              <a:rPr lang="en-US" sz="2400" dirty="0">
                <a:ea typeface="Calibri"/>
                <a:cs typeface="Times New Roman"/>
              </a:rPr>
              <a:t> </a:t>
            </a:r>
            <a:r>
              <a:rPr lang="en-US" sz="2400" dirty="0" err="1">
                <a:ea typeface="Calibri"/>
                <a:cs typeface="Times New Roman"/>
              </a:rPr>
              <a:t>een</a:t>
            </a:r>
            <a:r>
              <a:rPr lang="en-US" sz="2400" dirty="0">
                <a:ea typeface="Calibri"/>
                <a:cs typeface="Times New Roman"/>
              </a:rPr>
              <a:t> </a:t>
            </a:r>
            <a:r>
              <a:rPr lang="en-US" sz="2400" dirty="0" err="1">
                <a:ea typeface="Calibri"/>
                <a:cs typeface="Times New Roman"/>
              </a:rPr>
              <a:t>passende</a:t>
            </a:r>
            <a:r>
              <a:rPr lang="en-US" sz="2400" dirty="0">
                <a:ea typeface="Calibri"/>
                <a:cs typeface="Times New Roman"/>
              </a:rPr>
              <a:t> </a:t>
            </a:r>
            <a:r>
              <a:rPr lang="en-US" sz="2400" dirty="0" err="1">
                <a:ea typeface="Calibri"/>
                <a:cs typeface="Times New Roman"/>
              </a:rPr>
              <a:t>snelheidsgfariek</a:t>
            </a:r>
            <a:r>
              <a:rPr lang="en-US" sz="2400" dirty="0">
                <a:ea typeface="Calibri"/>
                <a:cs typeface="Times New Roman"/>
              </a:rPr>
              <a:t>.</a:t>
            </a:r>
            <a:endParaRPr lang="en-US" sz="2400" dirty="0"/>
          </a:p>
          <a:p>
            <a:pPr>
              <a:defRPr/>
            </a:pPr>
            <a:endParaRPr lang="en-US" dirty="0"/>
          </a:p>
        </p:txBody>
      </p:sp>
      <p:pic>
        <p:nvPicPr>
          <p:cNvPr id="1027" name="Picture 1"/>
          <p:cNvPicPr>
            <a:picLocks noChangeAspect="1" noChangeArrowheads="1"/>
          </p:cNvPicPr>
          <p:nvPr/>
        </p:nvPicPr>
        <p:blipFill>
          <a:blip r:embed="rId2"/>
          <a:srcRect b="7153"/>
          <a:stretch/>
        </p:blipFill>
        <p:spPr bwMode="auto">
          <a:xfrm>
            <a:off x="2314902" y="2901005"/>
            <a:ext cx="1312811" cy="1912705"/>
          </a:xfrm>
          <a:prstGeom prst="rect">
            <a:avLst/>
          </a:prstGeom>
          <a:noFill/>
        </p:spPr>
      </p:pic>
      <p:pic>
        <p:nvPicPr>
          <p:cNvPr id="1026" name="Picture 4"/>
          <p:cNvPicPr>
            <a:picLocks noChangeAspect="1" noChangeArrowheads="1"/>
          </p:cNvPicPr>
          <p:nvPr/>
        </p:nvPicPr>
        <p:blipFill>
          <a:blip r:embed="rId3"/>
          <a:stretch/>
        </p:blipFill>
        <p:spPr bwMode="auto">
          <a:xfrm>
            <a:off x="4693672" y="2901005"/>
            <a:ext cx="1821057" cy="1801580"/>
          </a:xfrm>
          <a:prstGeom prst="rect">
            <a:avLst/>
          </a:prstGeom>
          <a:noFill/>
        </p:spPr>
      </p:pic>
      <p:pic>
        <p:nvPicPr>
          <p:cNvPr id="1025" name="Picture 5"/>
          <p:cNvPicPr>
            <a:picLocks noChangeAspect="1" noChangeArrowheads="1"/>
          </p:cNvPicPr>
          <p:nvPr/>
        </p:nvPicPr>
        <p:blipFill>
          <a:blip r:embed="rId4"/>
          <a:srcRect b="13176"/>
          <a:stretch/>
        </p:blipFill>
        <p:spPr bwMode="auto">
          <a:xfrm>
            <a:off x="8174945" y="2673325"/>
            <a:ext cx="1532380" cy="196897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nl-NL" dirty="0"/>
              <a:t>Parachutesprong</a:t>
            </a:r>
          </a:p>
        </p:txBody>
      </p:sp>
      <p:sp>
        <p:nvSpPr>
          <p:cNvPr id="3" name="Content Placeholder 2"/>
          <p:cNvSpPr>
            <a:spLocks noGrp="1"/>
          </p:cNvSpPr>
          <p:nvPr>
            <p:ph idx="1"/>
          </p:nvPr>
        </p:nvSpPr>
        <p:spPr bwMode="auto">
          <a:xfrm>
            <a:off x="609600" y="1600201"/>
            <a:ext cx="9176657" cy="4115229"/>
          </a:xfrm>
        </p:spPr>
        <p:txBody>
          <a:bodyPr>
            <a:normAutofit fontScale="77500" lnSpcReduction="20000"/>
          </a:bodyPr>
          <a:lstStyle/>
          <a:p>
            <a:pPr marL="0" indent="0">
              <a:buNone/>
              <a:defRPr/>
            </a:pPr>
            <a:r>
              <a:rPr lang="nl-NL" dirty="0">
                <a:solidFill>
                  <a:srgbClr val="4C5F7E"/>
                </a:solidFill>
              </a:rPr>
              <a:t>Beschouw het probleem van het modelleren van een parachutesprong.</a:t>
            </a:r>
          </a:p>
          <a:p>
            <a:pPr marL="0" indent="0">
              <a:buNone/>
              <a:defRPr/>
            </a:pPr>
            <a:endParaRPr lang="nl-NL" dirty="0">
              <a:solidFill>
                <a:srgbClr val="4C5F7E"/>
              </a:solidFill>
            </a:endParaRPr>
          </a:p>
          <a:p>
            <a:pPr>
              <a:defRPr/>
            </a:pPr>
            <a:r>
              <a:rPr lang="nl-NL" dirty="0">
                <a:solidFill>
                  <a:srgbClr val="4C5F7E"/>
                </a:solidFill>
              </a:rPr>
              <a:t>Wat zou de motivatie van de springer kunnen zijn? Wat is het doel? </a:t>
            </a:r>
          </a:p>
          <a:p>
            <a:pPr>
              <a:defRPr/>
            </a:pPr>
            <a:endParaRPr lang="nl-NL" dirty="0">
              <a:solidFill>
                <a:srgbClr val="4C5F7E"/>
              </a:solidFill>
            </a:endParaRPr>
          </a:p>
          <a:p>
            <a:pPr>
              <a:defRPr/>
            </a:pPr>
            <a:r>
              <a:rPr lang="nl-NL" dirty="0">
                <a:solidFill>
                  <a:srgbClr val="4C5F7E"/>
                </a:solidFill>
              </a:rPr>
              <a:t>Als we een ‘ideaal’ model willen maken, welke aspecten van de sprong kunnen dan worden verwaarloosd en welke zijn belangrijk om te behouden? </a:t>
            </a:r>
          </a:p>
          <a:p>
            <a:pPr>
              <a:defRPr/>
            </a:pPr>
            <a:endParaRPr lang="nl-NL" dirty="0">
              <a:solidFill>
                <a:srgbClr val="4C5F7E"/>
              </a:solidFill>
            </a:endParaRPr>
          </a:p>
          <a:p>
            <a:pPr>
              <a:defRPr/>
            </a:pPr>
            <a:r>
              <a:rPr lang="nl-NL" dirty="0">
                <a:solidFill>
                  <a:srgbClr val="4C5F7E"/>
                </a:solidFill>
              </a:rPr>
              <a:t>Welke aannames leiden tot de natuurkundige en wiskundige beschrijving van de situatie</a:t>
            </a:r>
          </a:p>
          <a:p>
            <a:pPr marL="0" indent="0">
              <a:buNone/>
              <a:defRPr/>
            </a:pPr>
            <a:endParaRPr lang="nl-NL" dirty="0">
              <a:solidFill>
                <a:srgbClr val="4C5F7E"/>
              </a:solidFill>
            </a:endParaRPr>
          </a:p>
          <a:p>
            <a:pPr>
              <a:defRPr/>
            </a:pPr>
            <a:r>
              <a:rPr lang="nl-NL" dirty="0">
                <a:solidFill>
                  <a:srgbClr val="4C5F7E"/>
                </a:solidFill>
              </a:rPr>
              <a:t>Welke afhankelijkheden kun je beschrijven in deze situatie? Kun je bijvoorbeeld het adrenalineniveau in het bloed van een springer tijdens de sprong beschrijven?</a:t>
            </a:r>
            <a:endParaRPr lang="nl-NL" dirty="0"/>
          </a:p>
        </p:txBody>
      </p:sp>
      <p:pic>
        <p:nvPicPr>
          <p:cNvPr id="7" name="Picture 6" descr="Free Paragliding Parachute vector and picture"/>
          <p:cNvPicPr>
            <a:picLocks noChangeAspect="1"/>
          </p:cNvPicPr>
          <p:nvPr/>
        </p:nvPicPr>
        <p:blipFill>
          <a:blip r:embed="rId2"/>
          <a:stretch/>
        </p:blipFill>
        <p:spPr bwMode="auto">
          <a:xfrm>
            <a:off x="9786257" y="205923"/>
            <a:ext cx="2213409" cy="2566450"/>
          </a:xfrm>
          <a:prstGeom prst="rect">
            <a:avLst/>
          </a:prstGeom>
          <a:noFill/>
          <a:ln>
            <a:noFill/>
          </a:ln>
        </p:spPr>
      </p:pic>
      <p:pic>
        <p:nvPicPr>
          <p:cNvPr id="1026" name="Picture 2" descr="Free Parachute Paratrooper photo and picture"/>
          <p:cNvPicPr>
            <a:picLocks noChangeAspect="1" noChangeArrowheads="1"/>
          </p:cNvPicPr>
          <p:nvPr/>
        </p:nvPicPr>
        <p:blipFill>
          <a:blip r:embed="rId3"/>
          <a:stretch/>
        </p:blipFill>
        <p:spPr bwMode="auto">
          <a:xfrm>
            <a:off x="9786257" y="3429000"/>
            <a:ext cx="2022920" cy="15536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nl-NL" dirty="0"/>
              <a:t>Wiskundig modelleren</a:t>
            </a:r>
          </a:p>
        </p:txBody>
      </p:sp>
      <p:pic>
        <p:nvPicPr>
          <p:cNvPr id="5" name="Content Placeholder 4" descr="A diagram of a problem&#10;&#10;Description automatically generated with medium confidence"/>
          <p:cNvPicPr>
            <a:picLocks noGrp="1" noChangeAspect="1"/>
          </p:cNvPicPr>
          <p:nvPr>
            <p:ph idx="1"/>
          </p:nvPr>
        </p:nvPicPr>
        <p:blipFill>
          <a:blip r:embed="rId2"/>
          <a:stretch/>
        </p:blipFill>
        <p:spPr bwMode="auto">
          <a:xfrm>
            <a:off x="2017753" y="1600200"/>
            <a:ext cx="8156494" cy="4114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nl-NL" dirty="0"/>
              <a:t>Functiebegrip</a:t>
            </a:r>
          </a:p>
        </p:txBody>
      </p:sp>
      <p:pic>
        <p:nvPicPr>
          <p:cNvPr id="5" name="Picture 4" descr="A picture containing sketch, drawing, clothing, line art&#10;&#10;Description automatically generated"/>
          <p:cNvPicPr>
            <a:picLocks noChangeAspect="1"/>
          </p:cNvPicPr>
          <p:nvPr/>
        </p:nvPicPr>
        <p:blipFill>
          <a:blip r:embed="rId2"/>
          <a:stretch/>
        </p:blipFill>
        <p:spPr bwMode="auto">
          <a:xfrm>
            <a:off x="6944141" y="330889"/>
            <a:ext cx="4859130" cy="5140701"/>
          </a:xfrm>
          <a:prstGeom prst="rect">
            <a:avLst/>
          </a:prstGeom>
        </p:spPr>
      </p:pic>
      <p:sp>
        <p:nvSpPr>
          <p:cNvPr id="7" name="Content Placeholder 2"/>
          <p:cNvSpPr>
            <a:spLocks noGrp="1"/>
          </p:cNvSpPr>
          <p:nvPr>
            <p:ph idx="1"/>
          </p:nvPr>
        </p:nvSpPr>
        <p:spPr bwMode="auto">
          <a:xfrm>
            <a:off x="609601" y="1600201"/>
            <a:ext cx="4638260" cy="4115229"/>
          </a:xfrm>
        </p:spPr>
        <p:txBody>
          <a:bodyPr>
            <a:normAutofit/>
          </a:bodyPr>
          <a:lstStyle/>
          <a:p>
            <a:pPr>
              <a:defRPr/>
            </a:pPr>
            <a:endParaRPr lang="en-US" sz="2400" dirty="0"/>
          </a:p>
          <a:p>
            <a:pPr>
              <a:defRPr/>
            </a:pPr>
            <a:endParaRPr lang="en-US" sz="2400" dirty="0">
              <a:solidFill>
                <a:srgbClr val="4C5F7E"/>
              </a:solidFill>
            </a:endParaRPr>
          </a:p>
          <a:p>
            <a:pPr>
              <a:defRPr/>
            </a:pPr>
            <a:r>
              <a:rPr lang="nl-NL" sz="2400" dirty="0">
                <a:solidFill>
                  <a:srgbClr val="4C5F7E"/>
                </a:solidFill>
              </a:rPr>
              <a:t>Is het een functie of een relatie? </a:t>
            </a:r>
            <a:endParaRPr lang="nl-NL" dirty="0"/>
          </a:p>
          <a:p>
            <a:pPr>
              <a:defRPr/>
            </a:pPr>
            <a:r>
              <a:rPr lang="nl-NL" sz="2400" dirty="0">
                <a:solidFill>
                  <a:srgbClr val="4C5F7E"/>
                </a:solidFill>
              </a:rPr>
              <a:t>Of </a:t>
            </a:r>
            <a:r>
              <a:rPr lang="nl-NL" sz="2400" dirty="0" err="1">
                <a:solidFill>
                  <a:srgbClr val="4C5F7E"/>
                </a:solidFill>
              </a:rPr>
              <a:t>allebei</a:t>
            </a:r>
            <a:r>
              <a:rPr lang="nl-NL" sz="2400" dirty="0">
                <a:solidFill>
                  <a:srgbClr val="4C5F7E"/>
                </a:solidFill>
              </a:rPr>
              <a:t>? </a:t>
            </a:r>
            <a:endParaRPr lang="nl-NL" dirty="0"/>
          </a:p>
          <a:p>
            <a:pPr>
              <a:defRPr/>
            </a:pPr>
            <a:endParaRPr lang="nl-NL" sz="2400" dirty="0">
              <a:solidFill>
                <a:srgbClr val="4C5F7E"/>
              </a:solidFill>
            </a:endParaRPr>
          </a:p>
          <a:p>
            <a:pPr>
              <a:defRPr/>
            </a:pPr>
            <a:r>
              <a:rPr lang="nl-NL" sz="2400" dirty="0">
                <a:solidFill>
                  <a:srgbClr val="4C5F7E"/>
                </a:solidFill>
              </a:rPr>
              <a:t>Zoek voorbeelden van functies in je eigen dagelijks leven</a:t>
            </a:r>
            <a:endParaRPr lang="nl-NL" dirty="0"/>
          </a:p>
          <a:p>
            <a:pPr>
              <a:defRPr/>
            </a:pPr>
            <a:endParaRPr lang="en-US" sz="2400" dirty="0"/>
          </a:p>
          <a:p>
            <a:pPr>
              <a:defRPr/>
            </a:pPr>
            <a:endParaRPr lang="en-US" sz="2400" dirty="0"/>
          </a:p>
          <a:p>
            <a:pPr marL="457200" lvl="1" indent="0">
              <a:buNone/>
              <a:defRPr/>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dirty="0" err="1"/>
              <a:t>Functioneel</a:t>
            </a:r>
            <a:r>
              <a:rPr lang="en-US" dirty="0"/>
              <a:t> </a:t>
            </a:r>
            <a:r>
              <a:rPr lang="en-US" dirty="0" err="1"/>
              <a:t>denken</a:t>
            </a:r>
            <a:endParaRPr lang="hr-HR" dirty="0"/>
          </a:p>
        </p:txBody>
      </p:sp>
      <p:sp>
        <p:nvSpPr>
          <p:cNvPr id="7" name="Content Placeholder 2"/>
          <p:cNvSpPr>
            <a:spLocks noGrp="1"/>
          </p:cNvSpPr>
          <p:nvPr>
            <p:ph idx="1"/>
          </p:nvPr>
        </p:nvSpPr>
        <p:spPr bwMode="auto">
          <a:xfrm>
            <a:off x="609600" y="1600201"/>
            <a:ext cx="4625009" cy="4115229"/>
          </a:xfrm>
        </p:spPr>
        <p:txBody>
          <a:bodyPr>
            <a:normAutofit/>
          </a:bodyPr>
          <a:lstStyle/>
          <a:p>
            <a:pPr marL="0" indent="0">
              <a:buNone/>
              <a:defRPr/>
            </a:pPr>
            <a:endParaRPr lang="en-US" sz="2400" dirty="0"/>
          </a:p>
          <a:p>
            <a:pPr marL="0" indent="0">
              <a:buNone/>
              <a:defRPr/>
            </a:pPr>
            <a:r>
              <a:rPr lang="nl-NL" sz="2400" dirty="0">
                <a:solidFill>
                  <a:srgbClr val="4C5F7E"/>
                </a:solidFill>
              </a:rPr>
              <a:t>Vier stadia van het ontwikkelen van functioneel denken: </a:t>
            </a:r>
          </a:p>
          <a:p>
            <a:pPr>
              <a:defRPr/>
            </a:pPr>
            <a:r>
              <a:rPr lang="nl-NL" sz="2400" dirty="0">
                <a:solidFill>
                  <a:srgbClr val="4C5F7E"/>
                </a:solidFill>
              </a:rPr>
              <a:t>Input-output actie </a:t>
            </a:r>
          </a:p>
          <a:p>
            <a:pPr>
              <a:defRPr/>
            </a:pPr>
            <a:r>
              <a:rPr lang="nl-NL" sz="2400" dirty="0">
                <a:solidFill>
                  <a:srgbClr val="4C5F7E"/>
                </a:solidFill>
              </a:rPr>
              <a:t>Co-</a:t>
            </a:r>
            <a:r>
              <a:rPr lang="nl-NL" sz="2400" dirty="0" err="1">
                <a:solidFill>
                  <a:srgbClr val="4C5F7E"/>
                </a:solidFill>
              </a:rPr>
              <a:t>variationeel</a:t>
            </a:r>
            <a:r>
              <a:rPr lang="nl-NL" sz="2400" dirty="0">
                <a:solidFill>
                  <a:srgbClr val="4C5F7E"/>
                </a:solidFill>
              </a:rPr>
              <a:t> proces</a:t>
            </a:r>
          </a:p>
          <a:p>
            <a:pPr>
              <a:defRPr/>
            </a:pPr>
            <a:r>
              <a:rPr lang="nl-NL" sz="2400" dirty="0">
                <a:solidFill>
                  <a:srgbClr val="4C5F7E"/>
                </a:solidFill>
              </a:rPr>
              <a:t>Relationele correspondentie</a:t>
            </a:r>
          </a:p>
          <a:p>
            <a:pPr>
              <a:defRPr/>
            </a:pPr>
            <a:r>
              <a:rPr lang="nl-NL" sz="2400" dirty="0">
                <a:solidFill>
                  <a:srgbClr val="4C5F7E"/>
                </a:solidFill>
              </a:rPr>
              <a:t>Onderdeel van een structuur/schema</a:t>
            </a:r>
          </a:p>
          <a:p>
            <a:pPr>
              <a:defRPr/>
            </a:pPr>
            <a:endParaRPr lang="en-US" sz="2400" dirty="0"/>
          </a:p>
          <a:p>
            <a:pPr>
              <a:defRPr/>
            </a:pPr>
            <a:endParaRPr lang="en-US" sz="2400" dirty="0"/>
          </a:p>
          <a:p>
            <a:pPr>
              <a:defRPr/>
            </a:pPr>
            <a:endParaRPr lang="en-US" sz="2400" dirty="0"/>
          </a:p>
          <a:p>
            <a:pPr marL="457200" lvl="1" indent="0">
              <a:buNone/>
              <a:defRPr/>
            </a:pPr>
            <a:endParaRPr lang="en-US" sz="2000" dirty="0"/>
          </a:p>
        </p:txBody>
      </p:sp>
      <p:pic>
        <p:nvPicPr>
          <p:cNvPr id="1026" name="Picture 2" descr="Illustrative Mathematics"/>
          <p:cNvPicPr>
            <a:picLocks noChangeAspect="1" noChangeArrowheads="1"/>
          </p:cNvPicPr>
          <p:nvPr/>
        </p:nvPicPr>
        <p:blipFill>
          <a:blip r:embed="rId2"/>
          <a:stretch/>
        </p:blipFill>
        <p:spPr bwMode="auto">
          <a:xfrm>
            <a:off x="8335831" y="362857"/>
            <a:ext cx="2641778" cy="2161455"/>
          </a:xfrm>
          <a:prstGeom prst="rect">
            <a:avLst/>
          </a:prstGeom>
          <a:noFill/>
        </p:spPr>
      </p:pic>
      <p:pic>
        <p:nvPicPr>
          <p:cNvPr id="3" name="Picture 2"/>
          <p:cNvPicPr/>
          <p:nvPr/>
        </p:nvPicPr>
        <p:blipFill>
          <a:blip r:embed="rId3"/>
          <a:stretch/>
        </p:blipFill>
        <p:spPr bwMode="auto">
          <a:xfrm>
            <a:off x="6507245" y="2797546"/>
            <a:ext cx="3657172" cy="1461597"/>
          </a:xfrm>
          <a:prstGeom prst="rect">
            <a:avLst/>
          </a:prstGeom>
          <a:noFill/>
          <a:ln>
            <a:noFill/>
          </a:ln>
        </p:spPr>
      </p:pic>
      <p:pic>
        <p:nvPicPr>
          <p:cNvPr id="4" name="Picture 3" descr="A picture containing sketch, drawing, clothing, line art&#10;&#10;Description automatically generated"/>
          <p:cNvPicPr>
            <a:picLocks noChangeAspect="1"/>
          </p:cNvPicPr>
          <p:nvPr/>
        </p:nvPicPr>
        <p:blipFill>
          <a:blip r:embed="rId4"/>
          <a:srcRect l="14009" t="67661" r="24857" b="-1495"/>
          <a:stretch/>
        </p:blipFill>
        <p:spPr bwMode="auto">
          <a:xfrm>
            <a:off x="9078166" y="4259143"/>
            <a:ext cx="2835538" cy="1660286"/>
          </a:xfrm>
          <a:prstGeom prst="rect">
            <a:avLst/>
          </a:prstGeom>
        </p:spPr>
      </p:pic>
      <p:pic>
        <p:nvPicPr>
          <p:cNvPr id="6" name="Picture 5" descr="Chart, scatter chart&#10;&#10;Description automatically generated"/>
          <p:cNvPicPr>
            <a:picLocks noChangeAspect="1"/>
          </p:cNvPicPr>
          <p:nvPr/>
        </p:nvPicPr>
        <p:blipFill>
          <a:blip r:embed="rId5"/>
          <a:stretch/>
        </p:blipFill>
        <p:spPr bwMode="auto">
          <a:xfrm>
            <a:off x="5234609" y="4342432"/>
            <a:ext cx="2835538" cy="18307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nl-NL" dirty="0"/>
              <a:t>Grafieken interpreteren</a:t>
            </a:r>
          </a:p>
        </p:txBody>
      </p:sp>
      <p:pic>
        <p:nvPicPr>
          <p:cNvPr id="5" name="Content Placeholder 4" descr="Blood Flow, Blood Pressure, and Resistance | Anatomy and Physiology II"/>
          <p:cNvPicPr>
            <a:picLocks noGrp="1" noChangeAspect="1"/>
          </p:cNvPicPr>
          <p:nvPr>
            <p:ph idx="1"/>
          </p:nvPr>
        </p:nvPicPr>
        <p:blipFill>
          <a:blip r:embed="rId2"/>
          <a:stretch/>
        </p:blipFill>
        <p:spPr bwMode="auto">
          <a:xfrm>
            <a:off x="5703484" y="1011795"/>
            <a:ext cx="6313004" cy="4381156"/>
          </a:xfrm>
          <a:prstGeom prst="rect">
            <a:avLst/>
          </a:prstGeom>
          <a:noFill/>
          <a:ln>
            <a:noFill/>
          </a:ln>
        </p:spPr>
      </p:pic>
      <p:sp>
        <p:nvSpPr>
          <p:cNvPr id="3" name="TextBox 2"/>
          <p:cNvSpPr txBox="1"/>
          <p:nvPr/>
        </p:nvSpPr>
        <p:spPr bwMode="auto">
          <a:xfrm>
            <a:off x="609600" y="2067339"/>
            <a:ext cx="4535216" cy="461665"/>
          </a:xfrm>
          <a:prstGeom prst="rect">
            <a:avLst/>
          </a:prstGeom>
          <a:noFill/>
        </p:spPr>
        <p:txBody>
          <a:bodyPr wrap="none" rtlCol="0">
            <a:spAutoFit/>
          </a:bodyPr>
          <a:lstStyle/>
          <a:p>
            <a:pPr>
              <a:defRPr/>
            </a:pPr>
            <a:r>
              <a:rPr lang="nl-NL" sz="2400" dirty="0">
                <a:solidFill>
                  <a:srgbClr val="4C5F7E"/>
                </a:solidFill>
              </a:rPr>
              <a:t>Beschrijf de grafieken in woorden</a:t>
            </a:r>
            <a:r>
              <a:rPr sz="2400" dirty="0">
                <a:solidFill>
                  <a:srgbClr val="4C5F7E"/>
                </a:solidFill>
              </a:rPr>
              <a: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64517" y="492496"/>
            <a:ext cx="10972800" cy="647794"/>
          </a:xfrm>
        </p:spPr>
        <p:txBody>
          <a:bodyPr/>
          <a:lstStyle/>
          <a:p>
            <a:pPr>
              <a:defRPr/>
            </a:pPr>
            <a:r>
              <a:rPr lang="nl-NL" dirty="0"/>
              <a:t>Groei vergelijken</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609600" y="1733241"/>
              <a:ext cx="3688081" cy="1862014"/>
            </p:xfrm>
            <a:graphic>
              <a:graphicData uri="http://schemas.openxmlformats.org/drawingml/2006/table">
                <a:tbl>
                  <a:tblPr firstRow="1" firstCol="1" bandRow="1">
                    <a:tableStyleId>{F5AB1C69-6EDB-4FF4-983F-18BD219EF322}</a:tableStyleId>
                  </a:tblPr>
                  <a:tblGrid>
                    <a:gridCol w="611975">
                      <a:extLst>
                        <a:ext uri="{9D8B030D-6E8A-4147-A177-3AD203B41FA5}">
                          <a16:colId xmlns:a16="http://schemas.microsoft.com/office/drawing/2014/main" val="20000"/>
                        </a:ext>
                      </a:extLst>
                    </a:gridCol>
                    <a:gridCol w="1533995">
                      <a:extLst>
                        <a:ext uri="{9D8B030D-6E8A-4147-A177-3AD203B41FA5}">
                          <a16:colId xmlns:a16="http://schemas.microsoft.com/office/drawing/2014/main" val="20001"/>
                        </a:ext>
                      </a:extLst>
                    </a:gridCol>
                    <a:gridCol w="1542111">
                      <a:extLst>
                        <a:ext uri="{9D8B030D-6E8A-4147-A177-3AD203B41FA5}">
                          <a16:colId xmlns:a16="http://schemas.microsoft.com/office/drawing/2014/main" val="20002"/>
                        </a:ext>
                      </a:extLst>
                    </a:gridCol>
                  </a:tblGrid>
                  <a:tr h="0">
                    <a:tc>
                      <a:txBody>
                        <a:bodyPr/>
                        <a:lstStyle/>
                        <a:p>
                          <a:pPr algn="ctr">
                            <a:lnSpc>
                              <a:spcPct val="114999"/>
                            </a:lnSpc>
                            <a:spcAft>
                              <a:spcPts val="1000"/>
                            </a:spcAft>
                            <a:defRPr/>
                          </a:pPr>
                          <a:r>
                            <a:rPr lang="en-US" sz="1400"/>
                            <a:t>x</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Andy (12000+550x)</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Barbara (12000</a:t>
                          </a:r>
                          <a14:m>
                            <m:oMath xmlns:m="http://schemas.openxmlformats.org/officeDocument/2006/math">
                              <m:r>
                                <a:rPr lang="en-US" sz="1400">
                                  <a:latin typeface="Cambria Math"/>
                                </a:rPr>
                                <m:t>⋅</m:t>
                              </m:r>
                            </m:oMath>
                          </a14:m>
                          <a:r>
                            <a:rPr lang="en-US" sz="1400"/>
                            <a:t>1.03</a:t>
                          </a:r>
                          <a:r>
                            <a:rPr lang="en-US" sz="1400" baseline="30000"/>
                            <a:t>x</a:t>
                          </a:r>
                          <a:r>
                            <a:rPr lang="en-US" sz="1400"/>
                            <a:t>)</a:t>
                          </a:r>
                          <a:endParaRPr sz="1400">
                            <a:latin typeface="Calibri"/>
                            <a:ea typeface="Calibri"/>
                          </a:endParaRPr>
                        </a:p>
                      </a:txBody>
                      <a:tcPr marL="68580" marR="68580" marT="0" marB="0" anchor="ctr"/>
                    </a:tc>
                    <a:extLst>
                      <a:ext uri="{0D108BD9-81ED-4DB2-BD59-A6C34878D82A}">
                        <a16:rowId xmlns:a16="http://schemas.microsoft.com/office/drawing/2014/main" val="10000"/>
                      </a:ext>
                    </a:extLst>
                  </a:tr>
                  <a:tr h="0">
                    <a:tc>
                      <a:txBody>
                        <a:bodyPr/>
                        <a:lstStyle/>
                        <a:p>
                          <a:pPr algn="ctr">
                            <a:lnSpc>
                              <a:spcPct val="114999"/>
                            </a:lnSpc>
                            <a:spcAft>
                              <a:spcPts val="1000"/>
                            </a:spcAft>
                            <a:defRPr/>
                          </a:pPr>
                          <a:r>
                            <a:rPr lang="en-US" sz="1400"/>
                            <a:t>5</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14 750</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13 911</a:t>
                          </a:r>
                          <a:endParaRPr sz="1400">
                            <a:latin typeface="Calibri"/>
                            <a:ea typeface="Calibri"/>
                          </a:endParaRPr>
                        </a:p>
                      </a:txBody>
                      <a:tcPr marL="68580" marR="68580" marT="0" marB="0" anchor="ctr"/>
                    </a:tc>
                    <a:extLst>
                      <a:ext uri="{0D108BD9-81ED-4DB2-BD59-A6C34878D82A}">
                        <a16:rowId xmlns:a16="http://schemas.microsoft.com/office/drawing/2014/main" val="10001"/>
                      </a:ext>
                    </a:extLst>
                  </a:tr>
                  <a:tr h="0">
                    <a:tc>
                      <a:txBody>
                        <a:bodyPr/>
                        <a:lstStyle/>
                        <a:p>
                          <a:pPr algn="ctr">
                            <a:lnSpc>
                              <a:spcPct val="114999"/>
                            </a:lnSpc>
                            <a:spcAft>
                              <a:spcPts val="1000"/>
                            </a:spcAft>
                            <a:defRPr/>
                          </a:pPr>
                          <a:r>
                            <a:rPr lang="en-US" sz="1400"/>
                            <a:t>10</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17 500</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16 127</a:t>
                          </a:r>
                          <a:endParaRPr sz="1400">
                            <a:latin typeface="Calibri"/>
                            <a:ea typeface="Calibri"/>
                          </a:endParaRPr>
                        </a:p>
                      </a:txBody>
                      <a:tcPr marL="68580" marR="68580" marT="0" marB="0" anchor="ctr"/>
                    </a:tc>
                    <a:extLst>
                      <a:ext uri="{0D108BD9-81ED-4DB2-BD59-A6C34878D82A}">
                        <a16:rowId xmlns:a16="http://schemas.microsoft.com/office/drawing/2014/main" val="10002"/>
                      </a:ext>
                    </a:extLst>
                  </a:tr>
                  <a:tr h="0">
                    <a:tc>
                      <a:txBody>
                        <a:bodyPr/>
                        <a:lstStyle/>
                        <a:p>
                          <a:pPr algn="ctr">
                            <a:lnSpc>
                              <a:spcPct val="114999"/>
                            </a:lnSpc>
                            <a:spcAft>
                              <a:spcPts val="1000"/>
                            </a:spcAft>
                            <a:defRPr/>
                          </a:pPr>
                          <a:r>
                            <a:rPr lang="en-US" sz="1400"/>
                            <a:t>15</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20 250</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18 696</a:t>
                          </a:r>
                          <a:endParaRPr sz="1400">
                            <a:latin typeface="Calibri"/>
                            <a:ea typeface="Calibri"/>
                          </a:endParaRPr>
                        </a:p>
                      </a:txBody>
                      <a:tcPr marL="68580" marR="68580" marT="0" marB="0" anchor="ctr"/>
                    </a:tc>
                    <a:extLst>
                      <a:ext uri="{0D108BD9-81ED-4DB2-BD59-A6C34878D82A}">
                        <a16:rowId xmlns:a16="http://schemas.microsoft.com/office/drawing/2014/main" val="10003"/>
                      </a:ext>
                    </a:extLst>
                  </a:tr>
                  <a:tr h="47625">
                    <a:tc>
                      <a:txBody>
                        <a:bodyPr/>
                        <a:lstStyle/>
                        <a:p>
                          <a:pPr algn="ctr">
                            <a:lnSpc>
                              <a:spcPct val="114999"/>
                            </a:lnSpc>
                            <a:spcAft>
                              <a:spcPts val="1000"/>
                            </a:spcAft>
                            <a:defRPr/>
                          </a:pPr>
                          <a:r>
                            <a:rPr lang="en-US" sz="1400"/>
                            <a:t>20</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23 000</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21 673</a:t>
                          </a:r>
                          <a:endParaRPr sz="1400">
                            <a:latin typeface="Calibri"/>
                            <a:ea typeface="Calibri"/>
                          </a:endParaRPr>
                        </a:p>
                      </a:txBody>
                      <a:tcPr marL="68580" marR="68580" marT="0" marB="0" anchor="ctr"/>
                    </a:tc>
                    <a:extLst>
                      <a:ext uri="{0D108BD9-81ED-4DB2-BD59-A6C34878D82A}">
                        <a16:rowId xmlns:a16="http://schemas.microsoft.com/office/drawing/2014/main" val="10004"/>
                      </a:ext>
                    </a:extLst>
                  </a:tr>
                  <a:tr h="0">
                    <a:tc>
                      <a:txBody>
                        <a:bodyPr/>
                        <a:lstStyle/>
                        <a:p>
                          <a:pPr algn="ctr">
                            <a:lnSpc>
                              <a:spcPct val="114999"/>
                            </a:lnSpc>
                            <a:spcAft>
                              <a:spcPts val="1000"/>
                            </a:spcAft>
                            <a:defRPr/>
                          </a:pPr>
                          <a:r>
                            <a:rPr lang="en-US" sz="1400"/>
                            <a:t>25</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25 750</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25 125</a:t>
                          </a:r>
                          <a:endParaRPr sz="1400">
                            <a:latin typeface="Calibri"/>
                            <a:ea typeface="Calibri"/>
                          </a:endParaRPr>
                        </a:p>
                      </a:txBody>
                      <a:tcPr marL="68580" marR="68580" marT="0" marB="0" anchor="ctr"/>
                    </a:tc>
                    <a:extLst>
                      <a:ext uri="{0D108BD9-81ED-4DB2-BD59-A6C34878D82A}">
                        <a16:rowId xmlns:a16="http://schemas.microsoft.com/office/drawing/2014/main" val="10005"/>
                      </a:ext>
                    </a:extLst>
                  </a:tr>
                  <a:tr h="0">
                    <a:tc>
                      <a:txBody>
                        <a:bodyPr/>
                        <a:lstStyle/>
                        <a:p>
                          <a:pPr algn="ctr">
                            <a:lnSpc>
                              <a:spcPct val="114999"/>
                            </a:lnSpc>
                            <a:spcAft>
                              <a:spcPts val="1000"/>
                            </a:spcAft>
                            <a:defRPr/>
                          </a:pPr>
                          <a:r>
                            <a:rPr lang="en-US" sz="1400"/>
                            <a:t>30</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28 500</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29 127</a:t>
                          </a:r>
                          <a:endParaRPr sz="1400">
                            <a:latin typeface="Calibri"/>
                            <a:ea typeface="Calibri"/>
                          </a:endParaRPr>
                        </a:p>
                      </a:txBody>
                      <a:tcPr marL="68580" marR="68580" marT="0" marB="0" anchor="ctr"/>
                    </a:tc>
                    <a:extLst>
                      <a:ext uri="{0D108BD9-81ED-4DB2-BD59-A6C34878D82A}">
                        <a16:rowId xmlns:a16="http://schemas.microsoft.com/office/drawing/2014/main" val="10006"/>
                      </a:ext>
                    </a:extLst>
                  </a:tr>
                </a:tbl>
              </a:graphicData>
            </a:graphic>
          </p:graphicFrame>
        </mc:Choice>
        <mc:Fallback xmlns="">
          <p:graphicFrame>
            <p:nvGraphicFramePr>
              <p:cNvPr id="6" name="Table 5"/>
              <p:cNvGraphicFramePr>
                <a:graphicFrameLocks noGrp="1"/>
              </p:cNvGraphicFramePr>
              <p:nvPr/>
            </p:nvGraphicFramePr>
            <p:xfrm>
              <a:off x="609600" y="1733241"/>
              <a:ext cx="3688081" cy="1862014"/>
            </p:xfrm>
            <a:graphic>
              <a:graphicData uri="http://schemas.openxmlformats.org/drawingml/2006/table">
                <a:tbl>
                  <a:tblPr firstRow="1" firstCol="1" bandRow="1">
                    <a:tableStyleId>{F5AB1C69-6EDB-4FF4-983F-18BD219EF322}</a:tableStyleId>
                  </a:tblPr>
                  <a:tblGrid>
                    <a:gridCol w="611975">
                      <a:extLst>
                        <a:ext uri="{9D8B030D-6E8A-4147-A177-3AD203B41FA5}">
                          <a16:colId xmlns:a16="http://schemas.microsoft.com/office/drawing/2014/main" val="20000"/>
                        </a:ext>
                      </a:extLst>
                    </a:gridCol>
                    <a:gridCol w="1533995">
                      <a:extLst>
                        <a:ext uri="{9D8B030D-6E8A-4147-A177-3AD203B41FA5}">
                          <a16:colId xmlns:a16="http://schemas.microsoft.com/office/drawing/2014/main" val="20001"/>
                        </a:ext>
                      </a:extLst>
                    </a:gridCol>
                    <a:gridCol w="1542111">
                      <a:extLst>
                        <a:ext uri="{9D8B030D-6E8A-4147-A177-3AD203B41FA5}">
                          <a16:colId xmlns:a16="http://schemas.microsoft.com/office/drawing/2014/main" val="20002"/>
                        </a:ext>
                      </a:extLst>
                    </a:gridCol>
                  </a:tblGrid>
                  <a:tr h="476314">
                    <a:tc>
                      <a:txBody>
                        <a:bodyPr/>
                        <a:lstStyle/>
                        <a:p>
                          <a:pPr algn="ctr">
                            <a:lnSpc>
                              <a:spcPct val="114999"/>
                            </a:lnSpc>
                            <a:spcAft>
                              <a:spcPts val="1000"/>
                            </a:spcAft>
                            <a:defRPr/>
                          </a:pPr>
                          <a:r>
                            <a:rPr lang="en-US" sz="1400"/>
                            <a:t>x</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Andy (12000+550x)</a:t>
                          </a:r>
                          <a:endParaRPr sz="1400">
                            <a:latin typeface="Calibri"/>
                            <a:ea typeface="Calibri"/>
                          </a:endParaRPr>
                        </a:p>
                      </a:txBody>
                      <a:tcPr marL="68580" marR="68580" marT="0" marB="0" anchor="ctr"/>
                    </a:tc>
                    <a:tc>
                      <a:txBody>
                        <a:bodyPr/>
                        <a:lstStyle/>
                        <a:p>
                          <a:endParaRPr lang="nl-NL"/>
                        </a:p>
                      </a:txBody>
                      <a:tcPr marL="68580" marR="68580" marT="0" marB="0" anchor="ctr">
                        <a:blipFill>
                          <a:blip r:embed="rId2"/>
                          <a:stretch>
                            <a:fillRect l="-139344" t="-10526" r="-1639" b="-310526"/>
                          </a:stretch>
                        </a:blipFill>
                      </a:tcPr>
                    </a:tc>
                    <a:extLst>
                      <a:ext uri="{0D108BD9-81ED-4DB2-BD59-A6C34878D82A}">
                        <a16:rowId xmlns:a16="http://schemas.microsoft.com/office/drawing/2014/main" val="10000"/>
                      </a:ext>
                    </a:extLst>
                  </a:tr>
                  <a:tr h="230950">
                    <a:tc>
                      <a:txBody>
                        <a:bodyPr/>
                        <a:lstStyle/>
                        <a:p>
                          <a:pPr algn="ctr">
                            <a:lnSpc>
                              <a:spcPct val="114999"/>
                            </a:lnSpc>
                            <a:spcAft>
                              <a:spcPts val="1000"/>
                            </a:spcAft>
                            <a:defRPr/>
                          </a:pPr>
                          <a:r>
                            <a:rPr lang="en-US" sz="1400"/>
                            <a:t>5</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14 750</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13 911</a:t>
                          </a:r>
                          <a:endParaRPr sz="1400">
                            <a:latin typeface="Calibri"/>
                            <a:ea typeface="Calibri"/>
                          </a:endParaRPr>
                        </a:p>
                      </a:txBody>
                      <a:tcPr marL="68580" marR="68580" marT="0" marB="0" anchor="ctr"/>
                    </a:tc>
                    <a:extLst>
                      <a:ext uri="{0D108BD9-81ED-4DB2-BD59-A6C34878D82A}">
                        <a16:rowId xmlns:a16="http://schemas.microsoft.com/office/drawing/2014/main" val="10001"/>
                      </a:ext>
                    </a:extLst>
                  </a:tr>
                  <a:tr h="230950">
                    <a:tc>
                      <a:txBody>
                        <a:bodyPr/>
                        <a:lstStyle/>
                        <a:p>
                          <a:pPr algn="ctr">
                            <a:lnSpc>
                              <a:spcPct val="114999"/>
                            </a:lnSpc>
                            <a:spcAft>
                              <a:spcPts val="1000"/>
                            </a:spcAft>
                            <a:defRPr/>
                          </a:pPr>
                          <a:r>
                            <a:rPr lang="en-US" sz="1400"/>
                            <a:t>10</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17 500</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16 127</a:t>
                          </a:r>
                          <a:endParaRPr sz="1400">
                            <a:latin typeface="Calibri"/>
                            <a:ea typeface="Calibri"/>
                          </a:endParaRPr>
                        </a:p>
                      </a:txBody>
                      <a:tcPr marL="68580" marR="68580" marT="0" marB="0" anchor="ctr"/>
                    </a:tc>
                    <a:extLst>
                      <a:ext uri="{0D108BD9-81ED-4DB2-BD59-A6C34878D82A}">
                        <a16:rowId xmlns:a16="http://schemas.microsoft.com/office/drawing/2014/main" val="10002"/>
                      </a:ext>
                    </a:extLst>
                  </a:tr>
                  <a:tr h="230950">
                    <a:tc>
                      <a:txBody>
                        <a:bodyPr/>
                        <a:lstStyle/>
                        <a:p>
                          <a:pPr algn="ctr">
                            <a:lnSpc>
                              <a:spcPct val="114999"/>
                            </a:lnSpc>
                            <a:spcAft>
                              <a:spcPts val="1000"/>
                            </a:spcAft>
                            <a:defRPr/>
                          </a:pPr>
                          <a:r>
                            <a:rPr lang="en-US" sz="1400"/>
                            <a:t>15</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20 250</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18 696</a:t>
                          </a:r>
                          <a:endParaRPr sz="1400">
                            <a:latin typeface="Calibri"/>
                            <a:ea typeface="Calibri"/>
                          </a:endParaRPr>
                        </a:p>
                      </a:txBody>
                      <a:tcPr marL="68580" marR="68580" marT="0" marB="0" anchor="ctr"/>
                    </a:tc>
                    <a:extLst>
                      <a:ext uri="{0D108BD9-81ED-4DB2-BD59-A6C34878D82A}">
                        <a16:rowId xmlns:a16="http://schemas.microsoft.com/office/drawing/2014/main" val="10003"/>
                      </a:ext>
                    </a:extLst>
                  </a:tr>
                  <a:tr h="230950">
                    <a:tc>
                      <a:txBody>
                        <a:bodyPr/>
                        <a:lstStyle/>
                        <a:p>
                          <a:pPr algn="ctr">
                            <a:lnSpc>
                              <a:spcPct val="114999"/>
                            </a:lnSpc>
                            <a:spcAft>
                              <a:spcPts val="1000"/>
                            </a:spcAft>
                            <a:defRPr/>
                          </a:pPr>
                          <a:r>
                            <a:rPr lang="en-US" sz="1400"/>
                            <a:t>20</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23 000</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21 673</a:t>
                          </a:r>
                          <a:endParaRPr sz="1400">
                            <a:latin typeface="Calibri"/>
                            <a:ea typeface="Calibri"/>
                          </a:endParaRPr>
                        </a:p>
                      </a:txBody>
                      <a:tcPr marL="68580" marR="68580" marT="0" marB="0" anchor="ctr"/>
                    </a:tc>
                    <a:extLst>
                      <a:ext uri="{0D108BD9-81ED-4DB2-BD59-A6C34878D82A}">
                        <a16:rowId xmlns:a16="http://schemas.microsoft.com/office/drawing/2014/main" val="10004"/>
                      </a:ext>
                    </a:extLst>
                  </a:tr>
                  <a:tr h="230950">
                    <a:tc>
                      <a:txBody>
                        <a:bodyPr/>
                        <a:lstStyle/>
                        <a:p>
                          <a:pPr algn="ctr">
                            <a:lnSpc>
                              <a:spcPct val="114999"/>
                            </a:lnSpc>
                            <a:spcAft>
                              <a:spcPts val="1000"/>
                            </a:spcAft>
                            <a:defRPr/>
                          </a:pPr>
                          <a:r>
                            <a:rPr lang="en-US" sz="1400"/>
                            <a:t>25</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25 750</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25 125</a:t>
                          </a:r>
                          <a:endParaRPr sz="1400">
                            <a:latin typeface="Calibri"/>
                            <a:ea typeface="Calibri"/>
                          </a:endParaRPr>
                        </a:p>
                      </a:txBody>
                      <a:tcPr marL="68580" marR="68580" marT="0" marB="0" anchor="ctr"/>
                    </a:tc>
                    <a:extLst>
                      <a:ext uri="{0D108BD9-81ED-4DB2-BD59-A6C34878D82A}">
                        <a16:rowId xmlns:a16="http://schemas.microsoft.com/office/drawing/2014/main" val="10005"/>
                      </a:ext>
                    </a:extLst>
                  </a:tr>
                  <a:tr h="230950">
                    <a:tc>
                      <a:txBody>
                        <a:bodyPr/>
                        <a:lstStyle/>
                        <a:p>
                          <a:pPr algn="ctr">
                            <a:lnSpc>
                              <a:spcPct val="114999"/>
                            </a:lnSpc>
                            <a:spcAft>
                              <a:spcPts val="1000"/>
                            </a:spcAft>
                            <a:defRPr/>
                          </a:pPr>
                          <a:r>
                            <a:rPr lang="en-US" sz="1400"/>
                            <a:t>30</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28 500</a:t>
                          </a:r>
                          <a:endParaRPr sz="1400">
                            <a:latin typeface="Calibri"/>
                            <a:ea typeface="Calibri"/>
                          </a:endParaRPr>
                        </a:p>
                      </a:txBody>
                      <a:tcPr marL="68580" marR="68580" marT="0" marB="0" anchor="ctr"/>
                    </a:tc>
                    <a:tc>
                      <a:txBody>
                        <a:bodyPr/>
                        <a:lstStyle/>
                        <a:p>
                          <a:pPr algn="ctr">
                            <a:lnSpc>
                              <a:spcPct val="114999"/>
                            </a:lnSpc>
                            <a:spcAft>
                              <a:spcPts val="1000"/>
                            </a:spcAft>
                            <a:defRPr/>
                          </a:pPr>
                          <a:r>
                            <a:rPr lang="en-US" sz="1400"/>
                            <a:t>29 127</a:t>
                          </a:r>
                          <a:endParaRPr sz="1400">
                            <a:latin typeface="Calibri"/>
                            <a:ea typeface="Calibri"/>
                          </a:endParaRPr>
                        </a:p>
                      </a:txBody>
                      <a:tcPr marL="68580" marR="68580" marT="0" marB="0" anchor="ctr"/>
                    </a:tc>
                    <a:extLst>
                      <a:ext uri="{0D108BD9-81ED-4DB2-BD59-A6C34878D82A}">
                        <a16:rowId xmlns:a16="http://schemas.microsoft.com/office/drawing/2014/main" val="10006"/>
                      </a:ext>
                    </a:extLst>
                  </a:tr>
                </a:tbl>
              </a:graphicData>
            </a:graphic>
          </p:graphicFrame>
        </mc:Fallback>
      </mc:AlternateContent>
      <p:pic>
        <p:nvPicPr>
          <p:cNvPr id="7" name="Picture 6"/>
          <p:cNvPicPr>
            <a:picLocks noChangeAspect="1"/>
          </p:cNvPicPr>
          <p:nvPr/>
        </p:nvPicPr>
        <p:blipFill>
          <a:blip r:embed="rId3"/>
          <a:srcRect r="39108"/>
          <a:stretch/>
        </p:blipFill>
        <p:spPr bwMode="auto">
          <a:xfrm>
            <a:off x="6150917" y="547337"/>
            <a:ext cx="4889180" cy="4859548"/>
          </a:xfrm>
          <a:prstGeom prst="rect">
            <a:avLst/>
          </a:prstGeom>
          <a:ln>
            <a:noFill/>
          </a:ln>
        </p:spPr>
      </p:pic>
      <p:sp>
        <p:nvSpPr>
          <p:cNvPr id="8" name="TextBox 7"/>
          <p:cNvSpPr txBox="1"/>
          <p:nvPr/>
        </p:nvSpPr>
        <p:spPr bwMode="auto">
          <a:xfrm>
            <a:off x="609600" y="4133364"/>
            <a:ext cx="4691270" cy="1477328"/>
          </a:xfrm>
          <a:prstGeom prst="rect">
            <a:avLst/>
          </a:prstGeom>
          <a:noFill/>
        </p:spPr>
        <p:txBody>
          <a:bodyPr wrap="square" rtlCol="0">
            <a:spAutoFit/>
          </a:bodyPr>
          <a:lstStyle/>
          <a:p>
            <a:pPr algn="just">
              <a:defRPr/>
            </a:pPr>
            <a:r>
              <a:rPr lang="nl-NL" sz="1800" dirty="0">
                <a:solidFill>
                  <a:srgbClr val="1F497D"/>
                </a:solidFill>
                <a:latin typeface="Calibri"/>
                <a:ea typeface="Calibri"/>
              </a:rPr>
              <a:t>Wat kan verrassend zijn voor </a:t>
            </a:r>
            <a:r>
              <a:rPr lang="nl-NL" sz="1800" dirty="0" err="1">
                <a:solidFill>
                  <a:srgbClr val="1F497D"/>
                </a:solidFill>
                <a:latin typeface="Calibri"/>
                <a:ea typeface="Calibri"/>
              </a:rPr>
              <a:t>leer;ingen</a:t>
            </a:r>
            <a:r>
              <a:rPr lang="nl-NL" sz="1800" dirty="0">
                <a:solidFill>
                  <a:srgbClr val="1F497D"/>
                </a:solidFill>
                <a:latin typeface="Calibri"/>
                <a:ea typeface="Calibri"/>
              </a:rPr>
              <a:t>? </a:t>
            </a:r>
          </a:p>
          <a:p>
            <a:pPr algn="just">
              <a:defRPr/>
            </a:pPr>
            <a:r>
              <a:rPr lang="nl-NL" sz="1800" dirty="0">
                <a:solidFill>
                  <a:srgbClr val="1F497D"/>
                </a:solidFill>
                <a:latin typeface="Calibri"/>
                <a:ea typeface="Calibri"/>
              </a:rPr>
              <a:t>Was het verrassend voor jou in het begin? </a:t>
            </a:r>
          </a:p>
          <a:p>
            <a:pPr algn="just">
              <a:defRPr/>
            </a:pPr>
            <a:r>
              <a:rPr lang="nl-NL" sz="1800" dirty="0">
                <a:solidFill>
                  <a:srgbClr val="1F497D"/>
                </a:solidFill>
                <a:latin typeface="Calibri"/>
                <a:ea typeface="Calibri"/>
              </a:rPr>
              <a:t>Is het mogelijk om de snijpunten van de twee grafieken te berekenen? </a:t>
            </a:r>
          </a:p>
          <a:p>
            <a:pPr>
              <a:defRPr/>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nl-NL" dirty="0"/>
              <a:t>Lineaire modellen</a:t>
            </a:r>
          </a:p>
        </p:txBody>
      </p:sp>
      <p:sp>
        <p:nvSpPr>
          <p:cNvPr id="3" name="Content Placeholder 2"/>
          <p:cNvSpPr>
            <a:spLocks noGrp="1"/>
          </p:cNvSpPr>
          <p:nvPr>
            <p:ph idx="1"/>
          </p:nvPr>
        </p:nvSpPr>
        <p:spPr bwMode="auto"/>
        <p:txBody>
          <a:bodyPr>
            <a:normAutofit/>
          </a:bodyPr>
          <a:lstStyle/>
          <a:p>
            <a:pPr>
              <a:defRPr/>
            </a:pPr>
            <a:r>
              <a:rPr lang="nl-NL" sz="2400" dirty="0">
                <a:solidFill>
                  <a:srgbClr val="4C5F7E"/>
                </a:solidFill>
              </a:rPr>
              <a:t>Voor artsen is het volgende gemakkelijk te onthouden:</a:t>
            </a:r>
          </a:p>
          <a:p>
            <a:pPr marL="0" indent="0">
              <a:buNone/>
              <a:defRPr/>
            </a:pPr>
            <a:endParaRPr lang="nl-NL" sz="2400" dirty="0"/>
          </a:p>
          <a:p>
            <a:pPr marL="0" indent="0" algn="ctr">
              <a:buNone/>
              <a:defRPr/>
            </a:pPr>
            <a:r>
              <a:rPr lang="nl-NL" sz="2400" b="1" dirty="0">
                <a:solidFill>
                  <a:schemeClr val="accent2"/>
                </a:solidFill>
              </a:rPr>
              <a:t>Het gewicht van een baby wordt drie keer zo groot vanaf de geboorte tot het einde van het eerste levensjaar.</a:t>
            </a:r>
          </a:p>
          <a:p>
            <a:pPr>
              <a:defRPr/>
            </a:pPr>
            <a:endParaRPr lang="nl-NL" sz="2400" dirty="0"/>
          </a:p>
          <a:p>
            <a:pPr>
              <a:defRPr/>
            </a:pPr>
            <a:r>
              <a:rPr lang="nl-NL" sz="2400" dirty="0">
                <a:solidFill>
                  <a:srgbClr val="4C5F7E"/>
                </a:solidFill>
              </a:rPr>
              <a:t>Geldt dit ook later nog?</a:t>
            </a:r>
            <a:endParaRPr lang="nl-NL" dirty="0"/>
          </a:p>
          <a:p>
            <a:pPr>
              <a:defRPr/>
            </a:pPr>
            <a:endParaRPr lang="nl-NL" sz="2400" dirty="0">
              <a:solidFill>
                <a:srgbClr val="4C5F7E"/>
              </a:solidFill>
            </a:endParaRPr>
          </a:p>
          <a:p>
            <a:pPr>
              <a:defRPr/>
            </a:pPr>
            <a:r>
              <a:rPr lang="nl-NL" sz="2400" dirty="0">
                <a:solidFill>
                  <a:srgbClr val="4C5F7E"/>
                </a:solidFill>
              </a:rPr>
              <a:t>Kan de lengte van een </a:t>
            </a:r>
            <a:r>
              <a:rPr lang="nl-NL" sz="2400" dirty="0" err="1">
                <a:solidFill>
                  <a:srgbClr val="4C5F7E"/>
                </a:solidFill>
              </a:rPr>
              <a:t>bay</a:t>
            </a:r>
            <a:r>
              <a:rPr lang="nl-NL" sz="2400" dirty="0">
                <a:solidFill>
                  <a:srgbClr val="4C5F7E"/>
                </a:solidFill>
              </a:rPr>
              <a:t> op deze manier worden vastgesteld?</a:t>
            </a:r>
            <a:endParaRPr lang="nl-NL" dirty="0"/>
          </a:p>
          <a:p>
            <a:pPr marL="0" indent="0">
              <a:buNone/>
              <a:defRPr/>
            </a:pPr>
            <a:endParaRPr lang="nl-NL" sz="2400" dirty="0"/>
          </a:p>
          <a:p>
            <a:pPr marL="0" indent="0">
              <a:buNone/>
              <a:defRPr/>
            </a:pPr>
            <a:r>
              <a:rPr lang="nl-NL" sz="2400" b="1" dirty="0">
                <a:solidFill>
                  <a:schemeClr val="accent3"/>
                </a:solidFill>
              </a:rPr>
              <a:t>Modellen worden gebruikt voor beoordeling, voorspelling... We hebben eenvoudige modellen nodig! </a:t>
            </a:r>
          </a:p>
          <a:p>
            <a:pPr marL="0" indent="0">
              <a:buNone/>
              <a:defRP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nl-NL" dirty="0"/>
              <a:t>Lineaire modellen  - Hoe maken we voorspellingen? </a:t>
            </a:r>
          </a:p>
        </p:txBody>
      </p:sp>
      <p:pic>
        <p:nvPicPr>
          <p:cNvPr id="5" name="Picture 4" descr="Chart, scatter chart&#10;&#10;Description automatically generated"/>
          <p:cNvPicPr>
            <a:picLocks noChangeAspect="1"/>
          </p:cNvPicPr>
          <p:nvPr/>
        </p:nvPicPr>
        <p:blipFill>
          <a:blip r:embed="rId2"/>
          <a:stretch/>
        </p:blipFill>
        <p:spPr bwMode="auto">
          <a:xfrm>
            <a:off x="5420139" y="1726647"/>
            <a:ext cx="5775173" cy="3728677"/>
          </a:xfrm>
          <a:prstGeom prst="rect">
            <a:avLst/>
          </a:prstGeom>
          <a:noFill/>
          <a:ln>
            <a:noFill/>
          </a:ln>
        </p:spPr>
      </p:pic>
      <p:sp>
        <p:nvSpPr>
          <p:cNvPr id="6" name="TextBox 5"/>
          <p:cNvSpPr txBox="1"/>
          <p:nvPr/>
        </p:nvSpPr>
        <p:spPr bwMode="auto">
          <a:xfrm>
            <a:off x="609600" y="1582340"/>
            <a:ext cx="4532243" cy="3785652"/>
          </a:xfrm>
          <a:prstGeom prst="rect">
            <a:avLst/>
          </a:prstGeom>
          <a:noFill/>
        </p:spPr>
        <p:txBody>
          <a:bodyPr wrap="square" rtlCol="0">
            <a:spAutoFit/>
          </a:bodyPr>
          <a:lstStyle/>
          <a:p>
            <a:pPr algn="just">
              <a:defRPr/>
            </a:pPr>
            <a:r>
              <a:rPr lang="nl-NL" sz="2400" i="1" dirty="0">
                <a:solidFill>
                  <a:srgbClr val="1F497D"/>
                </a:solidFill>
                <a:latin typeface="Calibri"/>
                <a:ea typeface="BatangChe"/>
                <a:cs typeface="Calibri"/>
              </a:rPr>
              <a:t>Stel je voor dat je wilt nagaan hoe de omzet van je bedrijf afhangt van de investering die je doet in reclame. </a:t>
            </a:r>
          </a:p>
          <a:p>
            <a:pPr algn="just">
              <a:defRPr/>
            </a:pPr>
            <a:endParaRPr lang="nl-NL" sz="2400" i="1" dirty="0">
              <a:solidFill>
                <a:srgbClr val="1F497D"/>
              </a:solidFill>
              <a:latin typeface="Calibri"/>
              <a:ea typeface="BatangChe"/>
              <a:cs typeface="Calibri"/>
            </a:endParaRPr>
          </a:p>
          <a:p>
            <a:pPr algn="just">
              <a:defRPr/>
            </a:pPr>
            <a:r>
              <a:rPr lang="nl-NL" sz="2400" i="1" dirty="0">
                <a:solidFill>
                  <a:srgbClr val="1F497D"/>
                </a:solidFill>
                <a:latin typeface="Calibri"/>
                <a:ea typeface="BatangChe"/>
                <a:cs typeface="Calibri"/>
              </a:rPr>
              <a:t>Wat is het effect van Facebook-reclame op de omzet van het bedrijf, gegeven de effecten van YouTube en advertenties in kranten? </a:t>
            </a:r>
            <a:endParaRPr lang="nl-NL" dirty="0"/>
          </a:p>
        </p:txBody>
      </p:sp>
    </p:spTree>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TotalTime>
  <Words>763</Words>
  <Application>Microsoft Macintosh PowerPoint</Application>
  <DocSecurity>0</DocSecurity>
  <PresentationFormat>Breedbeeld</PresentationFormat>
  <Paragraphs>179</Paragraphs>
  <Slides>16</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Arial</vt:lpstr>
      <vt:lpstr>Avenir Book</vt:lpstr>
      <vt:lpstr>Calibri</vt:lpstr>
      <vt:lpstr>Cambria Math</vt:lpstr>
      <vt:lpstr>Lucida Grande</vt:lpstr>
      <vt:lpstr>Wingdings</vt:lpstr>
      <vt:lpstr>Office-Design</vt:lpstr>
      <vt:lpstr> IS HET WISKUNDE? Modelleren met functies </vt:lpstr>
      <vt:lpstr>Parachutesprong</vt:lpstr>
      <vt:lpstr>Wiskundig modelleren</vt:lpstr>
      <vt:lpstr>Functiebegrip</vt:lpstr>
      <vt:lpstr>Functioneel denken</vt:lpstr>
      <vt:lpstr>Grafieken interpreteren</vt:lpstr>
      <vt:lpstr>Groei vergelijken</vt:lpstr>
      <vt:lpstr>Lineaire modellen</vt:lpstr>
      <vt:lpstr>Lineaire modellen  - Hoe maken we voorspellingen? </vt:lpstr>
      <vt:lpstr>Lineaire modellen  - Hoe maken we voorspellingen? </vt:lpstr>
      <vt:lpstr>Grafieken tekenen bij tabellen</vt:lpstr>
      <vt:lpstr>Lineaire en niet-lineaire groei</vt:lpstr>
      <vt:lpstr>Populatie groei</vt:lpstr>
      <vt:lpstr>Racebanen – nog meer grafieken</vt:lpstr>
      <vt:lpstr>Racebanen</vt:lpstr>
      <vt:lpstr>Racebanen</vt:lpstr>
    </vt:vector>
  </TitlesOfParts>
  <Manager/>
  <Company>Pädagogische Hochschule Freiburg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Ulrich Birtel</dc:creator>
  <cp:keywords/>
  <dc:description/>
  <cp:lastModifiedBy>Jonker, V.H. (Vincent)</cp:lastModifiedBy>
  <cp:revision>208</cp:revision>
  <dcterms:created xsi:type="dcterms:W3CDTF">2017-02-28T10:46:16Z</dcterms:created>
  <dcterms:modified xsi:type="dcterms:W3CDTF">2023-10-01T19:06:44Z</dcterms:modified>
  <cp:category/>
  <dc:identifier/>
  <cp:contentStatus/>
  <dc:language/>
  <cp:version/>
</cp:coreProperties>
</file>