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74" r:id="rId5"/>
    <p:sldId id="259" r:id="rId6"/>
    <p:sldId id="266" r:id="rId7"/>
    <p:sldId id="364" r:id="rId8"/>
    <p:sldId id="357" r:id="rId9"/>
    <p:sldId id="262" r:id="rId10"/>
    <p:sldId id="365" r:id="rId11"/>
    <p:sldId id="366" r:id="rId12"/>
    <p:sldId id="367" r:id="rId13"/>
    <p:sldId id="265" r:id="rId14"/>
    <p:sldId id="273" r:id="rId15"/>
    <p:sldId id="369" r:id="rId16"/>
    <p:sldId id="368" r:id="rId17"/>
    <p:sldId id="370" r:id="rId18"/>
    <p:sldId id="260"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6AC261-79E4-4AC5-88F5-841915140D60}" v="80" dt="2023-06-01T07:48:05.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114" y="11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835AADF3-C39F-421A-8F36-089429569FB5}"/>
    <pc:docChg chg="custSel addSld modSld">
      <pc:chgData name="Stijn Weijermars" userId="2933e1d2-70ff-47b3-ad61-d61e32fda646" providerId="ADAL" clId="{835AADF3-C39F-421A-8F36-089429569FB5}" dt="2022-06-01T07:52:31.166" v="180" actId="20577"/>
      <pc:docMkLst>
        <pc:docMk/>
      </pc:docMkLst>
      <pc:sldChg chg="modSp mod">
        <pc:chgData name="Stijn Weijermars" userId="2933e1d2-70ff-47b3-ad61-d61e32fda646" providerId="ADAL" clId="{835AADF3-C39F-421A-8F36-089429569FB5}" dt="2022-06-01T07:52:31.166" v="180" actId="20577"/>
        <pc:sldMkLst>
          <pc:docMk/>
          <pc:sldMk cId="2014835522" sldId="274"/>
        </pc:sldMkLst>
        <pc:spChg chg="mod">
          <ac:chgData name="Stijn Weijermars" userId="2933e1d2-70ff-47b3-ad61-d61e32fda646" providerId="ADAL" clId="{835AADF3-C39F-421A-8F36-089429569FB5}" dt="2022-06-01T07:52:31.166" v="180" actId="20577"/>
          <ac:spMkLst>
            <pc:docMk/>
            <pc:sldMk cId="2014835522" sldId="274"/>
            <ac:spMk id="2" creationId="{A47EC0C6-1BB3-A419-8EA9-0187D9A16ADF}"/>
          </ac:spMkLst>
        </pc:spChg>
      </pc:sldChg>
      <pc:sldChg chg="addSp delSp modSp new">
        <pc:chgData name="Stijn Weijermars" userId="2933e1d2-70ff-47b3-ad61-d61e32fda646" providerId="ADAL" clId="{835AADF3-C39F-421A-8F36-089429569FB5}" dt="2022-06-01T07:30:21.665" v="77" actId="478"/>
        <pc:sldMkLst>
          <pc:docMk/>
          <pc:sldMk cId="2929271143" sldId="368"/>
        </pc:sldMkLst>
        <pc:spChg chg="del">
          <ac:chgData name="Stijn Weijermars" userId="2933e1d2-70ff-47b3-ad61-d61e32fda646" providerId="ADAL" clId="{835AADF3-C39F-421A-8F36-089429569FB5}" dt="2022-06-01T07:19:30.700" v="8"/>
          <ac:spMkLst>
            <pc:docMk/>
            <pc:sldMk cId="2929271143" sldId="368"/>
            <ac:spMk id="3" creationId="{C1503893-7CA4-8F5D-FD5F-41E80697F9AB}"/>
          </ac:spMkLst>
        </pc:spChg>
        <pc:picChg chg="add mod">
          <ac:chgData name="Stijn Weijermars" userId="2933e1d2-70ff-47b3-ad61-d61e32fda646" providerId="ADAL" clId="{835AADF3-C39F-421A-8F36-089429569FB5}" dt="2022-06-01T07:22:20.989" v="16" actId="1076"/>
          <ac:picMkLst>
            <pc:docMk/>
            <pc:sldMk cId="2929271143" sldId="368"/>
            <ac:picMk id="1026" creationId="{7ED7D876-C00F-CD17-770C-855222D1C23C}"/>
          </ac:picMkLst>
        </pc:picChg>
        <pc:picChg chg="add mod">
          <ac:chgData name="Stijn Weijermars" userId="2933e1d2-70ff-47b3-ad61-d61e32fda646" providerId="ADAL" clId="{835AADF3-C39F-421A-8F36-089429569FB5}" dt="2022-06-01T07:22:19.925" v="15" actId="1076"/>
          <ac:picMkLst>
            <pc:docMk/>
            <pc:sldMk cId="2929271143" sldId="368"/>
            <ac:picMk id="1028" creationId="{B7D6D11A-6DEA-B749-AE93-76CEEF975345}"/>
          </ac:picMkLst>
        </pc:picChg>
        <pc:picChg chg="add del mod">
          <ac:chgData name="Stijn Weijermars" userId="2933e1d2-70ff-47b3-ad61-d61e32fda646" providerId="ADAL" clId="{835AADF3-C39F-421A-8F36-089429569FB5}" dt="2022-06-01T07:30:21.665" v="77" actId="478"/>
          <ac:picMkLst>
            <pc:docMk/>
            <pc:sldMk cId="2929271143" sldId="368"/>
            <ac:picMk id="1030" creationId="{78AF48E7-C84C-7CC5-2AC1-2D0AE309772E}"/>
          </ac:picMkLst>
        </pc:picChg>
      </pc:sldChg>
      <pc:sldChg chg="addSp delSp modSp new mod">
        <pc:chgData name="Stijn Weijermars" userId="2933e1d2-70ff-47b3-ad61-d61e32fda646" providerId="ADAL" clId="{835AADF3-C39F-421A-8F36-089429569FB5}" dt="2022-06-01T07:23:19.717" v="74" actId="1076"/>
        <pc:sldMkLst>
          <pc:docMk/>
          <pc:sldMk cId="3541768860" sldId="369"/>
        </pc:sldMkLst>
        <pc:spChg chg="mod">
          <ac:chgData name="Stijn Weijermars" userId="2933e1d2-70ff-47b3-ad61-d61e32fda646" providerId="ADAL" clId="{835AADF3-C39F-421A-8F36-089429569FB5}" dt="2022-06-01T07:22:45.792" v="71" actId="20577"/>
          <ac:spMkLst>
            <pc:docMk/>
            <pc:sldMk cId="3541768860" sldId="369"/>
            <ac:spMk id="2" creationId="{E2372640-E41B-5433-B7DB-01DA6E666524}"/>
          </ac:spMkLst>
        </pc:spChg>
        <pc:spChg chg="del">
          <ac:chgData name="Stijn Weijermars" userId="2933e1d2-70ff-47b3-ad61-d61e32fda646" providerId="ADAL" clId="{835AADF3-C39F-421A-8F36-089429569FB5}" dt="2022-06-01T07:22:26.181" v="18"/>
          <ac:spMkLst>
            <pc:docMk/>
            <pc:sldMk cId="3541768860" sldId="369"/>
            <ac:spMk id="3" creationId="{8B35993D-56D3-442B-D17B-588590634792}"/>
          </ac:spMkLst>
        </pc:spChg>
        <pc:picChg chg="add mod">
          <ac:chgData name="Stijn Weijermars" userId="2933e1d2-70ff-47b3-ad61-d61e32fda646" providerId="ADAL" clId="{835AADF3-C39F-421A-8F36-089429569FB5}" dt="2022-06-01T07:23:19.717" v="74" actId="1076"/>
          <ac:picMkLst>
            <pc:docMk/>
            <pc:sldMk cId="3541768860" sldId="369"/>
            <ac:picMk id="2050" creationId="{4E14A14B-FC83-CDA5-A221-9F1C6DABF6E5}"/>
          </ac:picMkLst>
        </pc:picChg>
      </pc:sldChg>
      <pc:sldChg chg="addSp delSp modSp new mod">
        <pc:chgData name="Stijn Weijermars" userId="2933e1d2-70ff-47b3-ad61-d61e32fda646" providerId="ADAL" clId="{835AADF3-C39F-421A-8F36-089429569FB5}" dt="2022-06-01T07:50:27.845" v="164" actId="478"/>
        <pc:sldMkLst>
          <pc:docMk/>
          <pc:sldMk cId="1409652110" sldId="370"/>
        </pc:sldMkLst>
        <pc:spChg chg="del">
          <ac:chgData name="Stijn Weijermars" userId="2933e1d2-70ff-47b3-ad61-d61e32fda646" providerId="ADAL" clId="{835AADF3-C39F-421A-8F36-089429569FB5}" dt="2022-06-01T07:50:27.845" v="164" actId="478"/>
          <ac:spMkLst>
            <pc:docMk/>
            <pc:sldMk cId="1409652110" sldId="370"/>
            <ac:spMk id="2" creationId="{1D766FCD-9035-0259-9181-F2DAF6D49341}"/>
          </ac:spMkLst>
        </pc:spChg>
        <pc:spChg chg="del">
          <ac:chgData name="Stijn Weijermars" userId="2933e1d2-70ff-47b3-ad61-d61e32fda646" providerId="ADAL" clId="{835AADF3-C39F-421A-8F36-089429569FB5}" dt="2022-06-01T07:35:19.540" v="107" actId="22"/>
          <ac:spMkLst>
            <pc:docMk/>
            <pc:sldMk cId="1409652110" sldId="370"/>
            <ac:spMk id="3" creationId="{EE65A782-33E7-66BC-02F6-CEC8B8A001CE}"/>
          </ac:spMkLst>
        </pc:spChg>
        <pc:spChg chg="add mod">
          <ac:chgData name="Stijn Weijermars" userId="2933e1d2-70ff-47b3-ad61-d61e32fda646" providerId="ADAL" clId="{835AADF3-C39F-421A-8F36-089429569FB5}" dt="2022-06-01T07:39:52.208" v="160" actId="1035"/>
          <ac:spMkLst>
            <pc:docMk/>
            <pc:sldMk cId="1409652110" sldId="370"/>
            <ac:spMk id="4" creationId="{851F07F9-68F5-251E-0B9C-27AD5B08288C}"/>
          </ac:spMkLst>
        </pc:spChg>
        <pc:picChg chg="add mod ord">
          <ac:chgData name="Stijn Weijermars" userId="2933e1d2-70ff-47b3-ad61-d61e32fda646" providerId="ADAL" clId="{835AADF3-C39F-421A-8F36-089429569FB5}" dt="2022-06-01T07:39:55.653" v="161" actId="1076"/>
          <ac:picMkLst>
            <pc:docMk/>
            <pc:sldMk cId="1409652110" sldId="370"/>
            <ac:picMk id="6" creationId="{5F70B88E-8A70-01AE-C4A3-1ADC4DB6E8C8}"/>
          </ac:picMkLst>
        </pc:picChg>
        <pc:picChg chg="add mod">
          <ac:chgData name="Stijn Weijermars" userId="2933e1d2-70ff-47b3-ad61-d61e32fda646" providerId="ADAL" clId="{835AADF3-C39F-421A-8F36-089429569FB5}" dt="2022-06-01T07:40:31.294" v="163"/>
          <ac:picMkLst>
            <pc:docMk/>
            <pc:sldMk cId="1409652110" sldId="370"/>
            <ac:picMk id="8" creationId="{AAE1A523-AF74-65DF-DC9D-66AB06DFCFFA}"/>
          </ac:picMkLst>
        </pc:picChg>
        <pc:picChg chg="add mod">
          <ac:chgData name="Stijn Weijermars" userId="2933e1d2-70ff-47b3-ad61-d61e32fda646" providerId="ADAL" clId="{835AADF3-C39F-421A-8F36-089429569FB5}" dt="2022-06-01T07:39:52.208" v="160" actId="1035"/>
          <ac:picMkLst>
            <pc:docMk/>
            <pc:sldMk cId="1409652110" sldId="370"/>
            <ac:picMk id="3074" creationId="{A461EC6F-1013-15C9-1FE3-53963E271D76}"/>
          </ac:picMkLst>
        </pc:picChg>
      </pc:sldChg>
    </pc:docChg>
  </pc:docChgLst>
  <pc:docChgLst>
    <pc:chgData name="Steven Linkels" userId="82b2834b-7373-49b3-b259-2f89722ff704" providerId="ADAL" clId="{EF6AC261-79E4-4AC5-88F5-841915140D60}"/>
    <pc:docChg chg="custSel modSld">
      <pc:chgData name="Steven Linkels" userId="82b2834b-7373-49b3-b259-2f89722ff704" providerId="ADAL" clId="{EF6AC261-79E4-4AC5-88F5-841915140D60}" dt="2023-06-01T07:55:48.131" v="255" actId="313"/>
      <pc:docMkLst>
        <pc:docMk/>
      </pc:docMkLst>
      <pc:sldChg chg="modSp mod">
        <pc:chgData name="Steven Linkels" userId="82b2834b-7373-49b3-b259-2f89722ff704" providerId="ADAL" clId="{EF6AC261-79E4-4AC5-88F5-841915140D60}" dt="2023-06-01T07:55:48.131" v="255" actId="313"/>
        <pc:sldMkLst>
          <pc:docMk/>
          <pc:sldMk cId="372509691" sldId="260"/>
        </pc:sldMkLst>
        <pc:spChg chg="mod">
          <ac:chgData name="Steven Linkels" userId="82b2834b-7373-49b3-b259-2f89722ff704" providerId="ADAL" clId="{EF6AC261-79E4-4AC5-88F5-841915140D60}" dt="2023-06-01T07:55:48.131" v="255" actId="313"/>
          <ac:spMkLst>
            <pc:docMk/>
            <pc:sldMk cId="372509691" sldId="260"/>
            <ac:spMk id="3" creationId="{00000000-0000-0000-0000-000000000000}"/>
          </ac:spMkLst>
        </pc:spChg>
      </pc:sldChg>
      <pc:sldChg chg="modSp mod modAnim">
        <pc:chgData name="Steven Linkels" userId="82b2834b-7373-49b3-b259-2f89722ff704" providerId="ADAL" clId="{EF6AC261-79E4-4AC5-88F5-841915140D60}" dt="2023-06-01T07:52:44.667" v="190" actId="1076"/>
        <pc:sldMkLst>
          <pc:docMk/>
          <pc:sldMk cId="1024633590" sldId="266"/>
        </pc:sldMkLst>
        <pc:spChg chg="mod">
          <ac:chgData name="Steven Linkels" userId="82b2834b-7373-49b3-b259-2f89722ff704" providerId="ADAL" clId="{EF6AC261-79E4-4AC5-88F5-841915140D60}" dt="2023-06-01T07:52:41.522" v="189" actId="1076"/>
          <ac:spMkLst>
            <pc:docMk/>
            <pc:sldMk cId="1024633590" sldId="266"/>
            <ac:spMk id="2" creationId="{00000000-0000-0000-0000-000000000000}"/>
          </ac:spMkLst>
        </pc:spChg>
        <pc:spChg chg="mod">
          <ac:chgData name="Steven Linkels" userId="82b2834b-7373-49b3-b259-2f89722ff704" providerId="ADAL" clId="{EF6AC261-79E4-4AC5-88F5-841915140D60}" dt="2023-06-01T07:52:44.667" v="190" actId="1076"/>
          <ac:spMkLst>
            <pc:docMk/>
            <pc:sldMk cId="1024633590" sldId="26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38A91-6115-4DF3-8EBC-74B9BD11DE6D}" type="datetimeFigureOut">
              <a:rPr lang="nl-NL" smtClean="0"/>
              <a:t>1-6-2023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FC048-6C5F-406A-88B4-6160A10CED69}" type="slidenum">
              <a:rPr lang="nl-NL" smtClean="0"/>
              <a:t>‹nr.›</a:t>
            </a:fld>
            <a:endParaRPr lang="nl-NL"/>
          </a:p>
        </p:txBody>
      </p:sp>
    </p:spTree>
    <p:extLst>
      <p:ext uri="{BB962C8B-B14F-4D97-AF65-F5344CB8AC3E}">
        <p14:creationId xmlns:p14="http://schemas.microsoft.com/office/powerpoint/2010/main" val="91184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Het woord biodiversiteit is een samentrekking van de woorden: biologische diversiteit (dus de verscheidenheid aan leven: planten, dieren, micro-organismen). Het Biodiversiteitsverdrag geeft de volgende uitgebreide definitie:</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Biodiversiteit is de variatie in organismen uit de gehele wereld, waaronder terrestrische mariene en andere aquatische ecosystemen en de ecologische verbanden waar ze deel van uitmaken; de diversiteit betreft de variatie binnen soorten, tussen soorten en tussen ecosystemen. </a:t>
            </a:r>
            <a:br>
              <a:rPr lang="nl-NL" sz="1200" kern="1200" dirty="0">
                <a:solidFill>
                  <a:schemeClr val="tx1"/>
                </a:solidFill>
                <a:effectLst/>
                <a:latin typeface="+mn-lt"/>
                <a:ea typeface="+mn-ea"/>
                <a:cs typeface="+mn-cs"/>
              </a:rPr>
            </a:br>
            <a:endParaRPr lang="nl-NL" dirty="0"/>
          </a:p>
        </p:txBody>
      </p:sp>
      <p:sp>
        <p:nvSpPr>
          <p:cNvPr id="4" name="Tijdelijke aanduiding voor dianummer 3"/>
          <p:cNvSpPr>
            <a:spLocks noGrp="1"/>
          </p:cNvSpPr>
          <p:nvPr>
            <p:ph type="sldNum" sz="quarter" idx="10"/>
          </p:nvPr>
        </p:nvSpPr>
        <p:spPr/>
        <p:txBody>
          <a:bodyPr/>
          <a:lstStyle/>
          <a:p>
            <a:fld id="{DCF57FDD-5F56-4BEA-B5F9-BB9A1DF211D1}" type="slidenum">
              <a:rPr lang="nl-NL" smtClean="0"/>
              <a:t>2</a:t>
            </a:fld>
            <a:endParaRPr lang="nl-NL"/>
          </a:p>
        </p:txBody>
      </p:sp>
    </p:spTree>
    <p:extLst>
      <p:ext uri="{BB962C8B-B14F-4D97-AF65-F5344CB8AC3E}">
        <p14:creationId xmlns:p14="http://schemas.microsoft.com/office/powerpoint/2010/main" val="397860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009B48"/>
                </a:solidFill>
                <a:effectLst/>
                <a:latin typeface="Tahoma" panose="020B0604030504040204" pitchFamily="34" charset="0"/>
              </a:rPr>
              <a:t>Biodiversiteit wordt bedreigd</a:t>
            </a:r>
          </a:p>
          <a:p>
            <a:pPr algn="l"/>
            <a:r>
              <a:rPr lang="nl-NL" b="0" i="0" dirty="0">
                <a:solidFill>
                  <a:srgbClr val="555555"/>
                </a:solidFill>
                <a:effectLst/>
                <a:latin typeface="Verdana" panose="020B0604030504040204" pitchFamily="34" charset="0"/>
              </a:rPr>
              <a:t>Door wereldwijde klimaatverandering, toename van consumptie, vervuiling, introductie van vreemde soorten, overexploitatie van natuurgebieden en natuurlijke hulpbronnen wordt de biodiversiteit ernstig bedreigd. Plant- en diersoorten verdwijnen en ecosystemen raken verstoord. Schone lucht, zuiver water, een vruchtbare bodem en een stabiel klimaat zijn niet langer vanzelfsprekend. Dit treft mensen in arme landen, omdat zij vaak direct afhankelijk zijn van wat de bossen en het land voortbrengen, maar het treft ook onszelf. Aantasting van biodiversiteit en uitputting van natuurlijke hulpbronnen bedreigt uiteindelijk het voortbestaan van alle mensen.</a:t>
            </a:r>
          </a:p>
          <a:p>
            <a:endParaRPr lang="nl-NL" b="0" i="0" dirty="0">
              <a:solidFill>
                <a:srgbClr val="333333"/>
              </a:solidFill>
              <a:effectLst/>
              <a:latin typeface="vpro_vesta"/>
            </a:endParaRPr>
          </a:p>
          <a:p>
            <a:endParaRPr lang="nl-NL" b="0" i="0" dirty="0">
              <a:solidFill>
                <a:srgbClr val="333333"/>
              </a:solidFill>
              <a:effectLst/>
              <a:latin typeface="vpro_vesta"/>
            </a:endParaRPr>
          </a:p>
          <a:p>
            <a:r>
              <a:rPr lang="nl-NL" b="0" i="0" dirty="0">
                <a:solidFill>
                  <a:srgbClr val="333333"/>
                </a:solidFill>
                <a:effectLst/>
                <a:latin typeface="vpro_vesta"/>
              </a:rPr>
              <a:t>De biodiversiteit in Nederland staat onder druk. Biodiversiteit is belangrijk voor onze gezondheid en het klimaat. De verscheidenheid van leven in allerlei vormen, zorgt voor gezonde ecosystemen die het leven mogelijk maken. Alle soorten van planten en dieren binnen een ecosysteem zijn van elkaar afhankelijk en houden elkaar in balans. Het verdwijnen van één soort kan een plaag van de ander veroorzaken. Zo zorgt de processierups al jaren voor overlast omdat haar natuurlijke vijanden langzaam verdwijnen.</a:t>
            </a:r>
          </a:p>
          <a:p>
            <a:endParaRPr lang="nl-NL" b="0" i="0" dirty="0">
              <a:solidFill>
                <a:srgbClr val="333333"/>
              </a:solidFill>
              <a:effectLst/>
              <a:latin typeface="vpro_vesta"/>
            </a:endParaRPr>
          </a:p>
          <a:p>
            <a:r>
              <a:rPr lang="nl-NL" b="0" i="0" dirty="0">
                <a:solidFill>
                  <a:srgbClr val="333333"/>
                </a:solidFill>
                <a:effectLst/>
                <a:latin typeface="vpro_vesta"/>
              </a:rPr>
              <a:t>De gevolgen van biodiversiteitsverlies beperken zich echter niet tot de processierups. Het verdwijnen van insecten, dieren en planten kan leiden tot enorme plagen, </a:t>
            </a:r>
            <a:r>
              <a:rPr lang="nl-NL" b="0" i="0" dirty="0" err="1">
                <a:solidFill>
                  <a:srgbClr val="333333"/>
                </a:solidFill>
                <a:effectLst/>
                <a:latin typeface="vpro_vesta"/>
              </a:rPr>
              <a:t>droogtes</a:t>
            </a:r>
            <a:r>
              <a:rPr lang="nl-NL" b="0" i="0" dirty="0">
                <a:solidFill>
                  <a:srgbClr val="333333"/>
                </a:solidFill>
                <a:effectLst/>
                <a:latin typeface="vpro_vesta"/>
              </a:rPr>
              <a:t> en uiteindelijk het uitsterven van andere soorten tot gevolg hebben. Ook van de mens.</a:t>
            </a:r>
          </a:p>
          <a:p>
            <a:endParaRPr lang="nl-NL" b="0" i="0" dirty="0">
              <a:solidFill>
                <a:srgbClr val="333333"/>
              </a:solidFill>
              <a:effectLst/>
              <a:latin typeface="vpro_vesta"/>
            </a:endParaRPr>
          </a:p>
          <a:p>
            <a:endParaRPr lang="nl-NL" b="0" i="0" dirty="0">
              <a:solidFill>
                <a:srgbClr val="333333"/>
              </a:solidFill>
              <a:effectLst/>
              <a:latin typeface="vpro_vesta"/>
            </a:endParaRPr>
          </a:p>
          <a:p>
            <a:endParaRPr lang="nl-NL" dirty="0"/>
          </a:p>
        </p:txBody>
      </p:sp>
      <p:sp>
        <p:nvSpPr>
          <p:cNvPr id="4" name="Tijdelijke aanduiding voor dianummer 3"/>
          <p:cNvSpPr>
            <a:spLocks noGrp="1"/>
          </p:cNvSpPr>
          <p:nvPr>
            <p:ph type="sldNum" sz="quarter" idx="5"/>
          </p:nvPr>
        </p:nvSpPr>
        <p:spPr/>
        <p:txBody>
          <a:bodyPr/>
          <a:lstStyle/>
          <a:p>
            <a:fld id="{BA2B5DD4-A6A1-46AD-867B-35671541BBF7}" type="slidenum">
              <a:rPr lang="nl-NL" smtClean="0"/>
              <a:t>5</a:t>
            </a:fld>
            <a:endParaRPr lang="nl-NL"/>
          </a:p>
        </p:txBody>
      </p:sp>
    </p:spTree>
    <p:extLst>
      <p:ext uri="{BB962C8B-B14F-4D97-AF65-F5344CB8AC3E}">
        <p14:creationId xmlns:p14="http://schemas.microsoft.com/office/powerpoint/2010/main" val="1126089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1-6-2023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1555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1-6-2023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36121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1-6-2023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79366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0E414-6019-496D-9C03-7346D73D45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F72AC6-87D3-4024-A89A-935B6DF665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C3221C-ECBD-4A7E-8BC3-F415344A97DB}"/>
              </a:ext>
            </a:extLst>
          </p:cNvPr>
          <p:cNvSpPr>
            <a:spLocks noGrp="1"/>
          </p:cNvSpPr>
          <p:nvPr>
            <p:ph type="dt" sz="half" idx="10"/>
          </p:nvPr>
        </p:nvSpPr>
        <p:spPr/>
        <p:txBody>
          <a:bodyPr/>
          <a:lstStyle/>
          <a:p>
            <a:fld id="{4BF215A5-A422-4B3D-A4BB-81B6160C1D24}" type="datetimeFigureOut">
              <a:rPr lang="nl-NL" smtClean="0"/>
              <a:t>1-6-2023</a:t>
            </a:fld>
            <a:endParaRPr lang="nl-NL"/>
          </a:p>
        </p:txBody>
      </p:sp>
      <p:sp>
        <p:nvSpPr>
          <p:cNvPr id="5" name="Tijdelijke aanduiding voor voettekst 4">
            <a:extLst>
              <a:ext uri="{FF2B5EF4-FFF2-40B4-BE49-F238E27FC236}">
                <a16:creationId xmlns:a16="http://schemas.microsoft.com/office/drawing/2014/main" id="{7631E5D1-2422-4204-8B37-5CFF9E1235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E7F4F0-5D53-4514-B332-8E983332B840}"/>
              </a:ext>
            </a:extLst>
          </p:cNvPr>
          <p:cNvSpPr>
            <a:spLocks noGrp="1"/>
          </p:cNvSpPr>
          <p:nvPr>
            <p:ph type="sldNum" sz="quarter" idx="12"/>
          </p:nvPr>
        </p:nvSpPr>
        <p:spPr/>
        <p:txBody>
          <a:bodyPr/>
          <a:lstStyle/>
          <a:p>
            <a:fld id="{5B2BCB22-C4C0-4FA3-91A8-CAF3E9437858}" type="slidenum">
              <a:rPr lang="nl-NL" smtClean="0"/>
              <a:t>‹nr.›</a:t>
            </a:fld>
            <a:endParaRPr lang="nl-NL"/>
          </a:p>
        </p:txBody>
      </p:sp>
    </p:spTree>
    <p:extLst>
      <p:ext uri="{BB962C8B-B14F-4D97-AF65-F5344CB8AC3E}">
        <p14:creationId xmlns:p14="http://schemas.microsoft.com/office/powerpoint/2010/main" val="171022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86216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1-6-2023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9328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YH5nZsfJQ_4&amp;t=19s" TargetMode="Externa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hyperlink" Target="https://www.youtube.com/watch?v=M5B3f5gxHkA&amp;t=203s" TargetMode="Externa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hyperlink" Target="https://nl.wikipedia.org/wiki/Natuurlijke_hulpbron" TargetMode="External"/><Relationship Id="rId13" Type="http://schemas.openxmlformats.org/officeDocument/2006/relationships/hyperlink" Target="https://nl.wikipedia.org/wiki/Overbevolking" TargetMode="External"/><Relationship Id="rId3" Type="http://schemas.openxmlformats.org/officeDocument/2006/relationships/hyperlink" Target="https://nl.wikipedia.org/wiki/Klimaatverandering" TargetMode="External"/><Relationship Id="rId7" Type="http://schemas.openxmlformats.org/officeDocument/2006/relationships/hyperlink" Target="https://nl.wikipedia.org/wiki/Roofbouw" TargetMode="External"/><Relationship Id="rId12" Type="http://schemas.openxmlformats.org/officeDocument/2006/relationships/hyperlink" Target="https://nl.wikipedia.org/wiki/Inheems" TargetMode="External"/><Relationship Id="rId2" Type="http://schemas.openxmlformats.org/officeDocument/2006/relationships/hyperlink" Target="https://nl.wikipedia.org/wiki/Habitatverlies" TargetMode="External"/><Relationship Id="rId1" Type="http://schemas.openxmlformats.org/officeDocument/2006/relationships/slideLayout" Target="../slideLayouts/slideLayout4.xml"/><Relationship Id="rId6" Type="http://schemas.openxmlformats.org/officeDocument/2006/relationships/hyperlink" Target="https://nl.wikipedia.org/wiki/Milieuverontreiniging" TargetMode="External"/><Relationship Id="rId11" Type="http://schemas.openxmlformats.org/officeDocument/2006/relationships/hyperlink" Target="https://nl.wikipedia.org/wiki/Concurrentie_(ecologie)" TargetMode="External"/><Relationship Id="rId5" Type="http://schemas.openxmlformats.org/officeDocument/2006/relationships/hyperlink" Target="https://nl.wikipedia.org/wiki/Bemesten" TargetMode="External"/><Relationship Id="rId10" Type="http://schemas.openxmlformats.org/officeDocument/2006/relationships/hyperlink" Target="https://nl.wikipedia.org/wiki/Invasieve_soort" TargetMode="External"/><Relationship Id="rId4" Type="http://schemas.openxmlformats.org/officeDocument/2006/relationships/hyperlink" Target="https://nl.wikipedia.org/wiki/Eutrofi%C3%ABring" TargetMode="External"/><Relationship Id="rId9" Type="http://schemas.openxmlformats.org/officeDocument/2006/relationships/hyperlink" Target="https://nl.wikipedia.org/wiki/Oorlo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W88Sact1kws"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D6B4188-274F-B57B-72E3-53BF49B0FD0B}"/>
              </a:ext>
            </a:extLst>
          </p:cNvPr>
          <p:cNvPicPr>
            <a:picLocks noChangeAspect="1"/>
          </p:cNvPicPr>
          <p:nvPr/>
        </p:nvPicPr>
        <p:blipFill>
          <a:blip r:embed="rId2"/>
          <a:stretch>
            <a:fillRect/>
          </a:stretch>
        </p:blipFill>
        <p:spPr>
          <a:xfrm>
            <a:off x="0" y="0"/>
            <a:ext cx="12192000" cy="6846957"/>
          </a:xfrm>
          <a:prstGeom prst="rect">
            <a:avLst/>
          </a:prstGeom>
        </p:spPr>
      </p:pic>
      <p:sp>
        <p:nvSpPr>
          <p:cNvPr id="2" name="Titel 1">
            <a:extLst>
              <a:ext uri="{FF2B5EF4-FFF2-40B4-BE49-F238E27FC236}">
                <a16:creationId xmlns:a16="http://schemas.microsoft.com/office/drawing/2014/main" id="{A47EC0C6-1BB3-A419-8EA9-0187D9A16ADF}"/>
              </a:ext>
            </a:extLst>
          </p:cNvPr>
          <p:cNvSpPr>
            <a:spLocks noGrp="1"/>
          </p:cNvSpPr>
          <p:nvPr>
            <p:ph type="title"/>
          </p:nvPr>
        </p:nvSpPr>
        <p:spPr>
          <a:xfrm>
            <a:off x="562991" y="3498948"/>
            <a:ext cx="10515600" cy="1325563"/>
          </a:xfrm>
        </p:spPr>
        <p:txBody>
          <a:bodyPr/>
          <a:lstStyle/>
          <a:p>
            <a:r>
              <a:rPr lang="nl-NL" b="1" dirty="0"/>
              <a:t>Biodiversiteit in de Stad &amp; eetbaar groen</a:t>
            </a:r>
          </a:p>
        </p:txBody>
      </p:sp>
      <p:sp>
        <p:nvSpPr>
          <p:cNvPr id="4" name="Titel 2">
            <a:extLst>
              <a:ext uri="{FF2B5EF4-FFF2-40B4-BE49-F238E27FC236}">
                <a16:creationId xmlns:a16="http://schemas.microsoft.com/office/drawing/2014/main" id="{FDDB5899-B978-7D52-6070-A67C03A2506E}"/>
              </a:ext>
            </a:extLst>
          </p:cNvPr>
          <p:cNvSpPr txBox="1">
            <a:spLocks/>
          </p:cNvSpPr>
          <p:nvPr/>
        </p:nvSpPr>
        <p:spPr>
          <a:xfrm>
            <a:off x="562991" y="11043"/>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IBS Inrichting van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een gebied </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014835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a:latin typeface="+mn-lt"/>
              </a:rPr>
              <a:t>Ecosysteemdiensten</a:t>
            </a:r>
          </a:p>
        </p:txBody>
      </p:sp>
      <p:pic>
        <p:nvPicPr>
          <p:cNvPr id="2050" name="Picture 2" descr="http://www.biodiversiteit.nl/PhotoArchive/fotoarchief-ecosysteemdiensten/ecosysteemdiensten-figuur-landschap.jpg/view?display=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2954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490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9D30561-6899-1AD8-0197-69DB53FC33E6}"/>
              </a:ext>
            </a:extLst>
          </p:cNvPr>
          <p:cNvPicPr>
            <a:picLocks noChangeAspect="1"/>
          </p:cNvPicPr>
          <p:nvPr/>
        </p:nvPicPr>
        <p:blipFill>
          <a:blip r:embed="rId2"/>
          <a:stretch>
            <a:fillRect/>
          </a:stretch>
        </p:blipFill>
        <p:spPr>
          <a:xfrm>
            <a:off x="0" y="725719"/>
            <a:ext cx="10287000" cy="5838825"/>
          </a:xfrm>
          <a:prstGeom prst="rect">
            <a:avLst/>
          </a:prstGeom>
        </p:spPr>
      </p:pic>
      <p:sp>
        <p:nvSpPr>
          <p:cNvPr id="2" name="Titel 1">
            <a:extLst>
              <a:ext uri="{FF2B5EF4-FFF2-40B4-BE49-F238E27FC236}">
                <a16:creationId xmlns:a16="http://schemas.microsoft.com/office/drawing/2014/main" id="{32E69790-59EC-4157-B32D-BEC81DC88C55}"/>
              </a:ext>
            </a:extLst>
          </p:cNvPr>
          <p:cNvSpPr>
            <a:spLocks noGrp="1"/>
          </p:cNvSpPr>
          <p:nvPr>
            <p:ph type="title"/>
          </p:nvPr>
        </p:nvSpPr>
        <p:spPr>
          <a:xfrm>
            <a:off x="206472" y="725719"/>
            <a:ext cx="4474346" cy="1325563"/>
          </a:xfrm>
          <a:solidFill>
            <a:schemeClr val="bg1"/>
          </a:solidFill>
        </p:spPr>
        <p:txBody>
          <a:bodyPr/>
          <a:lstStyle/>
          <a:p>
            <a:r>
              <a:rPr lang="nl-NL" dirty="0"/>
              <a:t>	Darwin 	</a:t>
            </a:r>
            <a:r>
              <a:rPr lang="nl-NL" sz="2400" dirty="0"/>
              <a:t>(Genen)</a:t>
            </a:r>
            <a:endParaRPr lang="nl-NL" dirty="0"/>
          </a:p>
        </p:txBody>
      </p:sp>
      <p:pic>
        <p:nvPicPr>
          <p:cNvPr id="4" name="Tijdelijke aanduiding voor inhoud 3">
            <a:extLst>
              <a:ext uri="{FF2B5EF4-FFF2-40B4-BE49-F238E27FC236}">
                <a16:creationId xmlns:a16="http://schemas.microsoft.com/office/drawing/2014/main" id="{95E5CECC-57BF-4B1D-A327-50A5AA4CB345}"/>
              </a:ext>
            </a:extLst>
          </p:cNvPr>
          <p:cNvPicPr>
            <a:picLocks noGrp="1" noChangeAspect="1"/>
          </p:cNvPicPr>
          <p:nvPr>
            <p:ph idx="1"/>
          </p:nvPr>
        </p:nvPicPr>
        <p:blipFill>
          <a:blip r:embed="rId3"/>
          <a:stretch>
            <a:fillRect/>
          </a:stretch>
        </p:blipFill>
        <p:spPr>
          <a:xfrm>
            <a:off x="10080528" y="3875951"/>
            <a:ext cx="2111472" cy="2982049"/>
          </a:xfrm>
          <a:prstGeom prst="rect">
            <a:avLst/>
          </a:prstGeom>
        </p:spPr>
      </p:pic>
    </p:spTree>
    <p:extLst>
      <p:ext uri="{BB962C8B-B14F-4D97-AF65-F5344CB8AC3E}">
        <p14:creationId xmlns:p14="http://schemas.microsoft.com/office/powerpoint/2010/main" val="4137894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372640-E41B-5433-B7DB-01DA6E666524}"/>
              </a:ext>
            </a:extLst>
          </p:cNvPr>
          <p:cNvSpPr>
            <a:spLocks noGrp="1"/>
          </p:cNvSpPr>
          <p:nvPr>
            <p:ph type="title"/>
          </p:nvPr>
        </p:nvSpPr>
        <p:spPr/>
        <p:txBody>
          <a:bodyPr/>
          <a:lstStyle/>
          <a:p>
            <a:r>
              <a:rPr lang="nl-NL" dirty="0"/>
              <a:t>Landgebruik en biodiversiteit</a:t>
            </a:r>
          </a:p>
        </p:txBody>
      </p:sp>
      <p:pic>
        <p:nvPicPr>
          <p:cNvPr id="2050" name="Picture 2">
            <a:extLst>
              <a:ext uri="{FF2B5EF4-FFF2-40B4-BE49-F238E27FC236}">
                <a16:creationId xmlns:a16="http://schemas.microsoft.com/office/drawing/2014/main" id="{4E14A14B-FC83-CDA5-A221-9F1C6DABF6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300580"/>
            <a:ext cx="7072476" cy="5072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76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4D3D1-EF25-C0A4-98A7-DD36B8742140}"/>
              </a:ext>
            </a:extLst>
          </p:cNvPr>
          <p:cNvSpPr>
            <a:spLocks noGrp="1"/>
          </p:cNvSpPr>
          <p:nvPr>
            <p:ph type="title"/>
          </p:nvPr>
        </p:nvSpPr>
        <p:spPr/>
        <p:txBody>
          <a:bodyPr/>
          <a:lstStyle/>
          <a:p>
            <a:endParaRPr lang="nl-NL"/>
          </a:p>
        </p:txBody>
      </p:sp>
      <p:pic>
        <p:nvPicPr>
          <p:cNvPr id="1026" name="Picture 2" descr="Wildplukken, Leoniek Bontje | 9789089897664 | Boeken | bol.com">
            <a:extLst>
              <a:ext uri="{FF2B5EF4-FFF2-40B4-BE49-F238E27FC236}">
                <a16:creationId xmlns:a16="http://schemas.microsoft.com/office/drawing/2014/main" id="{7ED7D876-C00F-CD17-770C-855222D1C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96696">
            <a:off x="8477080" y="1507629"/>
            <a:ext cx="2586683" cy="35838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erste stuk van de Plukroute Princenhage is aangeplant - Breda City App">
            <a:extLst>
              <a:ext uri="{FF2B5EF4-FFF2-40B4-BE49-F238E27FC236}">
                <a16:creationId xmlns:a16="http://schemas.microsoft.com/office/drawing/2014/main" id="{B7D6D11A-6DEA-B749-AE93-76CEEF9753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1088447">
            <a:off x="934706" y="1314439"/>
            <a:ext cx="6784963" cy="410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271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hlinkClick r:id="rId2"/>
            <a:extLst>
              <a:ext uri="{FF2B5EF4-FFF2-40B4-BE49-F238E27FC236}">
                <a16:creationId xmlns:a16="http://schemas.microsoft.com/office/drawing/2014/main" id="{5F70B88E-8A70-01AE-C4A3-1ADC4DB6E8C8}"/>
              </a:ext>
            </a:extLst>
          </p:cNvPr>
          <p:cNvPicPr>
            <a:picLocks noGrp="1" noChangeAspect="1"/>
          </p:cNvPicPr>
          <p:nvPr>
            <p:ph idx="1"/>
          </p:nvPr>
        </p:nvPicPr>
        <p:blipFill>
          <a:blip r:embed="rId3"/>
          <a:stretch>
            <a:fillRect/>
          </a:stretch>
        </p:blipFill>
        <p:spPr>
          <a:xfrm>
            <a:off x="5752171" y="606011"/>
            <a:ext cx="4847555" cy="2398313"/>
          </a:xfrm>
        </p:spPr>
      </p:pic>
      <p:pic>
        <p:nvPicPr>
          <p:cNvPr id="3074" name="Picture 2" descr="Stadstuinieren in 'Prinzessinnengarten' – Gasthuisstraat Groen">
            <a:extLst>
              <a:ext uri="{FF2B5EF4-FFF2-40B4-BE49-F238E27FC236}">
                <a16:creationId xmlns:a16="http://schemas.microsoft.com/office/drawing/2014/main" id="{A461EC6F-1013-15C9-1FE3-53963E271D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06011"/>
            <a:ext cx="3946177" cy="239204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851F07F9-68F5-251E-0B9C-27AD5B08288C}"/>
              </a:ext>
            </a:extLst>
          </p:cNvPr>
          <p:cNvSpPr txBox="1"/>
          <p:nvPr/>
        </p:nvSpPr>
        <p:spPr>
          <a:xfrm>
            <a:off x="1687216" y="728138"/>
            <a:ext cx="2861186" cy="523220"/>
          </a:xfrm>
          <a:prstGeom prst="rect">
            <a:avLst/>
          </a:prstGeom>
          <a:noFill/>
        </p:spPr>
        <p:txBody>
          <a:bodyPr wrap="square" rtlCol="0">
            <a:spAutoFit/>
          </a:bodyPr>
          <a:lstStyle/>
          <a:p>
            <a:r>
              <a:rPr lang="nl-NL" sz="2800" dirty="0">
                <a:solidFill>
                  <a:schemeClr val="bg1"/>
                </a:solidFill>
              </a:rPr>
              <a:t>Stadsmoestuin</a:t>
            </a:r>
            <a:endParaRPr lang="nl-NL" dirty="0">
              <a:solidFill>
                <a:schemeClr val="bg1"/>
              </a:solidFill>
            </a:endParaRPr>
          </a:p>
        </p:txBody>
      </p:sp>
      <p:pic>
        <p:nvPicPr>
          <p:cNvPr id="8" name="Afbeelding 7">
            <a:hlinkClick r:id="rId5"/>
            <a:extLst>
              <a:ext uri="{FF2B5EF4-FFF2-40B4-BE49-F238E27FC236}">
                <a16:creationId xmlns:a16="http://schemas.microsoft.com/office/drawing/2014/main" id="{AAE1A523-AF74-65DF-DC9D-66AB06DFCFFA}"/>
              </a:ext>
            </a:extLst>
          </p:cNvPr>
          <p:cNvPicPr>
            <a:picLocks noChangeAspect="1"/>
          </p:cNvPicPr>
          <p:nvPr/>
        </p:nvPicPr>
        <p:blipFill>
          <a:blip r:embed="rId6"/>
          <a:stretch>
            <a:fillRect/>
          </a:stretch>
        </p:blipFill>
        <p:spPr>
          <a:xfrm>
            <a:off x="3643004" y="3238945"/>
            <a:ext cx="3840193" cy="3427555"/>
          </a:xfrm>
          <a:prstGeom prst="rect">
            <a:avLst/>
          </a:prstGeom>
        </p:spPr>
      </p:pic>
    </p:spTree>
    <p:extLst>
      <p:ext uri="{BB962C8B-B14F-4D97-AF65-F5344CB8AC3E}">
        <p14:creationId xmlns:p14="http://schemas.microsoft.com/office/powerpoint/2010/main" val="140965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a:t>
            </a:r>
          </a:p>
        </p:txBody>
      </p:sp>
      <p:sp>
        <p:nvSpPr>
          <p:cNvPr id="3" name="Tijdelijke aanduiding voor inhoud 2"/>
          <p:cNvSpPr>
            <a:spLocks noGrp="1"/>
          </p:cNvSpPr>
          <p:nvPr>
            <p:ph idx="1"/>
          </p:nvPr>
        </p:nvSpPr>
        <p:spPr/>
        <p:txBody>
          <a:bodyPr>
            <a:normAutofit/>
          </a:bodyPr>
          <a:lstStyle/>
          <a:p>
            <a:r>
              <a:rPr lang="nl-NL" sz="2500" dirty="0"/>
              <a:t>Ga op zoek naar een manier om de biodiversiteit in de </a:t>
            </a:r>
            <a:r>
              <a:rPr lang="nl-NL" sz="2500" dirty="0" err="1"/>
              <a:t>Koningswei</a:t>
            </a:r>
            <a:r>
              <a:rPr lang="nl-NL" sz="2500" dirty="0"/>
              <a:t> te vergroten. Onderbouw je ideeën door middel van brongebruik.</a:t>
            </a:r>
          </a:p>
          <a:p>
            <a:r>
              <a:rPr lang="nl-NL" sz="2500" dirty="0"/>
              <a:t>Neem je ideeën mee in je ontwerp</a:t>
            </a:r>
          </a:p>
          <a:p>
            <a:r>
              <a:rPr lang="nl-NL" sz="2500" dirty="0"/>
              <a:t>Succes</a:t>
            </a:r>
          </a:p>
        </p:txBody>
      </p:sp>
    </p:spTree>
    <p:extLst>
      <p:ext uri="{BB962C8B-B14F-4D97-AF65-F5344CB8AC3E}">
        <p14:creationId xmlns:p14="http://schemas.microsoft.com/office/powerpoint/2010/main" val="37250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a:t>Definitie biodiversiteit</a:t>
            </a:r>
          </a:p>
        </p:txBody>
      </p:sp>
      <p:sp>
        <p:nvSpPr>
          <p:cNvPr id="3" name="Tijdelijke aanduiding voor inhoud 2"/>
          <p:cNvSpPr>
            <a:spLocks noGrp="1"/>
          </p:cNvSpPr>
          <p:nvPr>
            <p:ph idx="1"/>
          </p:nvPr>
        </p:nvSpPr>
        <p:spPr/>
        <p:txBody>
          <a:bodyPr>
            <a:normAutofit/>
          </a:bodyPr>
          <a:lstStyle/>
          <a:p>
            <a:r>
              <a:rPr lang="nl-NL" sz="2500" dirty="0"/>
              <a:t>Bio en diversiteit</a:t>
            </a:r>
          </a:p>
          <a:p>
            <a:r>
              <a:rPr lang="nl-NL" sz="2500" dirty="0"/>
              <a:t>Bio = leven </a:t>
            </a:r>
            <a:br>
              <a:rPr lang="nl-NL" sz="2500" dirty="0"/>
            </a:br>
            <a:r>
              <a:rPr lang="nl-NL" sz="2500" dirty="0"/>
              <a:t>diversiteit = verschillend</a:t>
            </a:r>
          </a:p>
          <a:p>
            <a:endParaRPr lang="nl-NL" sz="2500" dirty="0"/>
          </a:p>
          <a:p>
            <a:r>
              <a:rPr lang="nl-NL" sz="2500" dirty="0"/>
              <a:t>Verschillende dier en plantsoorten hebben verschillende eisen aan hun leefomgeving.</a:t>
            </a:r>
            <a:br>
              <a:rPr lang="nl-NL" sz="2500" dirty="0"/>
            </a:br>
            <a:endParaRPr lang="nl-NL" sz="2500" dirty="0"/>
          </a:p>
          <a:p>
            <a:pPr marL="0" indent="0">
              <a:buNone/>
            </a:pPr>
            <a:endParaRPr lang="nl-NL" sz="2500" dirty="0"/>
          </a:p>
        </p:txBody>
      </p:sp>
    </p:spTree>
    <p:extLst>
      <p:ext uri="{BB962C8B-B14F-4D97-AF65-F5344CB8AC3E}">
        <p14:creationId xmlns:p14="http://schemas.microsoft.com/office/powerpoint/2010/main" val="218264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normAutofit/>
          </a:bodyPr>
          <a:lstStyle/>
          <a:p>
            <a:r>
              <a:rPr lang="nl-NL" sz="3200" b="1" dirty="0">
                <a:latin typeface="+mn-lt"/>
              </a:rPr>
              <a:t>Biodiversiteit</a:t>
            </a:r>
          </a:p>
        </p:txBody>
      </p:sp>
      <p:sp>
        <p:nvSpPr>
          <p:cNvPr id="3" name="Tijdelijke aanduiding voor inhoud 2"/>
          <p:cNvSpPr>
            <a:spLocks noGrp="1"/>
          </p:cNvSpPr>
          <p:nvPr>
            <p:ph idx="1"/>
          </p:nvPr>
        </p:nvSpPr>
        <p:spPr>
          <a:xfrm>
            <a:off x="623618" y="918755"/>
            <a:ext cx="10730182" cy="4669762"/>
          </a:xfrm>
        </p:spPr>
        <p:txBody>
          <a:bodyPr>
            <a:noAutofit/>
          </a:bodyPr>
          <a:lstStyle/>
          <a:p>
            <a:r>
              <a:rPr lang="nl-NL" sz="2400" b="1" dirty="0"/>
              <a:t>Soorten</a:t>
            </a:r>
          </a:p>
          <a:p>
            <a:pPr marL="0" indent="0">
              <a:buNone/>
            </a:pPr>
            <a:r>
              <a:rPr lang="nl-NL" sz="2400" dirty="0"/>
              <a:t>Biodiversiteit omvat alle soorten die er op aarde zijn, waaronder alle dier- en plantensoorten. Op dit moment zijn 2,1 miljoen soorten bekend. </a:t>
            </a:r>
          </a:p>
          <a:p>
            <a:pPr marL="0" indent="0">
              <a:buNone/>
            </a:pPr>
            <a:r>
              <a:rPr lang="nl-NL" sz="1400" i="1" dirty="0"/>
              <a:t>Hoeveel dieren dreigen uit te sterven op het moment? </a:t>
            </a:r>
            <a:endParaRPr lang="nl-NL" sz="1400" i="1" dirty="0">
              <a:sym typeface="Wingdings" panose="05000000000000000000" pitchFamily="2" charset="2"/>
            </a:endParaRPr>
          </a:p>
          <a:p>
            <a:pPr marL="0" indent="0">
              <a:buNone/>
            </a:pPr>
            <a:r>
              <a:rPr lang="nl-NL" sz="1400" i="1" dirty="0">
                <a:sym typeface="Wingdings" panose="05000000000000000000" pitchFamily="2" charset="2"/>
              </a:rPr>
              <a:t> 38.000</a:t>
            </a:r>
            <a:endParaRPr lang="nl-NL" sz="1400" i="1" dirty="0"/>
          </a:p>
          <a:p>
            <a:r>
              <a:rPr lang="nl-NL" sz="2400" b="1" dirty="0"/>
              <a:t>Ecosystemen</a:t>
            </a:r>
          </a:p>
          <a:p>
            <a:pPr marL="0" indent="0">
              <a:buNone/>
            </a:pPr>
            <a:r>
              <a:rPr lang="nl-NL" sz="2400" dirty="0"/>
              <a:t>Naast de verscheidenheid aan soorten omvat biodiversiteit ook de diverse ecosystemen (of: leefgebieden) waar die soorten voorkomen. Bijvoorbeeld de tropische regenwouden, de koraalriffen, de savannen of de hoogvenen.</a:t>
            </a:r>
          </a:p>
          <a:p>
            <a:r>
              <a:rPr lang="nl-NL" sz="2400" b="1" dirty="0"/>
              <a:t>Genen</a:t>
            </a:r>
          </a:p>
          <a:p>
            <a:pPr marL="0" indent="0">
              <a:buNone/>
            </a:pPr>
            <a:r>
              <a:rPr lang="nl-NL" sz="2400" dirty="0"/>
              <a:t>Tot slot omvat biodiversiteit ook de genetische variatie binnen soorten. Bijvoorbeeld de varianten binnen een boomsoort als de wilde appel of de verschillende ondersoorten van een diersoort.</a:t>
            </a:r>
          </a:p>
        </p:txBody>
      </p:sp>
    </p:spTree>
    <p:extLst>
      <p:ext uri="{BB962C8B-B14F-4D97-AF65-F5344CB8AC3E}">
        <p14:creationId xmlns:p14="http://schemas.microsoft.com/office/powerpoint/2010/main" val="102463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 wereldwijde afname van biodiversiteit kan worden gestopt met een geintegreerd pakket van maatregelen gericht op natuurbescherming enerzijds en transformatie van het voedselsysteem anderzijds.">
            <a:extLst>
              <a:ext uri="{FF2B5EF4-FFF2-40B4-BE49-F238E27FC236}">
                <a16:creationId xmlns:a16="http://schemas.microsoft.com/office/drawing/2014/main" id="{56CBE9BC-2A76-4575-9244-50E9CFD3E3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5320" y="439876"/>
            <a:ext cx="9078079" cy="557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20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iodiversiteit en oorzaken van verlies in Europa - Balans van de  Leefomgeving 2014 - PBL Planbureau voor de Leefomgeving">
            <a:extLst>
              <a:ext uri="{FF2B5EF4-FFF2-40B4-BE49-F238E27FC236}">
                <a16:creationId xmlns:a16="http://schemas.microsoft.com/office/drawing/2014/main" id="{F829D7EC-4A73-4EB7-B9A0-C9E7E9B17EC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0469"/>
          <a:stretch/>
        </p:blipFill>
        <p:spPr bwMode="auto">
          <a:xfrm>
            <a:off x="5418536" y="130174"/>
            <a:ext cx="5123908" cy="2983273"/>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C4A1CDC3-C086-409C-96CC-B71CB0F15041}"/>
              </a:ext>
            </a:extLst>
          </p:cNvPr>
          <p:cNvPicPr>
            <a:picLocks noChangeAspect="1"/>
          </p:cNvPicPr>
          <p:nvPr/>
        </p:nvPicPr>
        <p:blipFill rotWithShape="1">
          <a:blip r:embed="rId4"/>
          <a:srcRect b="10469"/>
          <a:stretch/>
        </p:blipFill>
        <p:spPr>
          <a:xfrm>
            <a:off x="5420348" y="3031870"/>
            <a:ext cx="5122096" cy="2983332"/>
          </a:xfrm>
          <a:prstGeom prst="rect">
            <a:avLst/>
          </a:prstGeom>
        </p:spPr>
      </p:pic>
      <p:sp>
        <p:nvSpPr>
          <p:cNvPr id="2" name="Titel 1">
            <a:extLst>
              <a:ext uri="{FF2B5EF4-FFF2-40B4-BE49-F238E27FC236}">
                <a16:creationId xmlns:a16="http://schemas.microsoft.com/office/drawing/2014/main" id="{0A7B4BFC-2FF0-41A4-AF42-FD8331169448}"/>
              </a:ext>
            </a:extLst>
          </p:cNvPr>
          <p:cNvSpPr>
            <a:spLocks noGrp="1"/>
          </p:cNvSpPr>
          <p:nvPr>
            <p:ph type="title"/>
          </p:nvPr>
        </p:nvSpPr>
        <p:spPr>
          <a:xfrm>
            <a:off x="839788" y="457199"/>
            <a:ext cx="3932237" cy="743527"/>
          </a:xfrm>
        </p:spPr>
        <p:txBody>
          <a:bodyPr/>
          <a:lstStyle/>
          <a:p>
            <a:r>
              <a:rPr lang="nl-NL" b="1" dirty="0"/>
              <a:t>Biodiversiteitsverlies</a:t>
            </a:r>
          </a:p>
        </p:txBody>
      </p:sp>
      <p:sp>
        <p:nvSpPr>
          <p:cNvPr id="4" name="Tijdelijke aanduiding voor tekst 3">
            <a:extLst>
              <a:ext uri="{FF2B5EF4-FFF2-40B4-BE49-F238E27FC236}">
                <a16:creationId xmlns:a16="http://schemas.microsoft.com/office/drawing/2014/main" id="{4EF02BD4-BBFD-4BBF-84B8-0857A5D41CB9}"/>
              </a:ext>
            </a:extLst>
          </p:cNvPr>
          <p:cNvSpPr>
            <a:spLocks noGrp="1"/>
          </p:cNvSpPr>
          <p:nvPr>
            <p:ph type="body" sz="half" idx="2"/>
          </p:nvPr>
        </p:nvSpPr>
        <p:spPr>
          <a:xfrm>
            <a:off x="839788" y="1348509"/>
            <a:ext cx="4034053" cy="4520479"/>
          </a:xfrm>
        </p:spPr>
        <p:txBody>
          <a:bodyPr>
            <a:normAutofit/>
          </a:bodyPr>
          <a:lstStyle/>
          <a:p>
            <a:pPr algn="just"/>
            <a:r>
              <a:rPr lang="nl-NL" sz="2400" dirty="0"/>
              <a:t>Biodiversiteit is van belang voor onze gezondheid en het klimaat.</a:t>
            </a:r>
          </a:p>
          <a:p>
            <a:pPr algn="just"/>
            <a:endParaRPr lang="nl-NL" sz="2400" dirty="0"/>
          </a:p>
          <a:p>
            <a:pPr algn="just"/>
            <a:r>
              <a:rPr lang="nl-NL" sz="2400" dirty="0"/>
              <a:t>Verlies van het één soort zoals de honingbij kan een onoverzichtelijke impact hebben op het leven op aarde. </a:t>
            </a:r>
          </a:p>
        </p:txBody>
      </p:sp>
    </p:spTree>
    <p:extLst>
      <p:ext uri="{BB962C8B-B14F-4D97-AF65-F5344CB8AC3E}">
        <p14:creationId xmlns:p14="http://schemas.microsoft.com/office/powerpoint/2010/main" val="3757816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59578" y="1067886"/>
            <a:ext cx="11236499" cy="4722228"/>
          </a:xfrm>
        </p:spPr>
        <p:txBody>
          <a:bodyPr>
            <a:noAutofit/>
          </a:bodyPr>
          <a:lstStyle/>
          <a:p>
            <a:pPr marL="0" indent="0">
              <a:buNone/>
            </a:pPr>
            <a:r>
              <a:rPr lang="nl-NL" sz="3200" b="1" dirty="0"/>
              <a:t>Belangrijke factoren voor het verlies aan biodiversiteit zijn:</a:t>
            </a:r>
          </a:p>
          <a:p>
            <a:pPr lvl="1"/>
            <a:endParaRPr lang="nl-NL" dirty="0"/>
          </a:p>
          <a:p>
            <a:pPr lvl="1"/>
            <a:r>
              <a:rPr lang="nl-NL" dirty="0"/>
              <a:t>Toename en intensivering van landgebruik (en daaruit voortvloeiend </a:t>
            </a:r>
            <a:r>
              <a:rPr lang="nl-NL" dirty="0">
                <a:solidFill>
                  <a:schemeClr val="tx1"/>
                </a:solidFill>
                <a:hlinkClick r:id="rId2" tooltip="Habitatverlies">
                  <a:extLst>
                    <a:ext uri="{A12FA001-AC4F-418D-AE19-62706E023703}">
                      <ahyp:hlinkClr xmlns:ahyp="http://schemas.microsoft.com/office/drawing/2018/hyperlinkcolor" val="tx"/>
                    </a:ext>
                  </a:extLst>
                </a:hlinkClick>
              </a:rPr>
              <a:t>habitatverlies</a:t>
            </a:r>
            <a:r>
              <a:rPr lang="nl-NL" dirty="0"/>
              <a:t>)</a:t>
            </a:r>
          </a:p>
          <a:p>
            <a:pPr lvl="1"/>
            <a:r>
              <a:rPr lang="nl-NL" dirty="0">
                <a:solidFill>
                  <a:schemeClr val="tx1"/>
                </a:solidFill>
                <a:hlinkClick r:id="rId3" tooltip="Klimaatverandering">
                  <a:extLst>
                    <a:ext uri="{A12FA001-AC4F-418D-AE19-62706E023703}">
                      <ahyp:hlinkClr xmlns:ahyp="http://schemas.microsoft.com/office/drawing/2018/hyperlinkcolor" val="tx"/>
                    </a:ext>
                  </a:extLst>
                </a:hlinkClick>
              </a:rPr>
              <a:t>Klimaatverandering</a:t>
            </a:r>
            <a:r>
              <a:rPr lang="nl-NL" dirty="0">
                <a:solidFill>
                  <a:schemeClr val="tx1"/>
                </a:solidFill>
              </a:rPr>
              <a:t> met hittestress en droogtestress</a:t>
            </a:r>
          </a:p>
          <a:p>
            <a:pPr lvl="1"/>
            <a:r>
              <a:rPr lang="nl-NL" dirty="0">
                <a:solidFill>
                  <a:schemeClr val="tx1"/>
                </a:solidFill>
                <a:hlinkClick r:id="rId4" tooltip="Eutrofiëring">
                  <a:extLst>
                    <a:ext uri="{A12FA001-AC4F-418D-AE19-62706E023703}">
                      <ahyp:hlinkClr xmlns:ahyp="http://schemas.microsoft.com/office/drawing/2018/hyperlinkcolor" val="tx"/>
                    </a:ext>
                  </a:extLst>
                </a:hlinkClick>
              </a:rPr>
              <a:t>Eutrofiëring</a:t>
            </a:r>
            <a:r>
              <a:rPr lang="nl-NL" dirty="0">
                <a:solidFill>
                  <a:schemeClr val="tx1"/>
                </a:solidFill>
              </a:rPr>
              <a:t> door het overmatig gebruik van </a:t>
            </a:r>
            <a:r>
              <a:rPr lang="nl-NL" dirty="0">
                <a:solidFill>
                  <a:schemeClr val="tx1"/>
                </a:solidFill>
                <a:hlinkClick r:id="rId5" tooltip="Bemesten">
                  <a:extLst>
                    <a:ext uri="{A12FA001-AC4F-418D-AE19-62706E023703}">
                      <ahyp:hlinkClr xmlns:ahyp="http://schemas.microsoft.com/office/drawing/2018/hyperlinkcolor" val="tx"/>
                    </a:ext>
                  </a:extLst>
                </a:hlinkClick>
              </a:rPr>
              <a:t>meststoffen</a:t>
            </a:r>
            <a:r>
              <a:rPr lang="nl-NL" dirty="0">
                <a:solidFill>
                  <a:schemeClr val="tx1"/>
                </a:solidFill>
              </a:rPr>
              <a:t> en andere vormen van </a:t>
            </a:r>
            <a:r>
              <a:rPr lang="nl-NL" dirty="0">
                <a:solidFill>
                  <a:schemeClr val="tx1"/>
                </a:solidFill>
                <a:hlinkClick r:id="rId6" tooltip="Milieuverontreiniging">
                  <a:extLst>
                    <a:ext uri="{A12FA001-AC4F-418D-AE19-62706E023703}">
                      <ahyp:hlinkClr xmlns:ahyp="http://schemas.microsoft.com/office/drawing/2018/hyperlinkcolor" val="tx"/>
                    </a:ext>
                  </a:extLst>
                </a:hlinkClick>
              </a:rPr>
              <a:t>milieuverontreiniging</a:t>
            </a:r>
            <a:endParaRPr lang="nl-NL" dirty="0">
              <a:solidFill>
                <a:schemeClr val="tx1"/>
              </a:solidFill>
            </a:endParaRPr>
          </a:p>
          <a:p>
            <a:pPr lvl="1"/>
            <a:r>
              <a:rPr lang="nl-NL" dirty="0">
                <a:solidFill>
                  <a:schemeClr val="tx1"/>
                </a:solidFill>
                <a:hlinkClick r:id="rId7" tooltip="Roofbouw">
                  <a:extLst>
                    <a:ext uri="{A12FA001-AC4F-418D-AE19-62706E023703}">
                      <ahyp:hlinkClr xmlns:ahyp="http://schemas.microsoft.com/office/drawing/2018/hyperlinkcolor" val="tx"/>
                    </a:ext>
                  </a:extLst>
                </a:hlinkClick>
              </a:rPr>
              <a:t>Overexploitatie </a:t>
            </a:r>
            <a:r>
              <a:rPr lang="nl-NL" dirty="0">
                <a:solidFill>
                  <a:schemeClr val="tx1"/>
                </a:solidFill>
              </a:rPr>
              <a:t>van </a:t>
            </a:r>
            <a:r>
              <a:rPr lang="nl-NL" dirty="0">
                <a:solidFill>
                  <a:schemeClr val="tx1"/>
                </a:solidFill>
                <a:hlinkClick r:id="rId8" tooltip="Natuurlijke hulpbron">
                  <a:extLst>
                    <a:ext uri="{A12FA001-AC4F-418D-AE19-62706E023703}">
                      <ahyp:hlinkClr xmlns:ahyp="http://schemas.microsoft.com/office/drawing/2018/hyperlinkcolor" val="tx"/>
                    </a:ext>
                  </a:extLst>
                </a:hlinkClick>
              </a:rPr>
              <a:t>natuurlijke hulpbronnen</a:t>
            </a:r>
            <a:endParaRPr lang="nl-NL" dirty="0">
              <a:solidFill>
                <a:schemeClr val="tx1"/>
              </a:solidFill>
            </a:endParaRPr>
          </a:p>
          <a:p>
            <a:pPr lvl="1"/>
            <a:r>
              <a:rPr lang="nl-NL" dirty="0">
                <a:solidFill>
                  <a:schemeClr val="tx1"/>
                </a:solidFill>
                <a:hlinkClick r:id="rId9" tooltip="Oorlog">
                  <a:extLst>
                    <a:ext uri="{A12FA001-AC4F-418D-AE19-62706E023703}">
                      <ahyp:hlinkClr xmlns:ahyp="http://schemas.microsoft.com/office/drawing/2018/hyperlinkcolor" val="tx"/>
                    </a:ext>
                  </a:extLst>
                </a:hlinkClick>
              </a:rPr>
              <a:t>Gewapende conflicten</a:t>
            </a:r>
            <a:r>
              <a:rPr lang="nl-NL" dirty="0">
                <a:solidFill>
                  <a:schemeClr val="tx1"/>
                </a:solidFill>
              </a:rPr>
              <a:t> dragen bij aan het </a:t>
            </a:r>
            <a:r>
              <a:rPr lang="nl-NL" dirty="0">
                <a:solidFill>
                  <a:schemeClr val="tx1"/>
                </a:solidFill>
                <a:hlinkClick r:id="rId2" tooltip="Habitatverlies">
                  <a:extLst>
                    <a:ext uri="{A12FA001-AC4F-418D-AE19-62706E023703}">
                      <ahyp:hlinkClr xmlns:ahyp="http://schemas.microsoft.com/office/drawing/2018/hyperlinkcolor" val="tx"/>
                    </a:ext>
                  </a:extLst>
                </a:hlinkClick>
              </a:rPr>
              <a:t>verlies van leefgebieden</a:t>
            </a:r>
            <a:r>
              <a:rPr lang="nl-NL" dirty="0">
                <a:solidFill>
                  <a:schemeClr val="tx1"/>
                </a:solidFill>
              </a:rPr>
              <a:t> </a:t>
            </a:r>
          </a:p>
          <a:p>
            <a:pPr lvl="1"/>
            <a:r>
              <a:rPr lang="nl-NL" dirty="0">
                <a:solidFill>
                  <a:schemeClr val="tx1"/>
                </a:solidFill>
              </a:rPr>
              <a:t>Uitheemse </a:t>
            </a:r>
            <a:r>
              <a:rPr lang="nl-NL" dirty="0">
                <a:solidFill>
                  <a:schemeClr val="tx1"/>
                </a:solidFill>
                <a:hlinkClick r:id="rId10" tooltip="Invasieve soort">
                  <a:extLst>
                    <a:ext uri="{A12FA001-AC4F-418D-AE19-62706E023703}">
                      <ahyp:hlinkClr xmlns:ahyp="http://schemas.microsoft.com/office/drawing/2018/hyperlinkcolor" val="tx"/>
                    </a:ext>
                  </a:extLst>
                </a:hlinkClick>
              </a:rPr>
              <a:t>invasieve soorten</a:t>
            </a:r>
            <a:r>
              <a:rPr lang="nl-NL" dirty="0">
                <a:solidFill>
                  <a:schemeClr val="tx1"/>
                </a:solidFill>
              </a:rPr>
              <a:t> die in de </a:t>
            </a:r>
            <a:r>
              <a:rPr lang="nl-NL" dirty="0">
                <a:solidFill>
                  <a:schemeClr val="tx1"/>
                </a:solidFill>
                <a:hlinkClick r:id="rId11" tooltip="Concurrentie (ecologie)">
                  <a:extLst>
                    <a:ext uri="{A12FA001-AC4F-418D-AE19-62706E023703}">
                      <ahyp:hlinkClr xmlns:ahyp="http://schemas.microsoft.com/office/drawing/2018/hyperlinkcolor" val="tx"/>
                    </a:ext>
                  </a:extLst>
                </a:hlinkClick>
              </a:rPr>
              <a:t>concurrentie</a:t>
            </a:r>
            <a:r>
              <a:rPr lang="nl-NL" u="sng" dirty="0">
                <a:solidFill>
                  <a:schemeClr val="tx1"/>
                </a:solidFill>
              </a:rPr>
              <a:t> </a:t>
            </a:r>
            <a:r>
              <a:rPr lang="nl-NL" dirty="0">
                <a:solidFill>
                  <a:schemeClr val="tx1"/>
                </a:solidFill>
                <a:hlinkClick r:id="rId12" tooltip="Inheems">
                  <a:extLst>
                    <a:ext uri="{A12FA001-AC4F-418D-AE19-62706E023703}">
                      <ahyp:hlinkClr xmlns:ahyp="http://schemas.microsoft.com/office/drawing/2018/hyperlinkcolor" val="tx"/>
                    </a:ext>
                  </a:extLst>
                </a:hlinkClick>
              </a:rPr>
              <a:t>inheemse</a:t>
            </a:r>
            <a:r>
              <a:rPr lang="nl-NL" dirty="0">
                <a:solidFill>
                  <a:schemeClr val="tx1"/>
                </a:solidFill>
              </a:rPr>
              <a:t> soorten verdringen</a:t>
            </a:r>
          </a:p>
          <a:p>
            <a:pPr lvl="1"/>
            <a:r>
              <a:rPr lang="nl-NL" dirty="0">
                <a:solidFill>
                  <a:schemeClr val="tx1"/>
                </a:solidFill>
              </a:rPr>
              <a:t>Menselijke </a:t>
            </a:r>
            <a:r>
              <a:rPr lang="nl-NL" dirty="0">
                <a:solidFill>
                  <a:schemeClr val="tx1"/>
                </a:solidFill>
                <a:hlinkClick r:id="rId13" tooltip="Overbevolking">
                  <a:extLst>
                    <a:ext uri="{A12FA001-AC4F-418D-AE19-62706E023703}">
                      <ahyp:hlinkClr xmlns:ahyp="http://schemas.microsoft.com/office/drawing/2018/hyperlinkcolor" val="tx"/>
                    </a:ext>
                  </a:extLst>
                </a:hlinkClick>
              </a:rPr>
              <a:t>overbevolking</a:t>
            </a:r>
            <a:endParaRPr lang="nl-NL" dirty="0">
              <a:solidFill>
                <a:schemeClr val="tx1"/>
              </a:solidFill>
            </a:endParaRPr>
          </a:p>
        </p:txBody>
      </p:sp>
    </p:spTree>
    <p:extLst>
      <p:ext uri="{BB962C8B-B14F-4D97-AF65-F5344CB8AC3E}">
        <p14:creationId xmlns:p14="http://schemas.microsoft.com/office/powerpoint/2010/main" val="109576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8F4DDA7-6A45-417A-99DB-7945876D4A14}"/>
              </a:ext>
            </a:extLst>
          </p:cNvPr>
          <p:cNvSpPr>
            <a:spLocks noGrp="1"/>
          </p:cNvSpPr>
          <p:nvPr>
            <p:ph type="title"/>
          </p:nvPr>
        </p:nvSpPr>
        <p:spPr>
          <a:xfrm>
            <a:off x="839788" y="457200"/>
            <a:ext cx="3932237" cy="870857"/>
          </a:xfrm>
        </p:spPr>
        <p:txBody>
          <a:bodyPr>
            <a:normAutofit fontScale="90000"/>
          </a:bodyPr>
          <a:lstStyle/>
          <a:p>
            <a:r>
              <a:rPr lang="nl-NL" dirty="0">
                <a:latin typeface="+mn-lt"/>
              </a:rPr>
              <a:t>Belang van biodiversiteit</a:t>
            </a:r>
          </a:p>
        </p:txBody>
      </p:sp>
      <p:sp>
        <p:nvSpPr>
          <p:cNvPr id="6" name="Tijdelijke aanduiding voor tekst 5">
            <a:extLst>
              <a:ext uri="{FF2B5EF4-FFF2-40B4-BE49-F238E27FC236}">
                <a16:creationId xmlns:a16="http://schemas.microsoft.com/office/drawing/2014/main" id="{1C0F16AB-62DE-473E-8E97-137D99E899AE}"/>
              </a:ext>
            </a:extLst>
          </p:cNvPr>
          <p:cNvSpPr>
            <a:spLocks noGrp="1"/>
          </p:cNvSpPr>
          <p:nvPr>
            <p:ph type="body" sz="half" idx="2"/>
          </p:nvPr>
        </p:nvSpPr>
        <p:spPr>
          <a:xfrm>
            <a:off x="839788" y="1600201"/>
            <a:ext cx="4932939" cy="4268788"/>
          </a:xfrm>
        </p:spPr>
        <p:txBody>
          <a:bodyPr/>
          <a:lstStyle/>
          <a:p>
            <a:pPr marL="285750" indent="-285750">
              <a:buFontTx/>
              <a:buChar char="-"/>
            </a:pPr>
            <a:r>
              <a:rPr lang="nl-NL" sz="2400" dirty="0"/>
              <a:t>‘bijna’ alles wat we eten (direct of indirect)</a:t>
            </a:r>
          </a:p>
          <a:p>
            <a:pPr marL="285750" indent="-285750">
              <a:buFontTx/>
              <a:buChar char="-"/>
            </a:pPr>
            <a:r>
              <a:rPr lang="nl-NL" sz="2400" dirty="0"/>
              <a:t>Bouwmaterialen</a:t>
            </a:r>
          </a:p>
          <a:p>
            <a:pPr marL="285750" indent="-285750">
              <a:buFontTx/>
              <a:buChar char="-"/>
            </a:pPr>
            <a:r>
              <a:rPr lang="nl-NL" sz="2400" dirty="0"/>
              <a:t>Medicijnen</a:t>
            </a:r>
          </a:p>
          <a:p>
            <a:pPr marL="285750" indent="-285750">
              <a:buFontTx/>
              <a:buChar char="-"/>
            </a:pPr>
            <a:r>
              <a:rPr lang="nl-NL" sz="2400" dirty="0"/>
              <a:t>Industriële grondstoffen </a:t>
            </a:r>
          </a:p>
          <a:p>
            <a:pPr marL="285750" indent="-285750">
              <a:buFontTx/>
              <a:buChar char="-"/>
            </a:pPr>
            <a:r>
              <a:rPr lang="nl-NL" sz="2400" dirty="0"/>
              <a:t>Toerisme</a:t>
            </a:r>
          </a:p>
          <a:p>
            <a:endParaRPr lang="nl-NL" dirty="0"/>
          </a:p>
        </p:txBody>
      </p:sp>
      <p:pic>
        <p:nvPicPr>
          <p:cNvPr id="2050" name="Picture 2" descr="Wat is biodiversiteit? | Compendium voor de Leefomgeving">
            <a:extLst>
              <a:ext uri="{FF2B5EF4-FFF2-40B4-BE49-F238E27FC236}">
                <a16:creationId xmlns:a16="http://schemas.microsoft.com/office/drawing/2014/main" id="{A704EE8B-9384-45EC-822A-93B685AD5F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61764" y="642380"/>
            <a:ext cx="5290448"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021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2EC67D-F26E-0F61-E14C-CCB8672FB8F7}"/>
              </a:ext>
            </a:extLst>
          </p:cNvPr>
          <p:cNvSpPr>
            <a:spLocks noGrp="1"/>
          </p:cNvSpPr>
          <p:nvPr>
            <p:ph type="title"/>
          </p:nvPr>
        </p:nvSpPr>
        <p:spPr/>
        <p:txBody>
          <a:bodyPr/>
          <a:lstStyle/>
          <a:p>
            <a:endParaRPr lang="nl-NL" dirty="0"/>
          </a:p>
        </p:txBody>
      </p:sp>
      <p:pic>
        <p:nvPicPr>
          <p:cNvPr id="1026" name="Picture 2" descr="Norway's wolves 'saved for this year' as animal rights groups fight cull |  Norway | The Guardian">
            <a:hlinkClick r:id="rId2"/>
            <a:extLst>
              <a:ext uri="{FF2B5EF4-FFF2-40B4-BE49-F238E27FC236}">
                <a16:creationId xmlns:a16="http://schemas.microsoft.com/office/drawing/2014/main" id="{70C9E133-553C-A565-4C29-28EF4F86A41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94056" y="1270958"/>
            <a:ext cx="5762193" cy="4316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34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e wolf is terug in Nederland | Wennen aan de Wolf - YouTube">
            <a:extLst>
              <a:ext uri="{FF2B5EF4-FFF2-40B4-BE49-F238E27FC236}">
                <a16:creationId xmlns:a16="http://schemas.microsoft.com/office/drawing/2014/main" id="{F1820E4D-4367-0EAD-7DBF-44387AE98E6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539749"/>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F8EC8820-71F4-4E3D-97EB-F9896E77A8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2128FB-CB77-4997-84E0-704A8500313C}">
  <ds:schemaRefs>
    <ds:schemaRef ds:uri="http://schemas.microsoft.com/sharepoint/v3/contenttype/forms"/>
  </ds:schemaRefs>
</ds:datastoreItem>
</file>

<file path=customXml/itemProps3.xml><?xml version="1.0" encoding="utf-8"?>
<ds:datastoreItem xmlns:ds="http://schemas.openxmlformats.org/officeDocument/2006/customXml" ds:itemID="{6AB2397C-196E-44BE-9D15-1909B3D28B89}">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otalTime>111</TotalTime>
  <Words>603</Words>
  <Application>Microsoft Office PowerPoint</Application>
  <PresentationFormat>Breedbeeld</PresentationFormat>
  <Paragraphs>55</Paragraphs>
  <Slides>15</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Arial</vt:lpstr>
      <vt:lpstr>Calibri</vt:lpstr>
      <vt:lpstr>Calibri Light</vt:lpstr>
      <vt:lpstr>Tahoma</vt:lpstr>
      <vt:lpstr>Verdana</vt:lpstr>
      <vt:lpstr>vpro_vesta</vt:lpstr>
      <vt:lpstr>1_Kantoorthema</vt:lpstr>
      <vt:lpstr>Biodiversiteit in de Stad &amp; eetbaar groen</vt:lpstr>
      <vt:lpstr>Definitie biodiversiteit</vt:lpstr>
      <vt:lpstr>Biodiversiteit</vt:lpstr>
      <vt:lpstr>PowerPoint-presentatie</vt:lpstr>
      <vt:lpstr>Biodiversiteitsverlies</vt:lpstr>
      <vt:lpstr>PowerPoint-presentatie</vt:lpstr>
      <vt:lpstr>Belang van biodiversiteit</vt:lpstr>
      <vt:lpstr>PowerPoint-presentatie</vt:lpstr>
      <vt:lpstr>PowerPoint-presentatie</vt:lpstr>
      <vt:lpstr>Ecosysteemdiensten</vt:lpstr>
      <vt:lpstr> Darwin  (Genen)</vt:lpstr>
      <vt:lpstr>Landgebruik en biodiversiteit</vt:lpstr>
      <vt:lpstr>PowerPoint-presentatie</vt:lpstr>
      <vt:lpstr>PowerPoint-presentatie</vt:lpstr>
      <vt:lpstr>Opdracht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Steven Linkels</cp:lastModifiedBy>
  <cp:revision>3</cp:revision>
  <dcterms:created xsi:type="dcterms:W3CDTF">2022-04-18T20:43:08Z</dcterms:created>
  <dcterms:modified xsi:type="dcterms:W3CDTF">2023-06-01T07:55:48Z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