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01"/>
    <p:restoredTop sz="75735" autoAdjust="0"/>
  </p:normalViewPr>
  <p:slideViewPr>
    <p:cSldViewPr snapToGrid="0" snapToObjects="1">
      <p:cViewPr varScale="1">
        <p:scale>
          <a:sx n="50" d="100"/>
          <a:sy n="50" d="100"/>
        </p:scale>
        <p:origin x="-108" y="-11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primas.mathshell.org.uk/pd.ht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om </a:t>
            </a:r>
            <a:r>
              <a:rPr lang="en-GB" sz="1200" kern="1200" dirty="0" err="1" smtClean="0">
                <a:solidFill>
                  <a:schemeClr val="tx1"/>
                </a:solidFill>
                <a:effectLst/>
                <a:latin typeface="+mn-lt"/>
                <a:ea typeface="+mn-ea"/>
                <a:cs typeface="+mn-cs"/>
              </a:rPr>
              <a:t>na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denken</a:t>
            </a:r>
            <a:r>
              <a:rPr lang="en-GB" sz="1200" kern="1200" dirty="0" smtClean="0">
                <a:solidFill>
                  <a:schemeClr val="tx1"/>
                </a:solidFill>
                <a:effectLst/>
                <a:latin typeface="+mn-lt"/>
                <a:ea typeface="+mn-ea"/>
                <a:cs typeface="+mn-cs"/>
              </a:rPr>
              <a:t> over wat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voor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kenmerken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vinden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zijn</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-les. </a:t>
            </a:r>
            <a:r>
              <a:rPr lang="nl-NL" sz="1200" kern="1200" dirty="0" smtClean="0">
                <a:solidFill>
                  <a:schemeClr val="tx1"/>
                </a:solidFill>
                <a:effectLst/>
                <a:latin typeface="+mn-lt"/>
                <a:ea typeface="+mn-ea"/>
                <a:cs typeface="+mn-cs"/>
              </a:rPr>
              <a:t>De tool begint met een discussie over hoe leerlingen en docenten zich gedragen in een klas waar onderzoekend leren de werkwijze is. Docenten werken vervolgens in tweetallen om na te denken over wat zij verwachten en zij noteren hun reacties.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45732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err="1" smtClean="0">
                <a:solidFill>
                  <a:schemeClr val="tx1"/>
                </a:solidFill>
                <a:effectLst/>
                <a:latin typeface="+mn-lt"/>
                <a:ea typeface="+mn-ea"/>
                <a:cs typeface="+mn-cs"/>
              </a:rPr>
              <a:t>Bespreek</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samen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docenten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leerlingengedrag</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kunnen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voorkomen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verwacht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wordt</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-les</a:t>
            </a:r>
            <a:r>
              <a:rPr lang="en-GB"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99859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docenten om in tweetallen te werken aan het beantwoorden van de twee onderstaande vragen. Elk tweetal noteert hun reacties:</a:t>
            </a:r>
          </a:p>
          <a:p>
            <a:r>
              <a:rPr lang="nl-NL" sz="12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Wat doen leerlingen in een klas waar onderzoekend gewerkt wordt?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Wat doen docenten in een klas waar onderzoekend gewerkt wordt?</a:t>
            </a:r>
          </a:p>
          <a:p>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610662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Kom weer met de groep bij elkaar en vraag de docenten om hun bevindingen te delen. Ze komen wellicht met een aantal suggesties, het wordt algemeen gedeeld dat klassen met onderzoekend leren wordt gewerkt, het volgende te zien is.</a:t>
            </a:r>
          </a:p>
          <a:p>
            <a:pPr marL="171450" lvl="0" indent="-171450">
              <a:buFont typeface="Arial" panose="020B0604020202020204" pitchFamily="34" charset="0"/>
              <a:buChar char="•"/>
            </a:pPr>
            <a:r>
              <a:rPr lang="nl-NL" sz="1200" kern="1200" dirty="0" err="1" smtClean="0">
                <a:solidFill>
                  <a:schemeClr val="tx1"/>
                </a:solidFill>
                <a:effectLst/>
                <a:latin typeface="+mn-lt"/>
                <a:ea typeface="+mn-ea"/>
                <a:cs typeface="+mn-cs"/>
              </a:rPr>
              <a:t>Leerlinggestuurd</a:t>
            </a:r>
            <a:r>
              <a:rPr lang="nl-NL" sz="1200" kern="1200" dirty="0" smtClean="0">
                <a:solidFill>
                  <a:schemeClr val="tx1"/>
                </a:solidFill>
                <a:effectLst/>
                <a:latin typeface="+mn-lt"/>
                <a:ea typeface="+mn-ea"/>
                <a:cs typeface="+mn-cs"/>
              </a:rPr>
              <a:t> onderzoek;</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aanpakken van ongestructureerde problemen;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leren van concepten op een onderzoekende manier;</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stellen van vragen die denken en redeneren bevorderen;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Leerlingen die samenwerken;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Voortbouwen op wat leerlingen al weten;</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Zelfbeoordeling en beoordeling door groepsgenoten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203901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Een goede vervolgtool is Tool IA-2: </a:t>
            </a:r>
            <a:r>
              <a:rPr lang="nl-NL" sz="1200" u="sng" kern="1200" dirty="0" smtClean="0">
                <a:solidFill>
                  <a:schemeClr val="tx1"/>
                </a:solidFill>
                <a:effectLst/>
                <a:latin typeface="+mn-lt"/>
                <a:ea typeface="+mn-ea"/>
                <a:cs typeface="+mn-cs"/>
              </a:rPr>
              <a:t>Een onderzoekend leren les </a:t>
            </a:r>
            <a:r>
              <a:rPr lang="nl-NL" sz="1200" u="sng" kern="1200" smtClean="0">
                <a:solidFill>
                  <a:schemeClr val="tx1"/>
                </a:solidFill>
                <a:effectLst/>
                <a:latin typeface="+mn-lt"/>
                <a:ea typeface="+mn-ea"/>
                <a:cs typeface="+mn-cs"/>
              </a:rPr>
              <a:t>observeren.</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Moedig de docenten ook aan om een aantal van de video’s te bekijken met lessen waarin onderzoekend gewerkt wordt op </a:t>
            </a:r>
            <a:r>
              <a:rPr lang="nl-NL" sz="1200" u="sng" kern="1200" dirty="0" smtClean="0">
                <a:solidFill>
                  <a:schemeClr val="tx1"/>
                </a:solidFill>
                <a:effectLst/>
                <a:latin typeface="+mn-lt"/>
                <a:ea typeface="+mn-ea"/>
                <a:cs typeface="+mn-cs"/>
                <a:hlinkClick r:id="rId3"/>
              </a:rPr>
              <a:t>http://primas.mathshell.org.uk/pd.htm</a:t>
            </a:r>
            <a:endParaRPr lang="en-US"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23417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primas.mathshell.org.uk/pd.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6141"/>
            <a:ext cx="7772400" cy="1704715"/>
          </a:xfrm>
        </p:spPr>
        <p:txBody>
          <a:bodyPr>
            <a:normAutofit fontScale="90000"/>
          </a:bodyPr>
          <a:lstStyle/>
          <a:p>
            <a:r>
              <a:rPr lang="en-US" dirty="0" err="1" smtClean="0"/>
              <a:t>Onderzoekend</a:t>
            </a:r>
            <a:r>
              <a:rPr lang="en-US" dirty="0" smtClean="0"/>
              <a:t> </a:t>
            </a:r>
            <a:r>
              <a:rPr lang="en-US" dirty="0" err="1" smtClean="0"/>
              <a:t>leren</a:t>
            </a:r>
            <a:r>
              <a:rPr lang="en-US" dirty="0" smtClean="0"/>
              <a:t/>
            </a:r>
            <a:br>
              <a:rPr lang="en-US" dirty="0" smtClean="0"/>
            </a:br>
            <a:r>
              <a:rPr lang="en-US" dirty="0" smtClean="0"/>
              <a:t/>
            </a:r>
            <a:br>
              <a:rPr lang="en-US" dirty="0" smtClean="0"/>
            </a:br>
            <a:r>
              <a:rPr lang="en-US" dirty="0" smtClean="0">
                <a:solidFill>
                  <a:schemeClr val="accent3">
                    <a:lumMod val="75000"/>
                  </a:schemeClr>
                </a:solidFill>
                <a:ea typeface="Lucida Grande"/>
                <a:cs typeface="Lucida Grande"/>
              </a:rPr>
              <a:t>Wat </a:t>
            </a:r>
            <a:r>
              <a:rPr lang="en-US" dirty="0" err="1" smtClean="0">
                <a:solidFill>
                  <a:schemeClr val="accent3">
                    <a:lumMod val="75000"/>
                  </a:schemeClr>
                </a:solidFill>
                <a:ea typeface="Lucida Grande"/>
                <a:cs typeface="Lucida Grande"/>
              </a:rPr>
              <a:t>gebeurt</a:t>
            </a:r>
            <a:r>
              <a:rPr lang="en-US" dirty="0" smtClean="0">
                <a:solidFill>
                  <a:schemeClr val="accent3">
                    <a:lumMod val="75000"/>
                  </a:schemeClr>
                </a:solidFill>
                <a:ea typeface="Lucida Grande"/>
                <a:cs typeface="Lucida Grande"/>
              </a:rPr>
              <a:t> </a:t>
            </a:r>
            <a:r>
              <a:rPr lang="en-US" dirty="0" err="1" smtClean="0">
                <a:solidFill>
                  <a:schemeClr val="accent3">
                    <a:lumMod val="75000"/>
                  </a:schemeClr>
                </a:solidFill>
                <a:ea typeface="Lucida Grande"/>
                <a:cs typeface="Lucida Grande"/>
              </a:rPr>
              <a:t>er</a:t>
            </a:r>
            <a:r>
              <a:rPr lang="en-US" dirty="0" smtClean="0">
                <a:solidFill>
                  <a:schemeClr val="accent3">
                    <a:lumMod val="75000"/>
                  </a:schemeClr>
                </a:solidFill>
                <a:ea typeface="Lucida Grande"/>
                <a:cs typeface="Lucida Grande"/>
              </a:rPr>
              <a:t> in </a:t>
            </a:r>
            <a:r>
              <a:rPr lang="en-US" dirty="0" err="1" smtClean="0">
                <a:solidFill>
                  <a:schemeClr val="accent3">
                    <a:lumMod val="75000"/>
                  </a:schemeClr>
                </a:solidFill>
                <a:ea typeface="Lucida Grande"/>
                <a:cs typeface="Lucida Grande"/>
              </a:rPr>
              <a:t>een</a:t>
            </a:r>
            <a:r>
              <a:rPr lang="en-US" dirty="0" smtClean="0">
                <a:solidFill>
                  <a:schemeClr val="accent3">
                    <a:lumMod val="75000"/>
                  </a:schemeClr>
                </a:solidFill>
                <a:ea typeface="Lucida Grande"/>
                <a:cs typeface="Lucida Grande"/>
              </a:rPr>
              <a:t> </a:t>
            </a:r>
            <a:r>
              <a:rPr lang="en-US" dirty="0" err="1" smtClean="0">
                <a:solidFill>
                  <a:schemeClr val="accent3">
                    <a:lumMod val="75000"/>
                  </a:schemeClr>
                </a:solidFill>
                <a:ea typeface="Lucida Grande"/>
                <a:cs typeface="Lucida Grande"/>
              </a:rPr>
              <a:t>onderzoekend-leren-klas</a:t>
            </a:r>
            <a:r>
              <a:rPr lang="en-GB" dirty="0" smtClean="0">
                <a:solidFill>
                  <a:schemeClr val="accent3">
                    <a:lumMod val="75000"/>
                  </a:schemeClr>
                </a:solidFill>
              </a:rPr>
              <a:t>?</a:t>
            </a:r>
            <a:r>
              <a:rPr lang="en-GB" b="1" i="1" dirty="0"/>
              <a:t/>
            </a:r>
            <a:br>
              <a:rPr lang="en-GB" b="1" i="1" dirty="0"/>
            </a:br>
            <a:endParaRPr lang="en-US" dirty="0"/>
          </a:p>
        </p:txBody>
      </p:sp>
      <p:sp>
        <p:nvSpPr>
          <p:cNvPr id="3" name="Subtitle 2"/>
          <p:cNvSpPr>
            <a:spLocks noGrp="1"/>
          </p:cNvSpPr>
          <p:nvPr>
            <p:ph type="subTitle" idx="1"/>
          </p:nvPr>
        </p:nvSpPr>
        <p:spPr>
          <a:xfrm>
            <a:off x="1371600" y="3277373"/>
            <a:ext cx="6400800" cy="1752600"/>
          </a:xfrm>
        </p:spPr>
        <p:txBody>
          <a:bodyPr>
            <a:normAutofit fontScale="92500"/>
          </a:bodyPr>
          <a:lstStyle/>
          <a:p>
            <a:r>
              <a:rPr lang="en-US" sz="4400" dirty="0" smtClean="0">
                <a:solidFill>
                  <a:srgbClr val="000000"/>
                </a:solidFill>
                <a:latin typeface="+mj-lt"/>
                <a:ea typeface="Lucida Grande"/>
                <a:cs typeface="Lucida Grande"/>
              </a:rPr>
              <a:t>Tool IA-1: </a:t>
            </a:r>
            <a:r>
              <a:rPr lang="en-US" sz="4400" dirty="0" err="1" smtClean="0">
                <a:solidFill>
                  <a:srgbClr val="000000"/>
                </a:solidFill>
                <a:latin typeface="+mj-lt"/>
                <a:ea typeface="Lucida Grande"/>
                <a:cs typeface="Lucida Grande"/>
              </a:rPr>
              <a:t>Een</a:t>
            </a:r>
            <a:r>
              <a:rPr lang="en-US" sz="4400" dirty="0" smtClean="0">
                <a:solidFill>
                  <a:srgbClr val="000000"/>
                </a:solidFill>
                <a:latin typeface="+mj-lt"/>
                <a:ea typeface="Lucida Grande"/>
                <a:cs typeface="Lucida Grande"/>
              </a:rPr>
              <a:t> </a:t>
            </a:r>
            <a:r>
              <a:rPr lang="en-US" sz="4400" dirty="0" err="1" smtClean="0">
                <a:solidFill>
                  <a:srgbClr val="000000"/>
                </a:solidFill>
                <a:latin typeface="+mj-lt"/>
                <a:ea typeface="Lucida Grande"/>
                <a:cs typeface="Lucida Grande"/>
              </a:rPr>
              <a:t>onderzoekend</a:t>
            </a:r>
            <a:r>
              <a:rPr lang="en-US" sz="4400" dirty="0" err="1" smtClean="0">
                <a:solidFill>
                  <a:srgbClr val="000000"/>
                </a:solidFill>
                <a:latin typeface="+mj-lt"/>
                <a:ea typeface="Lucida Grande"/>
                <a:cs typeface="Lucida Grande"/>
              </a:rPr>
              <a:t>-leren-klas</a:t>
            </a:r>
            <a:r>
              <a:rPr lang="en-US" sz="4400" dirty="0" smtClean="0">
                <a:solidFill>
                  <a:srgbClr val="000000"/>
                </a:solidFill>
                <a:latin typeface="+mj-lt"/>
                <a:ea typeface="Lucida Grande"/>
                <a:cs typeface="Lucida Grande"/>
              </a:rPr>
              <a:t> </a:t>
            </a:r>
            <a:r>
              <a:rPr lang="en-US" sz="4400" dirty="0" err="1" smtClean="0">
                <a:solidFill>
                  <a:srgbClr val="000000"/>
                </a:solidFill>
                <a:latin typeface="+mj-lt"/>
                <a:ea typeface="Lucida Grande"/>
                <a:cs typeface="Lucida Grande"/>
              </a:rPr>
              <a:t>karakteriseren</a:t>
            </a:r>
            <a:endParaRPr lang="en-US" sz="4400" dirty="0">
              <a:latin typeface="+mj-lt"/>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extLst>
      <p:ext uri="{BB962C8B-B14F-4D97-AF65-F5344CB8AC3E}">
        <p14:creationId xmlns:p14="http://schemas.microsoft.com/office/powerpoint/2010/main" val="937017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Overzicht</a:t>
            </a:r>
            <a:endParaRPr lang="en-US" dirty="0"/>
          </a:p>
        </p:txBody>
      </p:sp>
      <p:sp>
        <p:nvSpPr>
          <p:cNvPr id="3" name="Content Placeholder 2"/>
          <p:cNvSpPr>
            <a:spLocks noGrp="1"/>
          </p:cNvSpPr>
          <p:nvPr>
            <p:ph idx="1"/>
          </p:nvPr>
        </p:nvSpPr>
        <p:spPr>
          <a:xfrm>
            <a:off x="842682" y="2003238"/>
            <a:ext cx="7844118" cy="3871913"/>
          </a:xfrm>
        </p:spPr>
        <p:txBody>
          <a:bodyPr>
            <a:normAutofit fontScale="92500" lnSpcReduction="10000"/>
          </a:bodyPr>
          <a:lstStyle/>
          <a:p>
            <a:pPr marL="0" indent="0">
              <a:buNone/>
            </a:pPr>
            <a:r>
              <a:rPr lang="en-GB" i="1" dirty="0" err="1" smtClean="0"/>
              <a:t>Doel</a:t>
            </a:r>
            <a:r>
              <a:rPr lang="en-GB" dirty="0" smtClean="0"/>
              <a:t>: </a:t>
            </a:r>
            <a:endParaRPr lang="en-GB" dirty="0" smtClean="0"/>
          </a:p>
          <a:p>
            <a:pPr marL="0" indent="0">
              <a:buNone/>
            </a:pPr>
            <a:r>
              <a:rPr lang="en-GB" dirty="0" err="1" smtClean="0"/>
              <a:t>Nadenken</a:t>
            </a:r>
            <a:r>
              <a:rPr lang="en-GB" dirty="0" smtClean="0"/>
              <a:t> over de </a:t>
            </a:r>
            <a:r>
              <a:rPr lang="en-GB" dirty="0" err="1" smtClean="0"/>
              <a:t>kenmerken</a:t>
            </a:r>
            <a:r>
              <a:rPr lang="en-GB" dirty="0" smtClean="0"/>
              <a:t> van </a:t>
            </a:r>
            <a:r>
              <a:rPr lang="en-GB" dirty="0" err="1" smtClean="0"/>
              <a:t>een</a:t>
            </a:r>
            <a:r>
              <a:rPr lang="en-GB" dirty="0" smtClean="0"/>
              <a:t> </a:t>
            </a:r>
            <a:r>
              <a:rPr lang="en-GB" dirty="0" err="1" smtClean="0"/>
              <a:t>onderzoekend</a:t>
            </a:r>
            <a:r>
              <a:rPr lang="en-GB" dirty="0" smtClean="0"/>
              <a:t>-</a:t>
            </a:r>
            <a:r>
              <a:rPr lang="en-GB" dirty="0" err="1" smtClean="0"/>
              <a:t>leren</a:t>
            </a:r>
            <a:r>
              <a:rPr lang="en-GB" dirty="0" smtClean="0"/>
              <a:t>-les.</a:t>
            </a:r>
            <a:endParaRPr lang="en-GB" dirty="0"/>
          </a:p>
          <a:p>
            <a:pPr marL="0" indent="0">
              <a:buNone/>
            </a:pPr>
            <a:r>
              <a:rPr lang="en-GB" i="1" dirty="0" smtClean="0"/>
              <a:t>We </a:t>
            </a:r>
            <a:r>
              <a:rPr lang="en-GB" i="1" dirty="0" err="1" smtClean="0"/>
              <a:t>zullen</a:t>
            </a:r>
            <a:r>
              <a:rPr lang="en-GB" i="1" dirty="0" smtClean="0"/>
              <a:t>:</a:t>
            </a:r>
            <a:endParaRPr lang="en-GB" i="1" dirty="0" smtClean="0"/>
          </a:p>
          <a:p>
            <a:r>
              <a:rPr lang="en-GB" dirty="0" err="1" smtClean="0"/>
              <a:t>Bespreken</a:t>
            </a:r>
            <a:r>
              <a:rPr lang="en-GB" dirty="0" smtClean="0"/>
              <a:t> wat </a:t>
            </a:r>
            <a:r>
              <a:rPr lang="en-GB" dirty="0" err="1" smtClean="0"/>
              <a:t>docenten</a:t>
            </a:r>
            <a:r>
              <a:rPr lang="en-GB" dirty="0" smtClean="0"/>
              <a:t> </a:t>
            </a:r>
            <a:r>
              <a:rPr lang="en-GB" dirty="0" err="1" smtClean="0"/>
              <a:t>en</a:t>
            </a:r>
            <a:r>
              <a:rPr lang="en-GB" dirty="0" smtClean="0"/>
              <a:t> </a:t>
            </a:r>
            <a:r>
              <a:rPr lang="en-GB" dirty="0" err="1" smtClean="0"/>
              <a:t>leerlingen</a:t>
            </a:r>
            <a:r>
              <a:rPr lang="en-GB" dirty="0" smtClean="0"/>
              <a:t> </a:t>
            </a:r>
            <a:r>
              <a:rPr lang="en-GB" dirty="0" err="1" smtClean="0"/>
              <a:t>doen</a:t>
            </a:r>
            <a:r>
              <a:rPr lang="en-GB" dirty="0" smtClean="0"/>
              <a:t> in </a:t>
            </a:r>
            <a:r>
              <a:rPr lang="en-GB" dirty="0" err="1" smtClean="0"/>
              <a:t>een</a:t>
            </a:r>
            <a:r>
              <a:rPr lang="en-GB" dirty="0" smtClean="0"/>
              <a:t> </a:t>
            </a:r>
            <a:r>
              <a:rPr lang="en-GB" dirty="0" err="1" smtClean="0"/>
              <a:t>onderzoekend</a:t>
            </a:r>
            <a:r>
              <a:rPr lang="en-GB" dirty="0" smtClean="0"/>
              <a:t> </a:t>
            </a:r>
            <a:r>
              <a:rPr lang="en-GB" dirty="0" err="1" smtClean="0"/>
              <a:t>leren</a:t>
            </a:r>
            <a:r>
              <a:rPr lang="en-GB" dirty="0" smtClean="0"/>
              <a:t>-les</a:t>
            </a:r>
            <a:r>
              <a:rPr lang="en-GB" dirty="0" smtClean="0"/>
              <a:t>;</a:t>
            </a:r>
            <a:endParaRPr lang="en-GB" dirty="0" smtClean="0"/>
          </a:p>
          <a:p>
            <a:r>
              <a:rPr lang="en-GB" dirty="0" err="1" smtClean="0"/>
              <a:t>Kenmerken</a:t>
            </a:r>
            <a:r>
              <a:rPr lang="en-GB" dirty="0" smtClean="0"/>
              <a:t> </a:t>
            </a:r>
            <a:r>
              <a:rPr lang="en-GB" dirty="0" err="1" smtClean="0"/>
              <a:t>identificeren</a:t>
            </a:r>
            <a:r>
              <a:rPr lang="en-GB" dirty="0" smtClean="0"/>
              <a:t> van </a:t>
            </a:r>
            <a:r>
              <a:rPr lang="en-GB" dirty="0" err="1" smtClean="0"/>
              <a:t>een</a:t>
            </a:r>
            <a:r>
              <a:rPr lang="en-GB" dirty="0" smtClean="0"/>
              <a:t> </a:t>
            </a:r>
            <a:r>
              <a:rPr lang="en-GB" dirty="0" err="1" smtClean="0"/>
              <a:t>onderzoekend</a:t>
            </a:r>
            <a:r>
              <a:rPr lang="en-GB" dirty="0" smtClean="0"/>
              <a:t>-</a:t>
            </a:r>
            <a:r>
              <a:rPr lang="en-GB" dirty="0" err="1" smtClean="0"/>
              <a:t>leren</a:t>
            </a:r>
            <a:r>
              <a:rPr lang="en-GB" dirty="0" smtClean="0"/>
              <a:t>-les.</a:t>
            </a:r>
            <a:endParaRPr lang="en-GB" dirty="0" smtClean="0"/>
          </a:p>
        </p:txBody>
      </p:sp>
      <p:pic>
        <p:nvPicPr>
          <p:cNvPr id="4" name="Picture 3" descr="15min.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23329"/>
            <a:ext cx="1101316" cy="1116000"/>
          </a:xfrm>
          <a:prstGeom prst="rect">
            <a:avLst/>
          </a:prstGeom>
        </p:spPr>
      </p:pic>
    </p:spTree>
    <p:extLst>
      <p:ext uri="{BB962C8B-B14F-4D97-AF65-F5344CB8AC3E}">
        <p14:creationId xmlns:p14="http://schemas.microsoft.com/office/powerpoint/2010/main" val="1740553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1007859" y="2349163"/>
            <a:ext cx="7153837" cy="322118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Wat </a:t>
            </a:r>
            <a:r>
              <a:rPr lang="en-US" dirty="0" err="1" smtClean="0"/>
              <a:t>voor</a:t>
            </a:r>
            <a:r>
              <a:rPr lang="en-US" dirty="0" smtClean="0"/>
              <a:t> </a:t>
            </a:r>
            <a:r>
              <a:rPr lang="en-US" dirty="0" err="1" smtClean="0"/>
              <a:t>docentengedrag</a:t>
            </a:r>
            <a:r>
              <a:rPr lang="en-US" dirty="0" smtClean="0"/>
              <a:t> </a:t>
            </a:r>
            <a:r>
              <a:rPr lang="en-US" dirty="0" err="1" smtClean="0"/>
              <a:t>en</a:t>
            </a:r>
            <a:r>
              <a:rPr lang="en-US" dirty="0" smtClean="0"/>
              <a:t> </a:t>
            </a:r>
            <a:r>
              <a:rPr lang="en-US" dirty="0" err="1" smtClean="0"/>
              <a:t>leerlingengedrag</a:t>
            </a:r>
            <a:r>
              <a:rPr lang="en-US" dirty="0" smtClean="0"/>
              <a:t> </a:t>
            </a:r>
            <a:r>
              <a:rPr lang="en-US" dirty="0" err="1" smtClean="0"/>
              <a:t>verwacht</a:t>
            </a:r>
            <a:r>
              <a:rPr lang="en-US" dirty="0" smtClean="0"/>
              <a:t> je </a:t>
            </a:r>
            <a:r>
              <a:rPr lang="en-US" dirty="0" err="1" smtClean="0"/>
              <a:t>te</a:t>
            </a:r>
            <a:r>
              <a:rPr lang="en-US" dirty="0" smtClean="0"/>
              <a:t> </a:t>
            </a:r>
            <a:r>
              <a:rPr lang="en-US" dirty="0" err="1" smtClean="0"/>
              <a:t>zien</a:t>
            </a:r>
            <a:r>
              <a:rPr lang="en-US" dirty="0" smtClean="0"/>
              <a:t> in </a:t>
            </a:r>
            <a:r>
              <a:rPr lang="en-US" dirty="0" err="1" smtClean="0"/>
              <a:t>een</a:t>
            </a:r>
            <a:r>
              <a:rPr lang="en-US" dirty="0" smtClean="0"/>
              <a:t> </a:t>
            </a:r>
            <a:r>
              <a:rPr lang="en-US" dirty="0" err="1" smtClean="0"/>
              <a:t>onderzoekend</a:t>
            </a:r>
            <a:r>
              <a:rPr lang="en-US" dirty="0" smtClean="0"/>
              <a:t>-</a:t>
            </a:r>
            <a:r>
              <a:rPr lang="en-US" dirty="0" err="1" smtClean="0"/>
              <a:t>leren</a:t>
            </a:r>
            <a:r>
              <a:rPr lang="en-US" dirty="0" smtClean="0"/>
              <a:t>-les?</a:t>
            </a:r>
            <a:endParaRPr lang="en-US" dirty="0" smtClean="0"/>
          </a:p>
        </p:txBody>
      </p:sp>
      <p:sp>
        <p:nvSpPr>
          <p:cNvPr id="8" name="Title 1"/>
          <p:cNvSpPr txBox="1">
            <a:spLocks/>
          </p:cNvSpPr>
          <p:nvPr/>
        </p:nvSpPr>
        <p:spPr>
          <a:xfrm>
            <a:off x="1007858" y="541398"/>
            <a:ext cx="7311389" cy="1116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Onderzoekend</a:t>
            </a:r>
            <a:r>
              <a:rPr lang="en-US" dirty="0" smtClean="0"/>
              <a:t>-</a:t>
            </a:r>
            <a:r>
              <a:rPr lang="en-US" dirty="0" err="1" smtClean="0"/>
              <a:t>leren</a:t>
            </a:r>
            <a:r>
              <a:rPr lang="en-US" dirty="0" smtClean="0"/>
              <a:t>-les</a:t>
            </a:r>
            <a:endParaRPr lang="en-US" dirty="0"/>
          </a:p>
        </p:txBody>
      </p:sp>
      <p:pic>
        <p:nvPicPr>
          <p:cNvPr id="2" name="Picture 1"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41398"/>
            <a:ext cx="1101317" cy="1116000"/>
          </a:xfrm>
          <a:prstGeom prst="rect">
            <a:avLst/>
          </a:prstGeom>
        </p:spPr>
      </p:pic>
    </p:spTree>
    <p:extLst>
      <p:ext uri="{BB962C8B-B14F-4D97-AF65-F5344CB8AC3E}">
        <p14:creationId xmlns:p14="http://schemas.microsoft.com/office/powerpoint/2010/main" val="819670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119" y="531808"/>
            <a:ext cx="7700682" cy="1332851"/>
          </a:xfrm>
        </p:spPr>
        <p:txBody>
          <a:bodyPr>
            <a:normAutofit fontScale="90000"/>
          </a:bodyPr>
          <a:lstStyle/>
          <a:p>
            <a:r>
              <a:rPr lang="en-US" dirty="0" err="1" smtClean="0"/>
              <a:t>Docenten</a:t>
            </a:r>
            <a:r>
              <a:rPr lang="en-US" dirty="0" smtClean="0"/>
              <a:t> </a:t>
            </a:r>
            <a:r>
              <a:rPr lang="en-US" dirty="0" err="1" smtClean="0"/>
              <a:t>en</a:t>
            </a:r>
            <a:r>
              <a:rPr lang="en-US" dirty="0" smtClean="0"/>
              <a:t> </a:t>
            </a:r>
            <a:r>
              <a:rPr lang="en-US" dirty="0" err="1" smtClean="0"/>
              <a:t>leerlingen</a:t>
            </a:r>
            <a:r>
              <a:rPr lang="en-US" dirty="0" smtClean="0"/>
              <a:t> in </a:t>
            </a:r>
            <a:r>
              <a:rPr lang="en-US" dirty="0" err="1" smtClean="0"/>
              <a:t>een</a:t>
            </a:r>
            <a:r>
              <a:rPr lang="en-US" dirty="0" smtClean="0"/>
              <a:t> </a:t>
            </a:r>
            <a:r>
              <a:rPr lang="en-US" dirty="0" err="1" smtClean="0"/>
              <a:t>onderzoekend</a:t>
            </a:r>
            <a:r>
              <a:rPr lang="en-US" dirty="0" smtClean="0"/>
              <a:t>-</a:t>
            </a:r>
            <a:r>
              <a:rPr lang="en-US" dirty="0" err="1" smtClean="0"/>
              <a:t>leren</a:t>
            </a:r>
            <a:r>
              <a:rPr lang="en-US" dirty="0" smtClean="0"/>
              <a:t>-les</a:t>
            </a:r>
            <a:endParaRPr lang="en-US" dirty="0"/>
          </a:p>
        </p:txBody>
      </p:sp>
      <p:sp>
        <p:nvSpPr>
          <p:cNvPr id="3" name="Content Placeholder 2"/>
          <p:cNvSpPr>
            <a:spLocks noGrp="1"/>
          </p:cNvSpPr>
          <p:nvPr>
            <p:ph idx="1"/>
          </p:nvPr>
        </p:nvSpPr>
        <p:spPr>
          <a:xfrm>
            <a:off x="776148" y="2299962"/>
            <a:ext cx="7508788" cy="3562955"/>
          </a:xfrm>
        </p:spPr>
        <p:txBody>
          <a:bodyPr>
            <a:normAutofit fontScale="92500" lnSpcReduction="10000"/>
          </a:bodyPr>
          <a:lstStyle/>
          <a:p>
            <a:pPr marL="0" indent="0">
              <a:buNone/>
            </a:pPr>
            <a:r>
              <a:rPr lang="en-US" dirty="0" err="1" smtClean="0"/>
              <a:t>Bespreek</a:t>
            </a:r>
            <a:r>
              <a:rPr lang="en-US" dirty="0" smtClean="0"/>
              <a:t> </a:t>
            </a:r>
            <a:r>
              <a:rPr lang="en-US" dirty="0" err="1" smtClean="0"/>
              <a:t>antwoorden</a:t>
            </a:r>
            <a:r>
              <a:rPr lang="en-US" dirty="0" smtClean="0"/>
              <a:t> op de </a:t>
            </a:r>
            <a:r>
              <a:rPr lang="en-US" dirty="0" err="1" smtClean="0"/>
              <a:t>volgende</a:t>
            </a:r>
            <a:r>
              <a:rPr lang="en-US" dirty="0" smtClean="0"/>
              <a:t> </a:t>
            </a:r>
            <a:r>
              <a:rPr lang="en-US" dirty="0" err="1" smtClean="0"/>
              <a:t>vragen</a:t>
            </a:r>
            <a:r>
              <a:rPr lang="en-US" dirty="0" smtClean="0"/>
              <a:t>:</a:t>
            </a:r>
            <a:endParaRPr lang="en-US" dirty="0" smtClean="0"/>
          </a:p>
          <a:p>
            <a:pPr marL="171450" lvl="0" indent="-171450">
              <a:buFont typeface="Arial" panose="020B0604020202020204" pitchFamily="34" charset="0"/>
              <a:buChar char="•"/>
            </a:pPr>
            <a:r>
              <a:rPr lang="nl-NL" dirty="0"/>
              <a:t>Wat doen leerlingen in een klas waar onderzoekend gewerkt wordt?</a:t>
            </a:r>
          </a:p>
          <a:p>
            <a:pPr marL="171450" lvl="0" indent="-171450">
              <a:buFont typeface="Arial" panose="020B0604020202020204" pitchFamily="34" charset="0"/>
              <a:buChar char="•"/>
            </a:pPr>
            <a:r>
              <a:rPr lang="nl-NL" dirty="0"/>
              <a:t>Wat doen docenten in een klas waar onderzoekend gewerkt wordt?</a:t>
            </a:r>
          </a:p>
          <a:p>
            <a:pPr marL="0" indent="0">
              <a:buNone/>
            </a:pPr>
            <a:endParaRPr lang="en-US" dirty="0"/>
          </a:p>
          <a:p>
            <a:pPr marL="0" indent="0">
              <a:buNone/>
            </a:pPr>
            <a:r>
              <a:rPr lang="en-US" dirty="0" err="1" smtClean="0"/>
              <a:t>Noteer</a:t>
            </a:r>
            <a:r>
              <a:rPr lang="en-US" dirty="0" smtClean="0"/>
              <a:t> de </a:t>
            </a:r>
            <a:r>
              <a:rPr lang="en-US" dirty="0" err="1" smtClean="0"/>
              <a:t>antwoorden</a:t>
            </a:r>
            <a:r>
              <a:rPr lang="en-US" dirty="0" smtClean="0"/>
              <a:t>.</a:t>
            </a:r>
            <a:endParaRPr lang="en-US" dirty="0" smtClean="0"/>
          </a:p>
        </p:txBody>
      </p:sp>
      <p:pic>
        <p:nvPicPr>
          <p:cNvPr id="4" name="Picture 3"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277" y="531808"/>
            <a:ext cx="1065794" cy="1080000"/>
          </a:xfrm>
          <a:prstGeom prst="rect">
            <a:avLst/>
          </a:prstGeom>
        </p:spPr>
      </p:pic>
    </p:spTree>
    <p:extLst>
      <p:ext uri="{BB962C8B-B14F-4D97-AF65-F5344CB8AC3E}">
        <p14:creationId xmlns:p14="http://schemas.microsoft.com/office/powerpoint/2010/main" val="1152678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Discussie</a:t>
            </a:r>
            <a:endParaRPr lang="en-US" dirty="0"/>
          </a:p>
        </p:txBody>
      </p:sp>
      <p:sp>
        <p:nvSpPr>
          <p:cNvPr id="3" name="Content Placeholder 2"/>
          <p:cNvSpPr>
            <a:spLocks noGrp="1"/>
          </p:cNvSpPr>
          <p:nvPr>
            <p:ph idx="1"/>
          </p:nvPr>
        </p:nvSpPr>
        <p:spPr>
          <a:xfrm>
            <a:off x="915303" y="1799739"/>
            <a:ext cx="7313394" cy="4391336"/>
          </a:xfrm>
        </p:spPr>
        <p:txBody>
          <a:bodyPr>
            <a:normAutofit fontScale="77500" lnSpcReduction="20000"/>
          </a:bodyPr>
          <a:lstStyle/>
          <a:p>
            <a:pPr marL="0" indent="0">
              <a:buNone/>
            </a:pPr>
            <a:r>
              <a:rPr lang="en-GB" dirty="0" err="1" smtClean="0"/>
              <a:t>Er</a:t>
            </a:r>
            <a:r>
              <a:rPr lang="en-GB" dirty="0" smtClean="0"/>
              <a:t> is </a:t>
            </a:r>
            <a:r>
              <a:rPr lang="en-GB" dirty="0" err="1" smtClean="0"/>
              <a:t>een</a:t>
            </a:r>
            <a:r>
              <a:rPr lang="en-GB" dirty="0" smtClean="0"/>
              <a:t> consensus </a:t>
            </a:r>
            <a:r>
              <a:rPr lang="en-GB" dirty="0" err="1" smtClean="0"/>
              <a:t>dat</a:t>
            </a:r>
            <a:r>
              <a:rPr lang="en-GB" dirty="0" smtClean="0"/>
              <a:t> de </a:t>
            </a:r>
            <a:r>
              <a:rPr lang="en-GB" dirty="0" err="1" smtClean="0"/>
              <a:t>volgende</a:t>
            </a:r>
            <a:r>
              <a:rPr lang="en-GB" dirty="0" smtClean="0"/>
              <a:t> </a:t>
            </a:r>
            <a:r>
              <a:rPr lang="en-GB" dirty="0" err="1" smtClean="0"/>
              <a:t>kenmerken</a:t>
            </a:r>
            <a:r>
              <a:rPr lang="en-GB" dirty="0" smtClean="0"/>
              <a:t> </a:t>
            </a:r>
            <a:r>
              <a:rPr lang="en-GB" dirty="0" err="1" smtClean="0"/>
              <a:t>te</a:t>
            </a:r>
            <a:r>
              <a:rPr lang="en-GB" dirty="0" smtClean="0"/>
              <a:t> </a:t>
            </a:r>
            <a:r>
              <a:rPr lang="en-GB" dirty="0" err="1" smtClean="0"/>
              <a:t>zien</a:t>
            </a:r>
            <a:r>
              <a:rPr lang="en-GB" dirty="0" smtClean="0"/>
              <a:t> </a:t>
            </a:r>
            <a:r>
              <a:rPr lang="en-GB" dirty="0" err="1" smtClean="0"/>
              <a:t>zijn</a:t>
            </a:r>
            <a:r>
              <a:rPr lang="en-GB" dirty="0" smtClean="0"/>
              <a:t> in </a:t>
            </a:r>
            <a:r>
              <a:rPr lang="en-GB" dirty="0" err="1" smtClean="0"/>
              <a:t>een</a:t>
            </a:r>
            <a:r>
              <a:rPr lang="en-GB" dirty="0" smtClean="0"/>
              <a:t> </a:t>
            </a:r>
            <a:r>
              <a:rPr lang="en-GB" dirty="0" err="1" smtClean="0"/>
              <a:t>onderzoekend</a:t>
            </a:r>
            <a:r>
              <a:rPr lang="en-GB" dirty="0" smtClean="0"/>
              <a:t>-</a:t>
            </a:r>
            <a:r>
              <a:rPr lang="en-GB" dirty="0" err="1" smtClean="0"/>
              <a:t>leren</a:t>
            </a:r>
            <a:r>
              <a:rPr lang="en-GB" dirty="0" smtClean="0"/>
              <a:t>-les</a:t>
            </a:r>
            <a:endParaRPr lang="en-GB" dirty="0"/>
          </a:p>
          <a:p>
            <a:pPr lvl="0"/>
            <a:r>
              <a:rPr lang="nl-NL" dirty="0" err="1"/>
              <a:t>Leerlinggestuurd</a:t>
            </a:r>
            <a:r>
              <a:rPr lang="nl-NL" dirty="0"/>
              <a:t> onderzoek;</a:t>
            </a:r>
          </a:p>
          <a:p>
            <a:pPr lvl="0"/>
            <a:r>
              <a:rPr lang="nl-NL" dirty="0"/>
              <a:t>Het aanpakken van ongestructureerde problemen;</a:t>
            </a:r>
          </a:p>
          <a:p>
            <a:pPr lvl="0"/>
            <a:r>
              <a:rPr lang="nl-NL" dirty="0"/>
              <a:t>Het leren van concepten op een onderzoekende manier;</a:t>
            </a:r>
          </a:p>
          <a:p>
            <a:pPr lvl="0"/>
            <a:r>
              <a:rPr lang="nl-NL" dirty="0"/>
              <a:t>Het stellen van vragen die denken en redeneren bevorderen;</a:t>
            </a:r>
          </a:p>
          <a:p>
            <a:pPr lvl="0"/>
            <a:r>
              <a:rPr lang="nl-NL" dirty="0"/>
              <a:t>Leerlingen die samenwerken;</a:t>
            </a:r>
          </a:p>
          <a:p>
            <a:pPr lvl="0"/>
            <a:r>
              <a:rPr lang="nl-NL" dirty="0"/>
              <a:t>Voortbouwen op wat leerlingen al weten;</a:t>
            </a:r>
          </a:p>
          <a:p>
            <a:pPr lvl="0"/>
            <a:r>
              <a:rPr lang="nl-NL" dirty="0"/>
              <a:t>Zelfbeoordeling en beoordeling door groepsgenoten.</a:t>
            </a:r>
          </a:p>
          <a:p>
            <a:endParaRPr lang="en-US" dirty="0"/>
          </a:p>
        </p:txBody>
      </p:sp>
      <p:pic>
        <p:nvPicPr>
          <p:cNvPr id="5" name="Picture 4"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73" y="410359"/>
            <a:ext cx="1101317" cy="1116000"/>
          </a:xfrm>
          <a:prstGeom prst="rect">
            <a:avLst/>
          </a:prstGeom>
        </p:spPr>
      </p:pic>
    </p:spTree>
    <p:extLst>
      <p:ext uri="{BB962C8B-B14F-4D97-AF65-F5344CB8AC3E}">
        <p14:creationId xmlns:p14="http://schemas.microsoft.com/office/powerpoint/2010/main" val="2027900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Finishing off</a:t>
            </a:r>
            <a:endParaRPr lang="en-US" dirty="0"/>
          </a:p>
        </p:txBody>
      </p:sp>
      <p:sp>
        <p:nvSpPr>
          <p:cNvPr id="3" name="Content Placeholder 2"/>
          <p:cNvSpPr>
            <a:spLocks noGrp="1"/>
          </p:cNvSpPr>
          <p:nvPr>
            <p:ph idx="1"/>
          </p:nvPr>
        </p:nvSpPr>
        <p:spPr>
          <a:xfrm>
            <a:off x="1721224" y="2079625"/>
            <a:ext cx="6965575" cy="3429000"/>
          </a:xfrm>
        </p:spPr>
        <p:txBody>
          <a:bodyPr/>
          <a:lstStyle/>
          <a:p>
            <a:pPr marL="0" indent="0">
              <a:buNone/>
            </a:pPr>
            <a:r>
              <a:rPr lang="nl-NL" dirty="0"/>
              <a:t>Een goede vervolgtool is Tool IA-2: </a:t>
            </a:r>
            <a:r>
              <a:rPr lang="nl-NL" u="sng" dirty="0"/>
              <a:t>Een onderzoekend leren les </a:t>
            </a:r>
            <a:r>
              <a:rPr lang="nl-NL" u="sng" dirty="0" smtClean="0"/>
              <a:t>observeren.</a:t>
            </a:r>
          </a:p>
          <a:p>
            <a:pPr marL="0" indent="0">
              <a:buNone/>
            </a:pPr>
            <a:endParaRPr lang="en-GB" dirty="0"/>
          </a:p>
          <a:p>
            <a:pPr marL="0" indent="0">
              <a:buNone/>
            </a:pPr>
            <a:r>
              <a:rPr lang="en-US" dirty="0" smtClean="0"/>
              <a:t>Het </a:t>
            </a:r>
            <a:r>
              <a:rPr lang="en-US" dirty="0" err="1" smtClean="0"/>
              <a:t>kan</a:t>
            </a:r>
            <a:r>
              <a:rPr lang="en-US" dirty="0" smtClean="0"/>
              <a:t> </a:t>
            </a:r>
            <a:r>
              <a:rPr lang="en-US" dirty="0" err="1" smtClean="0"/>
              <a:t>nuttig</a:t>
            </a:r>
            <a:r>
              <a:rPr lang="en-US" dirty="0" smtClean="0"/>
              <a:t> </a:t>
            </a:r>
            <a:r>
              <a:rPr lang="en-US" dirty="0" err="1" smtClean="0"/>
              <a:t>zijn</a:t>
            </a:r>
            <a:r>
              <a:rPr lang="en-US" dirty="0" smtClean="0"/>
              <a:t> </a:t>
            </a:r>
            <a:r>
              <a:rPr lang="en-US" dirty="0" err="1" smtClean="0"/>
              <a:t>aanvullende</a:t>
            </a:r>
            <a:r>
              <a:rPr lang="en-US" dirty="0" smtClean="0"/>
              <a:t> video’s </a:t>
            </a:r>
            <a:r>
              <a:rPr lang="en-US" dirty="0" err="1" smtClean="0"/>
              <a:t>te</a:t>
            </a:r>
            <a:r>
              <a:rPr lang="en-US" dirty="0" smtClean="0"/>
              <a:t> </a:t>
            </a:r>
            <a:r>
              <a:rPr lang="en-US" dirty="0" err="1" smtClean="0"/>
              <a:t>bekijken</a:t>
            </a:r>
            <a:r>
              <a:rPr lang="en-US" dirty="0" smtClean="0"/>
              <a:t>:</a:t>
            </a:r>
          </a:p>
          <a:p>
            <a:pPr marL="0" indent="0">
              <a:buNone/>
            </a:pPr>
            <a:r>
              <a:rPr lang="nl-NL" u="sng" dirty="0">
                <a:hlinkClick r:id="rId3"/>
              </a:rPr>
              <a:t>http://primas.mathshell.org.uk/pd.htm</a:t>
            </a:r>
            <a:endParaRPr lang="en-US" dirty="0"/>
          </a:p>
        </p:txBody>
      </p:sp>
      <p:pic>
        <p:nvPicPr>
          <p:cNvPr id="5" name="Picture 4" descr="nextstep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794125"/>
            <a:ext cx="1080000" cy="1080000"/>
          </a:xfrm>
          <a:prstGeom prst="rect">
            <a:avLst/>
          </a:prstGeom>
        </p:spPr>
      </p:pic>
      <p:pic>
        <p:nvPicPr>
          <p:cNvPr id="6" name="Picture 5" descr="class.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301638"/>
            <a:ext cx="1101316" cy="1116000"/>
          </a:xfrm>
          <a:prstGeom prst="rect">
            <a:avLst/>
          </a:prstGeom>
        </p:spPr>
      </p:pic>
    </p:spTree>
    <p:extLst>
      <p:ext uri="{BB962C8B-B14F-4D97-AF65-F5344CB8AC3E}">
        <p14:creationId xmlns:p14="http://schemas.microsoft.com/office/powerpoint/2010/main" val="1736328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On-screen Show (4:3)</PresentationFormat>
  <Paragraphs>53</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Onderzoekend leren  Wat gebeurt er in een onderzoekend-leren-klas? </vt:lpstr>
      <vt:lpstr>Overzicht</vt:lpstr>
      <vt:lpstr>PowerPoint Presentation</vt:lpstr>
      <vt:lpstr>Docenten en leerlingen in een onderzoekend-leren-les</vt:lpstr>
      <vt:lpstr>Discussie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97</cp:revision>
  <dcterms:created xsi:type="dcterms:W3CDTF">2014-04-13T14:15:20Z</dcterms:created>
  <dcterms:modified xsi:type="dcterms:W3CDTF">2017-06-13T10:53:23Z</dcterms:modified>
</cp:coreProperties>
</file>