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8" r:id="rId6"/>
    <p:sldId id="371" r:id="rId7"/>
    <p:sldId id="261" r:id="rId8"/>
    <p:sldId id="284" r:id="rId9"/>
    <p:sldId id="286" r:id="rId10"/>
    <p:sldId id="278" r:id="rId11"/>
    <p:sldId id="281" r:id="rId12"/>
    <p:sldId id="282" r:id="rId13"/>
    <p:sldId id="265" r:id="rId14"/>
    <p:sldId id="287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644"/>
    <a:srgbClr val="A7FF00"/>
    <a:srgbClr val="B8A1FF"/>
    <a:srgbClr val="431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7CDC52-7299-4805-B95C-D3304352B236}" v="5" dt="2023-05-10T11:23:11.506"/>
  </p1510:revLst>
</p1510:revInfo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Stijl, licht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0247" autoAdjust="0"/>
  </p:normalViewPr>
  <p:slideViewPr>
    <p:cSldViewPr snapToGrid="0">
      <p:cViewPr varScale="1">
        <p:scale>
          <a:sx n="70" d="100"/>
          <a:sy n="70" d="100"/>
        </p:scale>
        <p:origin x="112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df9f46e9-7760-4f6a-814f-9e8180d7b46a" providerId="ADAL" clId="{397CDC52-7299-4805-B95C-D3304352B236}"/>
    <pc:docChg chg="custSel addSld modSld">
      <pc:chgData name="Thomas Noordeloos" userId="df9f46e9-7760-4f6a-814f-9e8180d7b46a" providerId="ADAL" clId="{397CDC52-7299-4805-B95C-D3304352B236}" dt="2023-05-10T11:23:11.506" v="297" actId="478"/>
      <pc:docMkLst>
        <pc:docMk/>
      </pc:docMkLst>
      <pc:sldChg chg="modSp mod">
        <pc:chgData name="Thomas Noordeloos" userId="df9f46e9-7760-4f6a-814f-9e8180d7b46a" providerId="ADAL" clId="{397CDC52-7299-4805-B95C-D3304352B236}" dt="2023-05-10T08:57:57.851" v="193" actId="20577"/>
        <pc:sldMkLst>
          <pc:docMk/>
          <pc:sldMk cId="2859079353" sldId="256"/>
        </pc:sldMkLst>
        <pc:spChg chg="mod">
          <ac:chgData name="Thomas Noordeloos" userId="df9f46e9-7760-4f6a-814f-9e8180d7b46a" providerId="ADAL" clId="{397CDC52-7299-4805-B95C-D3304352B236}" dt="2023-05-10T08:57:16.806" v="142" actId="113"/>
          <ac:spMkLst>
            <pc:docMk/>
            <pc:sldMk cId="2859079353" sldId="256"/>
            <ac:spMk id="5" creationId="{D3700955-4AB3-462E-A398-76CFA58BDAB0}"/>
          </ac:spMkLst>
        </pc:spChg>
        <pc:spChg chg="mod">
          <ac:chgData name="Thomas Noordeloos" userId="df9f46e9-7760-4f6a-814f-9e8180d7b46a" providerId="ADAL" clId="{397CDC52-7299-4805-B95C-D3304352B236}" dt="2023-05-10T08:55:59.327" v="72" actId="5793"/>
          <ac:spMkLst>
            <pc:docMk/>
            <pc:sldMk cId="2859079353" sldId="256"/>
            <ac:spMk id="6" creationId="{81B96BA2-902A-4078-8942-E8A2417A9A29}"/>
          </ac:spMkLst>
        </pc:spChg>
        <pc:spChg chg="mod">
          <ac:chgData name="Thomas Noordeloos" userId="df9f46e9-7760-4f6a-814f-9e8180d7b46a" providerId="ADAL" clId="{397CDC52-7299-4805-B95C-D3304352B236}" dt="2023-05-10T08:57:57.851" v="193" actId="20577"/>
          <ac:spMkLst>
            <pc:docMk/>
            <pc:sldMk cId="2859079353" sldId="256"/>
            <ac:spMk id="10" creationId="{60253159-9685-4938-B8A7-8D90D4ABB2F1}"/>
          </ac:spMkLst>
        </pc:spChg>
        <pc:graphicFrameChg chg="mod modGraphic">
          <ac:chgData name="Thomas Noordeloos" userId="df9f46e9-7760-4f6a-814f-9e8180d7b46a" providerId="ADAL" clId="{397CDC52-7299-4805-B95C-D3304352B236}" dt="2023-05-10T08:50:36.827" v="3" actId="108"/>
          <ac:graphicFrameMkLst>
            <pc:docMk/>
            <pc:sldMk cId="2859079353" sldId="256"/>
            <ac:graphicFrameMk id="7" creationId="{E301E4D4-09EB-42FE-AC70-36D3DFBAE62B}"/>
          </ac:graphicFrameMkLst>
        </pc:graphicFrameChg>
      </pc:sldChg>
      <pc:sldChg chg="delSp modSp mod">
        <pc:chgData name="Thomas Noordeloos" userId="df9f46e9-7760-4f6a-814f-9e8180d7b46a" providerId="ADAL" clId="{397CDC52-7299-4805-B95C-D3304352B236}" dt="2023-05-10T11:22:20.943" v="275" actId="403"/>
        <pc:sldMkLst>
          <pc:docMk/>
          <pc:sldMk cId="3232721149" sldId="261"/>
        </pc:sldMkLst>
        <pc:spChg chg="mod">
          <ac:chgData name="Thomas Noordeloos" userId="df9f46e9-7760-4f6a-814f-9e8180d7b46a" providerId="ADAL" clId="{397CDC52-7299-4805-B95C-D3304352B236}" dt="2023-05-10T11:22:20.943" v="275" actId="403"/>
          <ac:spMkLst>
            <pc:docMk/>
            <pc:sldMk cId="3232721149" sldId="261"/>
            <ac:spMk id="11" creationId="{07198EF1-BBED-4725-8D33-70A76ED8A58B}"/>
          </ac:spMkLst>
        </pc:spChg>
        <pc:picChg chg="del">
          <ac:chgData name="Thomas Noordeloos" userId="df9f46e9-7760-4f6a-814f-9e8180d7b46a" providerId="ADAL" clId="{397CDC52-7299-4805-B95C-D3304352B236}" dt="2023-05-10T08:51:17.588" v="17" actId="478"/>
          <ac:picMkLst>
            <pc:docMk/>
            <pc:sldMk cId="3232721149" sldId="261"/>
            <ac:picMk id="7" creationId="{D73F962A-8F97-437F-9C97-6BC610C161A6}"/>
          </ac:picMkLst>
        </pc:picChg>
      </pc:sldChg>
      <pc:sldChg chg="delSp mod delAnim">
        <pc:chgData name="Thomas Noordeloos" userId="df9f46e9-7760-4f6a-814f-9e8180d7b46a" providerId="ADAL" clId="{397CDC52-7299-4805-B95C-D3304352B236}" dt="2023-05-10T08:53:43.919" v="19" actId="478"/>
        <pc:sldMkLst>
          <pc:docMk/>
          <pc:sldMk cId="4080598907" sldId="281"/>
        </pc:sldMkLst>
        <pc:spChg chg="del topLvl">
          <ac:chgData name="Thomas Noordeloos" userId="df9f46e9-7760-4f6a-814f-9e8180d7b46a" providerId="ADAL" clId="{397CDC52-7299-4805-B95C-D3304352B236}" dt="2023-05-10T08:53:42.960" v="18" actId="478"/>
          <ac:spMkLst>
            <pc:docMk/>
            <pc:sldMk cId="4080598907" sldId="281"/>
            <ac:spMk id="6" creationId="{26E90F92-FE5B-4705-BC75-4985558D0DEC}"/>
          </ac:spMkLst>
        </pc:spChg>
        <pc:grpChg chg="del">
          <ac:chgData name="Thomas Noordeloos" userId="df9f46e9-7760-4f6a-814f-9e8180d7b46a" providerId="ADAL" clId="{397CDC52-7299-4805-B95C-D3304352B236}" dt="2023-05-10T08:53:42.960" v="18" actId="478"/>
          <ac:grpSpMkLst>
            <pc:docMk/>
            <pc:sldMk cId="4080598907" sldId="281"/>
            <ac:grpSpMk id="4" creationId="{6BC36836-970E-41E3-BB67-E95332E18106}"/>
          </ac:grpSpMkLst>
        </pc:grpChg>
        <pc:picChg chg="del topLvl">
          <ac:chgData name="Thomas Noordeloos" userId="df9f46e9-7760-4f6a-814f-9e8180d7b46a" providerId="ADAL" clId="{397CDC52-7299-4805-B95C-D3304352B236}" dt="2023-05-10T08:53:43.919" v="19" actId="478"/>
          <ac:picMkLst>
            <pc:docMk/>
            <pc:sldMk cId="4080598907" sldId="281"/>
            <ac:picMk id="2050" creationId="{A39BFD9C-92ED-4056-B6C0-31D2B0808944}"/>
          </ac:picMkLst>
        </pc:picChg>
      </pc:sldChg>
      <pc:sldChg chg="modSp mod">
        <pc:chgData name="Thomas Noordeloos" userId="df9f46e9-7760-4f6a-814f-9e8180d7b46a" providerId="ADAL" clId="{397CDC52-7299-4805-B95C-D3304352B236}" dt="2023-05-10T11:23:01.388" v="296" actId="20577"/>
        <pc:sldMkLst>
          <pc:docMk/>
          <pc:sldMk cId="2952731040" sldId="284"/>
        </pc:sldMkLst>
        <pc:spChg chg="mod">
          <ac:chgData name="Thomas Noordeloos" userId="df9f46e9-7760-4f6a-814f-9e8180d7b46a" providerId="ADAL" clId="{397CDC52-7299-4805-B95C-D3304352B236}" dt="2023-05-10T11:23:01.388" v="296" actId="20577"/>
          <ac:spMkLst>
            <pc:docMk/>
            <pc:sldMk cId="2952731040" sldId="284"/>
            <ac:spMk id="11" creationId="{07198EF1-BBED-4725-8D33-70A76ED8A58B}"/>
          </ac:spMkLst>
        </pc:spChg>
      </pc:sldChg>
      <pc:sldChg chg="delSp modAnim">
        <pc:chgData name="Thomas Noordeloos" userId="df9f46e9-7760-4f6a-814f-9e8180d7b46a" providerId="ADAL" clId="{397CDC52-7299-4805-B95C-D3304352B236}" dt="2023-05-10T11:23:11.506" v="297" actId="478"/>
        <pc:sldMkLst>
          <pc:docMk/>
          <pc:sldMk cId="344424258" sldId="286"/>
        </pc:sldMkLst>
        <pc:picChg chg="del">
          <ac:chgData name="Thomas Noordeloos" userId="df9f46e9-7760-4f6a-814f-9e8180d7b46a" providerId="ADAL" clId="{397CDC52-7299-4805-B95C-D3304352B236}" dt="2023-05-10T11:23:11.506" v="297" actId="478"/>
          <ac:picMkLst>
            <pc:docMk/>
            <pc:sldMk cId="344424258" sldId="286"/>
            <ac:picMk id="1026" creationId="{279753AE-48C2-4426-9B4D-01AA1F0D9190}"/>
          </ac:picMkLst>
        </pc:picChg>
      </pc:sldChg>
      <pc:sldChg chg="modSp mod">
        <pc:chgData name="Thomas Noordeloos" userId="df9f46e9-7760-4f6a-814f-9e8180d7b46a" providerId="ADAL" clId="{397CDC52-7299-4805-B95C-D3304352B236}" dt="2023-05-10T09:00:18.976" v="271" actId="108"/>
        <pc:sldMkLst>
          <pc:docMk/>
          <pc:sldMk cId="1796298178" sldId="287"/>
        </pc:sldMkLst>
        <pc:spChg chg="mod">
          <ac:chgData name="Thomas Noordeloos" userId="df9f46e9-7760-4f6a-814f-9e8180d7b46a" providerId="ADAL" clId="{397CDC52-7299-4805-B95C-D3304352B236}" dt="2023-05-10T09:00:18.976" v="271" actId="108"/>
          <ac:spMkLst>
            <pc:docMk/>
            <pc:sldMk cId="1796298178" sldId="287"/>
            <ac:spMk id="11" creationId="{07198EF1-BBED-4725-8D33-70A76ED8A58B}"/>
          </ac:spMkLst>
        </pc:spChg>
      </pc:sldChg>
      <pc:sldChg chg="modSp add mod">
        <pc:chgData name="Thomas Noordeloos" userId="df9f46e9-7760-4f6a-814f-9e8180d7b46a" providerId="ADAL" clId="{397CDC52-7299-4805-B95C-D3304352B236}" dt="2023-05-10T08:58:57.877" v="195" actId="114"/>
        <pc:sldMkLst>
          <pc:docMk/>
          <pc:sldMk cId="2947517833" sldId="371"/>
        </pc:sldMkLst>
        <pc:graphicFrameChg chg="modGraphic">
          <ac:chgData name="Thomas Noordeloos" userId="df9f46e9-7760-4f6a-814f-9e8180d7b46a" providerId="ADAL" clId="{397CDC52-7299-4805-B95C-D3304352B236}" dt="2023-05-10T08:58:57.877" v="195" actId="114"/>
          <ac:graphicFrameMkLst>
            <pc:docMk/>
            <pc:sldMk cId="2947517833" sldId="371"/>
            <ac:graphicFrameMk id="3" creationId="{493EF9E5-A401-5E70-82FC-8DE2A3CFFF0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no\Yuverta\Team%20MT%20Medewerkers%20-%20Docenten\Brondocumenten\Onderwijsverantwoording%20en%20afspraken\Rollen%20Adviseur%20Duurzame%20Leefomgeving\Rollen%20AD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tx>
            <c:strRef>
              <c:f>Blad1!$F$11</c:f>
              <c:strCache>
                <c:ptCount val="1"/>
                <c:pt idx="0">
                  <c:v>Leerjaar 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Blad1!$G$11:$L$11</c:f>
              <c:numCache>
                <c:formatCode>General</c:formatCode>
                <c:ptCount val="6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2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AF-42FF-B703-1E36ECFE25B9}"/>
            </c:ext>
          </c:extLst>
        </c:ser>
        <c:ser>
          <c:idx val="1"/>
          <c:order val="1"/>
          <c:tx>
            <c:strRef>
              <c:f>Blad1!$F$12</c:f>
              <c:strCache>
                <c:ptCount val="1"/>
                <c:pt idx="0">
                  <c:v>Leerjaar 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Blad1!$G$12:$L$12</c:f>
              <c:numCache>
                <c:formatCode>General</c:formatCode>
                <c:ptCount val="6"/>
                <c:pt idx="0">
                  <c:v>6</c:v>
                </c:pt>
                <c:pt idx="1">
                  <c:v>8</c:v>
                </c:pt>
                <c:pt idx="2">
                  <c:v>4</c:v>
                </c:pt>
                <c:pt idx="3">
                  <c:v>8</c:v>
                </c:pt>
                <c:pt idx="4">
                  <c:v>3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AF-42FF-B703-1E36ECFE25B9}"/>
            </c:ext>
          </c:extLst>
        </c:ser>
        <c:ser>
          <c:idx val="2"/>
          <c:order val="2"/>
          <c:tx>
            <c:strRef>
              <c:f>Blad1!$F$13</c:f>
              <c:strCache>
                <c:ptCount val="1"/>
                <c:pt idx="0">
                  <c:v>Leerjaar 3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Blad1!$G$10:$L$10</c:f>
              <c:strCache>
                <c:ptCount val="6"/>
                <c:pt idx="0">
                  <c:v>Creatieve denker</c:v>
                </c:pt>
                <c:pt idx="1">
                  <c:v>Kritische onderzoeker</c:v>
                </c:pt>
                <c:pt idx="2">
                  <c:v>Betrokken wereldverbeteraar</c:v>
                </c:pt>
                <c:pt idx="3">
                  <c:v>Waarde creërende ondernemer</c:v>
                </c:pt>
                <c:pt idx="4">
                  <c:v>Empathische verbinder</c:v>
                </c:pt>
                <c:pt idx="5">
                  <c:v>Netwerkende co-creator</c:v>
                </c:pt>
              </c:strCache>
            </c:strRef>
          </c:cat>
          <c:val>
            <c:numRef>
              <c:f>Blad1!$G$13:$L$13</c:f>
              <c:numCache>
                <c:formatCode>General</c:formatCode>
                <c:ptCount val="6"/>
                <c:pt idx="0">
                  <c:v>8</c:v>
                </c:pt>
                <c:pt idx="1">
                  <c:v>10</c:v>
                </c:pt>
                <c:pt idx="2">
                  <c:v>6</c:v>
                </c:pt>
                <c:pt idx="3">
                  <c:v>10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AF-42FF-B703-1E36ECFE2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1745184"/>
        <c:axId val="1281745600"/>
      </c:radarChart>
      <c:catAx>
        <c:axId val="1281745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600"/>
        <c:crosses val="autoZero"/>
        <c:auto val="1"/>
        <c:lblAlgn val="ctr"/>
        <c:lblOffset val="100"/>
        <c:noMultiLvlLbl val="0"/>
      </c:catAx>
      <c:valAx>
        <c:axId val="128174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281745184"/>
        <c:crosses val="autoZero"/>
        <c:crossBetween val="between"/>
      </c:valAx>
      <c:spPr>
        <a:noFill/>
        <a:ln>
          <a:noFill/>
        </a:ln>
        <a:effectLst>
          <a:softEdge rad="31750"/>
        </a:effectLst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1538-1FC0-48D9-B70E-2DC3874948F2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D9B25-5126-4124-8E8A-22611371FAE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477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E00745-2EE1-4F4F-89E0-8942A9C92D99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7834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58558A-2A26-CD4B-8AD5-E8C31F03015B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3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1A8BD68-CFB7-4CE8-927C-EC6ABA7511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6C8E20B-A0BF-4CD6-AEE6-FAEAB7BE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894417-9658-4824-AB01-4E994083A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C824CAF-DF54-4A8A-A4C4-E08E0DB6F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008C39-37FF-4EBA-8913-006DB03B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F78F163C-C938-43FA-A41C-FC704C3531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44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9F6768AA-6EFF-47EC-90A7-8C4D4510E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041AC9-116B-4F01-8FC8-907E718B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DFFB96-23F6-436F-B999-260145B38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ACEA7AC-038A-4FE9-8417-7A5B7BC14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D80BFB-C780-410E-B4A6-97DA0C4041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FF87D9-0B69-41E6-BCC7-2A763CFB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5094E34-B709-4148-AAD2-3E31B39B3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8D4D1-00C4-4E8E-99A5-8D1DF5379DBE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AB07FF9-DFE7-4583-9ED1-72016D530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A20854E-98DB-41E1-A8DE-A42436926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7544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3BDC-9EAE-49FE-9892-958C9F845175}" type="datetimeFigureOut">
              <a:rPr lang="de-DE" smtClean="0"/>
              <a:t>10.05.2023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1672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0B5335E-426E-4FF0-8BD0-AFA8ACBBC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11905F-E1EF-40AB-9922-3DF6880C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34E063-366F-47A5-A903-1168B0A1F4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8D4D1-00C4-4E8E-99A5-8D1DF5379DBE}" type="datetimeFigureOut">
              <a:rPr lang="nl-NL" smtClean="0"/>
              <a:t>10-5-2023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8F1765-D70C-4E4A-B52C-213A0677F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C37449-F706-428B-B279-352BF37C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49FBB-A067-4825-A8EB-574C9C74C9D7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Vormentaal">
            <a:extLst>
              <a:ext uri="{FF2B5EF4-FFF2-40B4-BE49-F238E27FC236}">
                <a16:creationId xmlns:a16="http://schemas.microsoft.com/office/drawing/2014/main" id="{2074DCA5-5660-40C3-B12B-972CD979B84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BC48F74-8E96-4434-A02B-EA3EE1F88D7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65" y="6077948"/>
            <a:ext cx="2151868" cy="6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>
            <a:extLst>
              <a:ext uri="{FF2B5EF4-FFF2-40B4-BE49-F238E27FC236}">
                <a16:creationId xmlns:a16="http://schemas.microsoft.com/office/drawing/2014/main" id="{7E256807-68E5-45A0-8DD0-5696A7E4E94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98488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4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  <a:endParaRPr lang="nl-NL" sz="4400" dirty="0">
              <a:solidFill>
                <a:srgbClr val="000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5">
            <a:extLst>
              <a:ext uri="{FF2B5EF4-FFF2-40B4-BE49-F238E27FC236}">
                <a16:creationId xmlns:a16="http://schemas.microsoft.com/office/drawing/2014/main" id="{D3700955-4AB3-462E-A398-76CFA58BDAB0}"/>
              </a:ext>
            </a:extLst>
          </p:cNvPr>
          <p:cNvSpPr txBox="1">
            <a:spLocks/>
          </p:cNvSpPr>
          <p:nvPr/>
        </p:nvSpPr>
        <p:spPr>
          <a:xfrm>
            <a:off x="8733347" y="1736252"/>
            <a:ext cx="2562138" cy="2032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Thema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Inventarisatie plangebied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Marktonderzoek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Natuur in de stad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Samenwerken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1B96BA2-902A-4078-8942-E8A2417A9A29}"/>
              </a:ext>
            </a:extLst>
          </p:cNvPr>
          <p:cNvSpPr txBox="1">
            <a:spLocks/>
          </p:cNvSpPr>
          <p:nvPr/>
        </p:nvSpPr>
        <p:spPr bwMode="auto">
          <a:xfrm>
            <a:off x="1915404" y="1729015"/>
            <a:ext cx="4550709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8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Begrippen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Document verantwoording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1800" dirty="0">
                <a:latin typeface="Arial" panose="020B0604020202020204" pitchFamily="34" charset="0"/>
                <a:cs typeface="Arial" panose="020B0604020202020204" pitchFamily="34" charset="0"/>
              </a:rPr>
              <a:t> Samenwerkingsovereenkomst</a:t>
            </a:r>
          </a:p>
          <a:p>
            <a:pPr marL="0" indent="0">
              <a:buNone/>
            </a:pPr>
            <a:endParaRPr lang="nl-N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el 13">
            <a:extLst>
              <a:ext uri="{FF2B5EF4-FFF2-40B4-BE49-F238E27FC236}">
                <a16:creationId xmlns:a16="http://schemas.microsoft.com/office/drawing/2014/main" id="{E301E4D4-09EB-42FE-AC70-36D3DFBAE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474781"/>
              </p:ext>
            </p:extLst>
          </p:nvPr>
        </p:nvGraphicFramePr>
        <p:xfrm>
          <a:off x="2032961" y="6161520"/>
          <a:ext cx="7459328" cy="48256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8909">
                  <a:extLst>
                    <a:ext uri="{9D8B030D-6E8A-4147-A177-3AD203B41FA5}">
                      <a16:colId xmlns:a16="http://schemas.microsoft.com/office/drawing/2014/main" val="64876989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6959719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458696249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4042337055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103298566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2567231980"/>
                    </a:ext>
                  </a:extLst>
                </a:gridCol>
                <a:gridCol w="738909">
                  <a:extLst>
                    <a:ext uri="{9D8B030D-6E8A-4147-A177-3AD203B41FA5}">
                      <a16:colId xmlns:a16="http://schemas.microsoft.com/office/drawing/2014/main" val="73331059"/>
                    </a:ext>
                  </a:extLst>
                </a:gridCol>
                <a:gridCol w="726612">
                  <a:extLst>
                    <a:ext uri="{9D8B030D-6E8A-4147-A177-3AD203B41FA5}">
                      <a16:colId xmlns:a16="http://schemas.microsoft.com/office/drawing/2014/main" val="2175227633"/>
                    </a:ext>
                  </a:extLst>
                </a:gridCol>
                <a:gridCol w="713064">
                  <a:extLst>
                    <a:ext uri="{9D8B030D-6E8A-4147-A177-3AD203B41FA5}">
                      <a16:colId xmlns:a16="http://schemas.microsoft.com/office/drawing/2014/main" val="1428987022"/>
                    </a:ext>
                  </a:extLst>
                </a:gridCol>
                <a:gridCol w="847289">
                  <a:extLst>
                    <a:ext uri="{9D8B030D-6E8A-4147-A177-3AD203B41FA5}">
                      <a16:colId xmlns:a16="http://schemas.microsoft.com/office/drawing/2014/main" val="279876203"/>
                    </a:ext>
                  </a:extLst>
                </a:gridCol>
              </a:tblGrid>
              <a:tr h="482561"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200" b="1" kern="1200" dirty="0">
                          <a:solidFill>
                            <a:srgbClr val="000644"/>
                          </a:solidFill>
                          <a:latin typeface="+mn-lt"/>
                          <a:ea typeface="+mn-ea"/>
                          <a:cs typeface="+mn-cs"/>
                        </a:rPr>
                        <a:t>Week 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3</a:t>
                      </a:r>
                      <a:endParaRPr lang="nl-NL" sz="1200" b="1" kern="1200" dirty="0">
                        <a:solidFill>
                          <a:schemeClr val="bg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b="1" kern="1200" dirty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Week 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200" dirty="0">
                          <a:solidFill>
                            <a:schemeClr val="bg1">
                              <a:lumMod val="85000"/>
                            </a:schemeClr>
                          </a:solidFill>
                        </a:rPr>
                        <a:t>Week 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5624924"/>
                  </a:ext>
                </a:extLst>
              </a:tr>
            </a:tbl>
          </a:graphicData>
        </a:graphic>
      </p:graphicFrame>
      <p:pic>
        <p:nvPicPr>
          <p:cNvPr id="8" name="Afbeelding 7">
            <a:extLst>
              <a:ext uri="{FF2B5EF4-FFF2-40B4-BE49-F238E27FC236}">
                <a16:creationId xmlns:a16="http://schemas.microsoft.com/office/drawing/2014/main" id="{272DB993-96F3-4002-941E-7B94050E8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98"/>
          <a:stretch/>
        </p:blipFill>
        <p:spPr>
          <a:xfrm>
            <a:off x="7714458" y="1712880"/>
            <a:ext cx="836782" cy="70960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97B8CFA-CDB8-40FD-96FE-27726BF102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2"/>
          <a:stretch/>
        </p:blipFill>
        <p:spPr>
          <a:xfrm>
            <a:off x="896515" y="1736252"/>
            <a:ext cx="836782" cy="701959"/>
          </a:xfrm>
          <a:prstGeom prst="rect">
            <a:avLst/>
          </a:prstGeom>
        </p:spPr>
      </p:pic>
      <p:sp>
        <p:nvSpPr>
          <p:cNvPr id="10" name="Tijdelijke aanduiding voor inhoud 5">
            <a:extLst>
              <a:ext uri="{FF2B5EF4-FFF2-40B4-BE49-F238E27FC236}">
                <a16:creationId xmlns:a16="http://schemas.microsoft.com/office/drawing/2014/main" id="{60253159-9685-4938-B8A7-8D90D4ABB2F1}"/>
              </a:ext>
            </a:extLst>
          </p:cNvPr>
          <p:cNvSpPr txBox="1">
            <a:spLocks/>
          </p:cNvSpPr>
          <p:nvPr/>
        </p:nvSpPr>
        <p:spPr bwMode="auto">
          <a:xfrm>
            <a:off x="8733347" y="4128719"/>
            <a:ext cx="2562138" cy="2032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1200" b="1" dirty="0">
                <a:solidFill>
                  <a:srgbClr val="000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IBS Toetsing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Kennistoets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Verantwoording ontwerp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Presentatie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72F2EFB-702C-4409-A49D-663AAFCEF81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80"/>
          <a:stretch/>
        </p:blipFill>
        <p:spPr>
          <a:xfrm>
            <a:off x="7714458" y="4128719"/>
            <a:ext cx="840560" cy="70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079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F4212E-6BD4-EA4A-87FF-17B07732A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 kern="1200">
                <a:latin typeface="+mj-lt"/>
                <a:ea typeface="+mj-ea"/>
                <a:cs typeface="+mj-cs"/>
              </a:rPr>
              <a:t>Heldere afspraken maken met elkaar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91A7B17-2DFD-9D4E-BB76-36E5BAEED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09005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500" dirty="0"/>
              <a:t>Basis van Samenwerking	</a:t>
            </a:r>
          </a:p>
          <a:p>
            <a:pPr marL="0" indent="0">
              <a:buNone/>
            </a:pPr>
            <a:r>
              <a:rPr lang="nl-NL" sz="1500" dirty="0"/>
              <a:t>Regels over de aanwezigheid	</a:t>
            </a:r>
          </a:p>
          <a:p>
            <a:pPr marL="0" indent="0">
              <a:buNone/>
            </a:pPr>
            <a:r>
              <a:rPr lang="nl-NL" sz="1500" dirty="0"/>
              <a:t>Regels over vergaderingen	</a:t>
            </a:r>
          </a:p>
          <a:p>
            <a:pPr marL="0" indent="0">
              <a:buNone/>
            </a:pPr>
            <a:r>
              <a:rPr lang="nl-NL" sz="1500" dirty="0"/>
              <a:t>Regels over deadlines</a:t>
            </a:r>
          </a:p>
          <a:p>
            <a:pPr marL="0" indent="0">
              <a:buNone/>
            </a:pPr>
            <a:r>
              <a:rPr lang="nl-NL" sz="1500" dirty="0"/>
              <a:t>Consequenties	</a:t>
            </a:r>
          </a:p>
          <a:p>
            <a:pPr marL="0" indent="0">
              <a:buNone/>
            </a:pPr>
            <a:r>
              <a:rPr lang="nl-NL" sz="1500" dirty="0"/>
              <a:t>Verwachtingen groepsleden	</a:t>
            </a:r>
          </a:p>
          <a:p>
            <a:pPr marL="0" indent="0">
              <a:buNone/>
            </a:pPr>
            <a:r>
              <a:rPr lang="nl-NL" sz="1500" dirty="0"/>
              <a:t>Verslaglegging	</a:t>
            </a:r>
          </a:p>
          <a:p>
            <a:endParaRPr lang="nl-NL" sz="1500" dirty="0"/>
          </a:p>
          <a:p>
            <a:pPr marL="0" indent="0">
              <a:buNone/>
            </a:pPr>
            <a:endParaRPr lang="nl-NL" sz="1500" dirty="0"/>
          </a:p>
          <a:p>
            <a:endParaRPr lang="nl-NL" sz="1500" dirty="0"/>
          </a:p>
          <a:p>
            <a:endParaRPr lang="nl-NL" sz="1500" dirty="0"/>
          </a:p>
        </p:txBody>
      </p:sp>
      <p:pic>
        <p:nvPicPr>
          <p:cNvPr id="9" name="Afbeelding 8" descr="Kunst van metalen paperclips">
            <a:extLst>
              <a:ext uri="{FF2B5EF4-FFF2-40B4-BE49-F238E27FC236}">
                <a16:creationId xmlns:a16="http://schemas.microsoft.com/office/drawing/2014/main" id="{75CFEB16-3D1B-D545-AB79-B9415188E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8" r="1731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5124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Samenwerkingsovereenkomst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566183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400" dirty="0"/>
              <a:t>Download het </a:t>
            </a:r>
            <a:r>
              <a:rPr lang="nl-NL" sz="2400" i="1" dirty="0">
                <a:solidFill>
                  <a:srgbClr val="0070C0"/>
                </a:solidFill>
              </a:rPr>
              <a:t>format samenwerkingsovereenkomst</a:t>
            </a:r>
            <a:r>
              <a:rPr lang="nl-NL" sz="2400" dirty="0">
                <a:solidFill>
                  <a:srgbClr val="0070C0"/>
                </a:solidFill>
              </a:rPr>
              <a:t> </a:t>
            </a:r>
            <a:r>
              <a:rPr lang="nl-NL" sz="2400" dirty="0"/>
              <a:t>via de Wiki (</a:t>
            </a:r>
            <a:r>
              <a:rPr lang="nl-NL" sz="2400" i="1" dirty="0"/>
              <a:t>IBS lessen </a:t>
            </a:r>
            <a:r>
              <a:rPr lang="nl-NL" sz="2400" dirty="0"/>
              <a:t>&gt; </a:t>
            </a:r>
            <a:r>
              <a:rPr lang="nl-NL" sz="2400" i="1" dirty="0"/>
              <a:t>samenwerken).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Vul de samenwerkingsovereenkomst in met je groepsgenoten. Zorg hierbij dat: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Je op basis van je ervaring uit periode 1 en 2 een verbeterslag maakt (denk terug aan de evaluatie van de periode en van het document verantwoording uit periode 1 en 2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1: Rooster </a:t>
            </a:r>
            <a:r>
              <a:rPr lang="nl-NL" sz="1800" dirty="0"/>
              <a:t>en rooster toe die je gedurende de periode bijhoudt. In dit rooster beschrijf je wie, waar verantwoordelijk voor is (denk aan opdrachten) en wanneer de deadline is.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Voeg bij </a:t>
            </a:r>
            <a:r>
              <a:rPr lang="nl-NL" sz="1800" dirty="0">
                <a:solidFill>
                  <a:srgbClr val="0070C0"/>
                </a:solidFill>
              </a:rPr>
              <a:t>bijlage 2: Persoonlijke leerdoelen </a:t>
            </a:r>
            <a:r>
              <a:rPr lang="nl-NL" sz="1800" dirty="0"/>
              <a:t>de leerdoelen van het document verantwoording toe.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800" dirty="0"/>
              <a:t>Plaats het document in jullie </a:t>
            </a:r>
            <a:r>
              <a:rPr lang="nl-NL" sz="1800" dirty="0">
                <a:solidFill>
                  <a:srgbClr val="0070C0"/>
                </a:solidFill>
              </a:rPr>
              <a:t>groepskanaal</a:t>
            </a:r>
            <a:r>
              <a:rPr lang="nl-NL" sz="1800" dirty="0"/>
              <a:t> op </a:t>
            </a:r>
            <a:r>
              <a:rPr lang="nl-NL" sz="1800" dirty="0">
                <a:solidFill>
                  <a:srgbClr val="0070C0"/>
                </a:solidFill>
              </a:rPr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179629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esje uitgelicht - Ondernemersfonds Utrecht">
            <a:extLst>
              <a:ext uri="{FF2B5EF4-FFF2-40B4-BE49-F238E27FC236}">
                <a16:creationId xmlns:a16="http://schemas.microsoft.com/office/drawing/2014/main" id="{5F28EBC3-F90A-BF1D-57C0-5DCF5A426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395" y="2161262"/>
            <a:ext cx="6297210" cy="47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09954E-1761-5B44-8FBA-F6E9E89513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1649" y="150518"/>
            <a:ext cx="3852041" cy="1834056"/>
          </a:xfrm>
        </p:spPr>
        <p:txBody>
          <a:bodyPr>
            <a:normAutofit/>
          </a:bodyPr>
          <a:lstStyle/>
          <a:p>
            <a:r>
              <a:rPr lang="nl-NL" sz="4000" b="1" dirty="0"/>
              <a:t>Samen aan de slag!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363854B-881F-8149-B6E6-CE866D33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2538" y="2161262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IBS Inrichting van een gebied</a:t>
            </a:r>
          </a:p>
        </p:txBody>
      </p:sp>
    </p:spTree>
    <p:extLst>
      <p:ext uri="{BB962C8B-B14F-4D97-AF65-F5344CB8AC3E}">
        <p14:creationId xmlns:p14="http://schemas.microsoft.com/office/powerpoint/2010/main" val="180892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37285-39B3-0E24-F7E8-601DC4468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Groepen ‘Inrichting van een gebied’</a:t>
            </a:r>
          </a:p>
        </p:txBody>
      </p:sp>
      <p:graphicFrame>
        <p:nvGraphicFramePr>
          <p:cNvPr id="3" name="Tabel 3">
            <a:extLst>
              <a:ext uri="{FF2B5EF4-FFF2-40B4-BE49-F238E27FC236}">
                <a16:creationId xmlns:a16="http://schemas.microsoft.com/office/drawing/2014/main" id="{493EF9E5-A401-5E70-82FC-8DE2A3CFF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1389141"/>
              </p:ext>
            </p:extLst>
          </p:nvPr>
        </p:nvGraphicFramePr>
        <p:xfrm>
          <a:off x="1442182" y="1827496"/>
          <a:ext cx="9307635" cy="3773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375">
                  <a:extLst>
                    <a:ext uri="{9D8B030D-6E8A-4147-A177-3AD203B41FA5}">
                      <a16:colId xmlns:a16="http://schemas.microsoft.com/office/drawing/2014/main" val="3254630590"/>
                    </a:ext>
                  </a:extLst>
                </a:gridCol>
                <a:gridCol w="1889565">
                  <a:extLst>
                    <a:ext uri="{9D8B030D-6E8A-4147-A177-3AD203B41FA5}">
                      <a16:colId xmlns:a16="http://schemas.microsoft.com/office/drawing/2014/main" val="167236758"/>
                    </a:ext>
                  </a:extLst>
                </a:gridCol>
                <a:gridCol w="1889565">
                  <a:extLst>
                    <a:ext uri="{9D8B030D-6E8A-4147-A177-3AD203B41FA5}">
                      <a16:colId xmlns:a16="http://schemas.microsoft.com/office/drawing/2014/main" val="3474453369"/>
                    </a:ext>
                  </a:extLst>
                </a:gridCol>
                <a:gridCol w="1889565">
                  <a:extLst>
                    <a:ext uri="{9D8B030D-6E8A-4147-A177-3AD203B41FA5}">
                      <a16:colId xmlns:a16="http://schemas.microsoft.com/office/drawing/2014/main" val="3707709281"/>
                    </a:ext>
                  </a:extLst>
                </a:gridCol>
                <a:gridCol w="1889565">
                  <a:extLst>
                    <a:ext uri="{9D8B030D-6E8A-4147-A177-3AD203B41FA5}">
                      <a16:colId xmlns:a16="http://schemas.microsoft.com/office/drawing/2014/main" val="3237082906"/>
                    </a:ext>
                  </a:extLst>
                </a:gridCol>
              </a:tblGrid>
              <a:tr h="800451"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Lifestyle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Circulaire economie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Water &amp; energie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Vrijetijd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Stad &amp; wijk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031730"/>
                  </a:ext>
                </a:extLst>
              </a:tr>
              <a:tr h="800451">
                <a:tc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Positieve gezondheid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Zichtbaarheid reststromen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Klimaatadaptatie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Recreatie mogelijkheden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i="1" dirty="0"/>
                        <a:t>Sociale cohesie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4762382"/>
                  </a:ext>
                </a:extLst>
              </a:tr>
              <a:tr h="2172652"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Daan D.</a:t>
                      </a:r>
                    </a:p>
                    <a:p>
                      <a:pPr algn="ctr"/>
                      <a:r>
                        <a:rPr lang="nl-NL" sz="2000" dirty="0" err="1"/>
                        <a:t>Zenna</a:t>
                      </a:r>
                      <a:endParaRPr lang="nl-NL" sz="2000" dirty="0"/>
                    </a:p>
                    <a:p>
                      <a:pPr algn="ctr"/>
                      <a:r>
                        <a:rPr lang="nl-NL" sz="2000" dirty="0" err="1"/>
                        <a:t>Marly</a:t>
                      </a:r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Noor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Tijn</a:t>
                      </a:r>
                    </a:p>
                    <a:p>
                      <a:pPr algn="ctr"/>
                      <a:r>
                        <a:rPr lang="nl-NL" sz="2000" dirty="0"/>
                        <a:t>Niels</a:t>
                      </a:r>
                    </a:p>
                    <a:p>
                      <a:pPr algn="ctr"/>
                      <a:r>
                        <a:rPr lang="nl-NL" sz="2000" dirty="0"/>
                        <a:t>Wouter</a:t>
                      </a:r>
                    </a:p>
                    <a:p>
                      <a:pPr algn="ctr"/>
                      <a:r>
                        <a:rPr lang="nl-NL" sz="2000" dirty="0"/>
                        <a:t>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Lucas</a:t>
                      </a:r>
                    </a:p>
                    <a:p>
                      <a:pPr algn="ctr"/>
                      <a:r>
                        <a:rPr lang="nl-NL" sz="2000" dirty="0"/>
                        <a:t>Nicky</a:t>
                      </a:r>
                    </a:p>
                    <a:p>
                      <a:pPr algn="ctr"/>
                      <a:r>
                        <a:rPr lang="nl-NL" sz="2000" dirty="0"/>
                        <a:t>Beer</a:t>
                      </a:r>
                    </a:p>
                    <a:p>
                      <a:pPr algn="ctr"/>
                      <a:r>
                        <a:rPr lang="nl-NL" sz="2000" dirty="0"/>
                        <a:t>Daan B.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Teddy</a:t>
                      </a:r>
                    </a:p>
                    <a:p>
                      <a:pPr algn="ctr"/>
                      <a:r>
                        <a:rPr lang="nl-NL" sz="2000" dirty="0"/>
                        <a:t>Merel</a:t>
                      </a:r>
                    </a:p>
                    <a:p>
                      <a:pPr algn="ctr"/>
                      <a:r>
                        <a:rPr lang="nl-NL" sz="2000" dirty="0"/>
                        <a:t>Esmee</a:t>
                      </a:r>
                    </a:p>
                    <a:p>
                      <a:pPr algn="ctr"/>
                      <a:r>
                        <a:rPr lang="nl-NL" sz="2000" dirty="0"/>
                        <a:t>Lieke</a:t>
                      </a:r>
                    </a:p>
                    <a:p>
                      <a:pPr algn="ctr"/>
                      <a:endParaRPr lang="nl-NL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Sven</a:t>
                      </a:r>
                    </a:p>
                    <a:p>
                      <a:pPr algn="ctr"/>
                      <a:r>
                        <a:rPr lang="nl-NL" sz="2000" dirty="0"/>
                        <a:t>Max</a:t>
                      </a:r>
                    </a:p>
                    <a:p>
                      <a:pPr algn="ctr"/>
                      <a:r>
                        <a:rPr lang="nl-NL" sz="2000" dirty="0" err="1"/>
                        <a:t>Louk</a:t>
                      </a:r>
                      <a:endParaRPr lang="nl-NL" sz="2000" dirty="0"/>
                    </a:p>
                    <a:p>
                      <a:pPr algn="ctr"/>
                      <a:r>
                        <a:rPr lang="nl-NL" sz="2000" dirty="0"/>
                        <a:t>Sil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69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751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nl-NL" sz="2000" dirty="0"/>
              <a:t>Download het </a:t>
            </a:r>
            <a:r>
              <a:rPr lang="nl-NL" sz="2000" i="1" dirty="0">
                <a:solidFill>
                  <a:srgbClr val="0070C0"/>
                </a:solidFill>
              </a:rPr>
              <a:t>Document verantwoording</a:t>
            </a:r>
            <a:r>
              <a:rPr lang="nl-NL" sz="2000" dirty="0">
                <a:solidFill>
                  <a:srgbClr val="0070C0"/>
                </a:solidFill>
              </a:rPr>
              <a:t> </a:t>
            </a:r>
            <a:r>
              <a:rPr lang="nl-NL" sz="2000" dirty="0"/>
              <a:t>via de Wiki (</a:t>
            </a:r>
            <a:r>
              <a:rPr lang="nl-NL" sz="2000" i="1" dirty="0"/>
              <a:t>IBS lessen </a:t>
            </a:r>
            <a:r>
              <a:rPr lang="nl-NL" sz="2000" dirty="0"/>
              <a:t>&gt; </a:t>
            </a:r>
            <a:r>
              <a:rPr lang="nl-NL" sz="2000" i="1" dirty="0"/>
              <a:t>samenwerken).</a:t>
            </a:r>
            <a:endParaRPr lang="nl-NL" sz="2000" dirty="0"/>
          </a:p>
          <a:p>
            <a:pPr marL="342900" indent="-342900">
              <a:buFont typeface="+mj-lt"/>
              <a:buAutoNum type="arabicPeriod"/>
            </a:pPr>
            <a:r>
              <a:rPr lang="nl-NL" sz="2000" dirty="0"/>
              <a:t>Vul hoofdstuk 1 ‘</a:t>
            </a:r>
            <a:r>
              <a:rPr lang="nl-NL" sz="2000" dirty="0">
                <a:solidFill>
                  <a:srgbClr val="0070C0"/>
                </a:solidFill>
              </a:rPr>
              <a:t>Start</a:t>
            </a:r>
            <a:r>
              <a:rPr lang="nl-NL" sz="2000" dirty="0"/>
              <a:t>’ in van het document verantwoording.</a:t>
            </a:r>
          </a:p>
          <a:p>
            <a:pPr marL="457200" lvl="1" indent="0">
              <a:buNone/>
            </a:pPr>
            <a:r>
              <a:rPr lang="nl-NL" sz="2000" dirty="0">
                <a:solidFill>
                  <a:srgbClr val="0070C0"/>
                </a:solidFill>
              </a:rPr>
              <a:t>Leerdoelen voor samenwerking</a:t>
            </a:r>
            <a:r>
              <a:rPr lang="nl-NL" sz="2000" dirty="0"/>
              <a:t>;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600" dirty="0"/>
              <a:t>Het leerdoel moet gekoppeld zijn aan je ervaring op gebied van samenwerken in periode 1 en periode 2. </a:t>
            </a:r>
          </a:p>
          <a:p>
            <a:pPr marL="800100" lvl="1" indent="-342900">
              <a:buFont typeface="+mj-lt"/>
              <a:buAutoNum type="alphaLcParenR"/>
            </a:pPr>
            <a:r>
              <a:rPr lang="nl-NL" sz="1600" dirty="0"/>
              <a:t>Formuleer het leerdoel volgens de SMART methode.</a:t>
            </a:r>
          </a:p>
          <a:p>
            <a:pPr marL="457200" lvl="1" indent="0">
              <a:buNone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Actieplan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Welke stappen ga je zetten om je leerdoel te behalen?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lphaLcParenR"/>
              <a:tabLst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/>
              </a:rPr>
              <a:t>Hoe betrek ik mijn andere teamleden hierbij?</a:t>
            </a:r>
            <a:endParaRPr lang="nl-NL" sz="1050" dirty="0"/>
          </a:p>
          <a:p>
            <a:pPr marL="457200" lvl="1" indent="0">
              <a:buNone/>
            </a:pPr>
            <a:endParaRPr lang="nl-NL" sz="1600" dirty="0"/>
          </a:p>
          <a:p>
            <a:pPr marL="457200" lvl="1" indent="0">
              <a:buNone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Taken in het team</a:t>
            </a:r>
          </a:p>
          <a:p>
            <a:pPr marL="800100" lvl="1" indent="-342900">
              <a:buFont typeface="+mj-lt"/>
              <a:buAutoNum type="alphaLcParenR"/>
              <a:defRPr/>
            </a:pPr>
            <a:r>
              <a:rPr lang="nl-NL" sz="1600" dirty="0">
                <a:solidFill>
                  <a:prstClr val="black"/>
                </a:solidFill>
                <a:latin typeface="Calibri" panose="020F0502020204030204"/>
              </a:rPr>
              <a:t>Wat is je sterke punt? Waarin wil je jezelf verder ontwikkelen? En op welke activiteit wil jij je gaan focussen?</a:t>
            </a:r>
          </a:p>
        </p:txBody>
      </p:sp>
      <p:pic>
        <p:nvPicPr>
          <p:cNvPr id="6" name="Afbeelding 5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A3E82C3-DED6-41C9-95AE-28F21A1FD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863322"/>
            <a:ext cx="5500893" cy="19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2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F50062-AF25-EB4D-A88A-957BE8617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66" y="223429"/>
            <a:ext cx="7454838" cy="1342754"/>
          </a:xfrm>
        </p:spPr>
        <p:txBody>
          <a:bodyPr>
            <a:normAutofit/>
          </a:bodyPr>
          <a:lstStyle/>
          <a:p>
            <a:r>
              <a:rPr lang="nl-NL" sz="3600" b="1" dirty="0"/>
              <a:t>Document verantwoording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7198EF1-BBED-4725-8D33-70A76ED8A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166" y="1486872"/>
            <a:ext cx="10608584" cy="4120826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nl-NL" sz="1800" dirty="0"/>
              <a:t>Vul hoofdstuk 1 ‘</a:t>
            </a:r>
            <a:r>
              <a:rPr lang="nl-NL" sz="1800" dirty="0">
                <a:solidFill>
                  <a:srgbClr val="0070C0"/>
                </a:solidFill>
              </a:rPr>
              <a:t>Start</a:t>
            </a:r>
            <a:r>
              <a:rPr lang="nl-NL" sz="1800" dirty="0"/>
              <a:t>’ in van het document verantwoording (vervolg).</a:t>
            </a:r>
          </a:p>
          <a:p>
            <a:pPr marL="457200" lvl="1" indent="0">
              <a:buNone/>
            </a:pPr>
            <a:r>
              <a:rPr lang="nl-NL" sz="1800" dirty="0">
                <a:solidFill>
                  <a:srgbClr val="0070C0"/>
                </a:solidFill>
              </a:rPr>
              <a:t>ADL rollen en eigenschappen</a:t>
            </a:r>
            <a:r>
              <a:rPr lang="nl-NL" sz="1800" dirty="0"/>
              <a:t>; </a:t>
            </a:r>
          </a:p>
          <a:p>
            <a:pPr marL="457200" lvl="1" indent="0" fontAlgn="base">
              <a:buNone/>
            </a:pPr>
            <a:r>
              <a:rPr lang="nl-NL" sz="1800" dirty="0"/>
              <a:t>Een projectgroep bestaat uit verschillende teamleden met daarbij horende rollen. Deze zijn onder te verdelen in Adviseur Duurzame Leefomgeving (ADL)-rollen, deze rollen staan in de bijlage van het </a:t>
            </a:r>
            <a:r>
              <a:rPr lang="nl-NL" sz="1800" i="1" dirty="0">
                <a:solidFill>
                  <a:srgbClr val="0070C0"/>
                </a:solidFill>
              </a:rPr>
              <a:t>Document verantwoording</a:t>
            </a:r>
            <a:r>
              <a:rPr lang="nl-NL" sz="1800" dirty="0"/>
              <a:t> .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600" dirty="0"/>
              <a:t>Bekijk de 6 ADL-rollen in de bijlage en beschrijf per rol wat het volgens jou betekent. Geef daarbij ook per rol een voorbeeld.  </a:t>
            </a:r>
          </a:p>
          <a:p>
            <a:pPr marL="800100" lvl="1" indent="-342900" fontAlgn="base">
              <a:buFont typeface="+mj-lt"/>
              <a:buAutoNum type="alphaLcParenR"/>
            </a:pPr>
            <a:r>
              <a:rPr lang="nl-NL" sz="1600" dirty="0"/>
              <a:t>Welke 2 ADL-rollen passen het beste bij jou op basis van jouw zelfkennis en jouw rol in periode 1 en periode 2? </a:t>
            </a:r>
          </a:p>
          <a:p>
            <a:pPr marL="457200" lvl="1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95273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000" b="1" dirty="0"/>
              <a:t>Adviseur duurzame leefomgeving (ADL) rollen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D22E4B6-844A-4C04-B9A3-2D56262F8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712" y="1946245"/>
            <a:ext cx="6614576" cy="398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2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2A9175B-4992-4F91-B75A-E5F42505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4597"/>
            <a:ext cx="10515600" cy="40886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B8A1FF"/>
                </a:solidFill>
                <a:latin typeface="+mj-lt"/>
              </a:rPr>
              <a:t> Creatieve denker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431F17"/>
                </a:solidFill>
                <a:latin typeface="+mj-lt"/>
              </a:rPr>
              <a:t> Kritische onderzoeker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7CCBFF"/>
                </a:solidFill>
                <a:latin typeface="+mj-lt"/>
              </a:rPr>
              <a:t> Betrokken wereldverbeteraar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A7FF00"/>
                </a:solidFill>
                <a:latin typeface="+mj-lt"/>
              </a:rPr>
              <a:t> Waarde creërende ondernemer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b="1" dirty="0">
                <a:solidFill>
                  <a:srgbClr val="FF2F00"/>
                </a:solidFill>
                <a:latin typeface="+mj-lt"/>
              </a:rPr>
              <a:t> Empathische verbinder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3200" dirty="0">
                <a:latin typeface="+mj-lt"/>
              </a:rPr>
              <a:t> </a:t>
            </a:r>
            <a:r>
              <a:rPr lang="nl-NL" sz="3200" b="1" dirty="0">
                <a:solidFill>
                  <a:srgbClr val="000644"/>
                </a:solidFill>
                <a:latin typeface="+mj-lt"/>
              </a:rPr>
              <a:t>Netwerkende co-</a:t>
            </a:r>
            <a:r>
              <a:rPr lang="nl-NL" sz="3200" b="1" dirty="0" err="1">
                <a:solidFill>
                  <a:srgbClr val="000644"/>
                </a:solidFill>
                <a:latin typeface="+mj-lt"/>
              </a:rPr>
              <a:t>creator</a:t>
            </a:r>
            <a:endParaRPr lang="nl-NL" sz="3200" b="1" dirty="0">
              <a:solidFill>
                <a:srgbClr val="000644"/>
              </a:solidFill>
              <a:latin typeface="+mj-lt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3200" dirty="0">
              <a:latin typeface="+mj-lt"/>
            </a:endParaRPr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8CB2DF0F-532A-4D2B-B9D9-612C5F9C09D2}"/>
              </a:ext>
            </a:extLst>
          </p:cNvPr>
          <p:cNvGraphicFramePr>
            <a:graphicFrameLocks/>
          </p:cNvGraphicFramePr>
          <p:nvPr/>
        </p:nvGraphicFramePr>
        <p:xfrm>
          <a:off x="4802819" y="1864932"/>
          <a:ext cx="8063898" cy="4627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60791D3B-664F-42DC-805B-A376C221D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nl-NL" sz="4800" b="1" dirty="0"/>
              <a:t>Adviseur duurzame leefomgeving rollen</a:t>
            </a:r>
          </a:p>
        </p:txBody>
      </p:sp>
    </p:spTree>
    <p:extLst>
      <p:ext uri="{BB962C8B-B14F-4D97-AF65-F5344CB8AC3E}">
        <p14:creationId xmlns:p14="http://schemas.microsoft.com/office/powerpoint/2010/main" val="138038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AF47-9591-1D4A-8443-2630166EB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4474" y="668656"/>
            <a:ext cx="3601719" cy="3793488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Succesvol</a:t>
            </a:r>
            <a:r>
              <a:rPr lang="en-US" dirty="0"/>
              <a:t> of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succesvol</a:t>
            </a:r>
            <a:r>
              <a:rPr lang="en-US" dirty="0"/>
              <a:t> </a:t>
            </a:r>
            <a:r>
              <a:rPr lang="en-US" dirty="0" err="1"/>
              <a:t>samenwerken</a:t>
            </a:r>
            <a:r>
              <a:rPr lang="en-US" dirty="0"/>
              <a:t>!</a:t>
            </a:r>
            <a:br>
              <a:rPr lang="en-US" dirty="0"/>
            </a:br>
            <a:endParaRPr lang="en-US" dirty="0"/>
          </a:p>
        </p:txBody>
      </p:sp>
      <p:pic>
        <p:nvPicPr>
          <p:cNvPr id="13" name="Tijdelijke aanduiding voor inhoud 12" descr="Afbeelding met tekst, kaart&#10;&#10;Automatisch gegenereerde beschrijving">
            <a:extLst>
              <a:ext uri="{FF2B5EF4-FFF2-40B4-BE49-F238E27FC236}">
                <a16:creationId xmlns:a16="http://schemas.microsoft.com/office/drawing/2014/main" id="{7E21BD16-382E-D847-B039-864CB48299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1" b="2540"/>
          <a:stretch/>
        </p:blipFill>
        <p:spPr>
          <a:xfrm>
            <a:off x="815807" y="804672"/>
            <a:ext cx="5934456" cy="52486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8059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8D2B6B-9F30-E94F-B4B4-D482355DF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ga jij doen voor het resultaat en de samenwerking?</a:t>
            </a:r>
          </a:p>
        </p:txBody>
      </p:sp>
      <p:pic>
        <p:nvPicPr>
          <p:cNvPr id="7" name="Tijdelijke aanduiding voor inhoud 6" descr="Afbeelding met tekening&#10;&#10;Automatisch gegenereerde beschrijving">
            <a:extLst>
              <a:ext uri="{FF2B5EF4-FFF2-40B4-BE49-F238E27FC236}">
                <a16:creationId xmlns:a16="http://schemas.microsoft.com/office/drawing/2014/main" id="{F546102D-F350-C041-91E9-B72154FD68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22358" y="943503"/>
            <a:ext cx="3307969" cy="497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02580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7" ma:contentTypeDescription="Een nieuw document maken." ma:contentTypeScope="" ma:versionID="0f68ed45c25507020046cd58e7081853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ed2a775c62b2ef6a30ca6d924b06821c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ad38e81-2dce-48e2-a4cf-6cf5e967729a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70583B6F-241B-4752-BA3F-65607B61D5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4BBBB4-17E2-45F8-9D45-95DB46A0EB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4FF143-0ABB-4CFF-A5DD-2BA0E6EC9068}">
  <ds:schemaRefs>
    <ds:schemaRef ds:uri="http://purl.org/dc/elements/1.1/"/>
    <ds:schemaRef ds:uri="c6f82ce1-f6df-49a5-8b49-cf8409a27aa4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2c4f0c93-2979-4f27-aab2-70de95932352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516</Words>
  <Application>Microsoft Office PowerPoint</Application>
  <PresentationFormat>Breedbeeld</PresentationFormat>
  <Paragraphs>110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Kantoorthema</vt:lpstr>
      <vt:lpstr>PowerPoint-presentatie</vt:lpstr>
      <vt:lpstr>Samen aan de slag!</vt:lpstr>
      <vt:lpstr>Groepen ‘Inrichting van een gebied’</vt:lpstr>
      <vt:lpstr>Document verantwoording</vt:lpstr>
      <vt:lpstr>Document verantwoording</vt:lpstr>
      <vt:lpstr>Adviseur duurzame leefomgeving (ADL) rollen</vt:lpstr>
      <vt:lpstr>Adviseur duurzame leefomgeving rollen</vt:lpstr>
      <vt:lpstr>Succesvol of niet succesvol samenwerken! </vt:lpstr>
      <vt:lpstr>Wat ga jij doen voor het resultaat en de samenwerking?</vt:lpstr>
      <vt:lpstr>Heldere afspraken maken met elkaar</vt:lpstr>
      <vt:lpstr>Samenwerkingsovereenkomst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</cp:revision>
  <dcterms:created xsi:type="dcterms:W3CDTF">2021-07-07T07:37:45Z</dcterms:created>
  <dcterms:modified xsi:type="dcterms:W3CDTF">2023-05-10T11:23:16Z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MediaServiceImageTags">
    <vt:lpwstr/>
  </property>
</Properties>
</file>