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61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0074D96-8CC8-44E0-A5ED-482DAAC4495C}" type="datetimeFigureOut">
              <a:rPr lang="nl-NL" smtClean="0"/>
              <a:t>11-11-2015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51381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074D96-8CC8-44E0-A5ED-482DAAC4495C}" type="datetimeFigureOut">
              <a:rPr lang="nl-NL" smtClean="0"/>
              <a:t>11-11-2015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49152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074D96-8CC8-44E0-A5ED-482DAAC4495C}" type="datetimeFigureOut">
              <a:rPr lang="nl-NL" smtClean="0"/>
              <a:t>11-11-2015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39684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369888"/>
            <a:ext cx="10972800" cy="1001712"/>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609600" y="1371600"/>
            <a:ext cx="5384800" cy="20955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6197600" y="1371600"/>
            <a:ext cx="5384800" cy="20955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609600" y="3619500"/>
            <a:ext cx="5384800" cy="20955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6197600" y="3619500"/>
            <a:ext cx="5384800" cy="20955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6869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le 1"/>
          <p:cNvSpPr>
            <a:spLocks noGrp="1"/>
          </p:cNvSpPr>
          <p:nvPr>
            <p:ph type="title"/>
          </p:nvPr>
        </p:nvSpPr>
        <p:spPr>
          <a:xfrm>
            <a:off x="609600" y="369888"/>
            <a:ext cx="10972800" cy="1001712"/>
          </a:xfrm>
        </p:spPr>
        <p:txBody>
          <a:bodyPr/>
          <a:lstStyle/>
          <a:p>
            <a:r>
              <a:rPr lang="nl-NL" smtClean="0"/>
              <a:t>Klik om de stijl te bewerken</a:t>
            </a:r>
            <a:endParaRPr lang="nl-NL"/>
          </a:p>
        </p:txBody>
      </p:sp>
      <p:sp>
        <p:nvSpPr>
          <p:cNvPr id="3" name="Text Placeholder 2"/>
          <p:cNvSpPr>
            <a:spLocks noGrp="1"/>
          </p:cNvSpPr>
          <p:nvPr>
            <p:ph type="body" sz="half" idx="1"/>
          </p:nvPr>
        </p:nvSpPr>
        <p:spPr>
          <a:xfrm>
            <a:off x="609600" y="1371600"/>
            <a:ext cx="5384800" cy="4343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Content Placeholder 3"/>
          <p:cNvSpPr>
            <a:spLocks noGrp="1"/>
          </p:cNvSpPr>
          <p:nvPr>
            <p:ph sz="quarter" idx="2"/>
          </p:nvPr>
        </p:nvSpPr>
        <p:spPr>
          <a:xfrm>
            <a:off x="6197600" y="1371600"/>
            <a:ext cx="5384800" cy="20955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Content Placeholder 4"/>
          <p:cNvSpPr>
            <a:spLocks noGrp="1"/>
          </p:cNvSpPr>
          <p:nvPr>
            <p:ph sz="quarter" idx="3"/>
          </p:nvPr>
        </p:nvSpPr>
        <p:spPr>
          <a:xfrm>
            <a:off x="6197600" y="3619500"/>
            <a:ext cx="5384800" cy="20955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05478044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69888"/>
            <a:ext cx="10972800" cy="53451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556431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533400"/>
            <a:ext cx="9127067" cy="884238"/>
          </a:xfrm>
        </p:spPr>
        <p:txBody>
          <a:bodyPr/>
          <a:lstStyle/>
          <a:p>
            <a:r>
              <a:rPr lang="nl-NL" dirty="0"/>
              <a:t>Titelstijl </a:t>
            </a:r>
            <a:r>
              <a:rPr lang="nl-NL" dirty="0" smtClean="0"/>
              <a:t>model </a:t>
            </a:r>
            <a:r>
              <a:rPr lang="nl-NL" dirty="0"/>
              <a:t>bewerken</a:t>
            </a:r>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0074D96-8CC8-44E0-A5ED-482DAAC4495C}" type="datetimeFigureOut">
              <a:rPr lang="nl-NL" smtClean="0"/>
              <a:t>11-11-2015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132090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0074D96-8CC8-44E0-A5ED-482DAAC4495C}" type="datetimeFigureOut">
              <a:rPr lang="nl-NL" smtClean="0"/>
              <a:t>11-11-2015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125881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0074D96-8CC8-44E0-A5ED-482DAAC4495C}" type="datetimeFigureOut">
              <a:rPr lang="nl-NL" smtClean="0"/>
              <a:t>11-11-2015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393392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0074D96-8CC8-44E0-A5ED-482DAAC4495C}" type="datetimeFigureOut">
              <a:rPr lang="nl-NL" smtClean="0"/>
              <a:t>11-11-2015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158213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0074D96-8CC8-44E0-A5ED-482DAAC4495C}" type="datetimeFigureOut">
              <a:rPr lang="nl-NL" smtClean="0"/>
              <a:t>11-11-2015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377222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0074D96-8CC8-44E0-A5ED-482DAAC4495C}" type="datetimeFigureOut">
              <a:rPr lang="nl-NL" smtClean="0"/>
              <a:t>11-11-2015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242693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0074D96-8CC8-44E0-A5ED-482DAAC4495C}" type="datetimeFigureOut">
              <a:rPr lang="nl-NL" smtClean="0"/>
              <a:t>11-11-2015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270144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0074D96-8CC8-44E0-A5ED-482DAAC4495C}" type="datetimeFigureOut">
              <a:rPr lang="nl-NL" smtClean="0"/>
              <a:t>11-11-2015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fld id="{3AB92D1C-7210-4361-9363-06D3E23D0DCE}" type="slidenum">
              <a:rPr lang="nl-NL" smtClean="0"/>
              <a:t>‹nr.›</a:t>
            </a:fld>
            <a:endParaRPr lang="nl-NL"/>
          </a:p>
        </p:txBody>
      </p:sp>
    </p:spTree>
    <p:extLst>
      <p:ext uri="{BB962C8B-B14F-4D97-AF65-F5344CB8AC3E}">
        <p14:creationId xmlns:p14="http://schemas.microsoft.com/office/powerpoint/2010/main" val="43025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titel 1"/>
          <p:cNvSpPr>
            <a:spLocks noGrp="1"/>
          </p:cNvSpPr>
          <p:nvPr>
            <p:ph type="title"/>
          </p:nvPr>
        </p:nvSpPr>
        <p:spPr>
          <a:xfrm>
            <a:off x="609600" y="274638"/>
            <a:ext cx="9127067" cy="1143000"/>
          </a:xfrm>
          <a:prstGeom prst="rect">
            <a:avLst/>
          </a:prstGeom>
        </p:spPr>
        <p:txBody>
          <a:bodyPr vert="horz" lIns="91440" tIns="45720" rIns="91440" bIns="45720" rtlCol="0" anchor="ctr">
            <a:normAutofit/>
          </a:bodyPr>
          <a:lstStyle/>
          <a:p>
            <a:r>
              <a:rPr lang="nl-NL" dirty="0"/>
              <a:t>Titelstijl </a:t>
            </a:r>
            <a:r>
              <a:rPr lang="nl-NL" dirty="0" smtClean="0"/>
              <a:t>model </a:t>
            </a:r>
            <a:r>
              <a:rPr lang="nl-NL" dirty="0"/>
              <a:t>bewerken</a:t>
            </a:r>
          </a:p>
        </p:txBody>
      </p:sp>
      <p:sp>
        <p:nvSpPr>
          <p:cNvPr id="3" name="Tijdelijke aanduiding voor tekst 2"/>
          <p:cNvSpPr>
            <a:spLocks noGrp="1"/>
          </p:cNvSpPr>
          <p:nvPr>
            <p:ph type="body" idx="1"/>
          </p:nvPr>
        </p:nvSpPr>
        <p:spPr>
          <a:xfrm>
            <a:off x="609600" y="1600201"/>
            <a:ext cx="9127067" cy="45259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74D96-8CC8-44E0-A5ED-482DAAC4495C}" type="datetimeFigureOut">
              <a:rPr lang="nl-NL" smtClean="0"/>
              <a:t>11-11-2015</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Tree>
    <p:extLst>
      <p:ext uri="{BB962C8B-B14F-4D97-AF65-F5344CB8AC3E}">
        <p14:creationId xmlns:p14="http://schemas.microsoft.com/office/powerpoint/2010/main" val="100044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knhs.nl/disciplines/buitenrijden/meldpunt-routes/" TargetMode="External"/><Relationship Id="rId2" Type="http://schemas.openxmlformats.org/officeDocument/2006/relationships/hyperlink" Target="https://www.knhs.nl/disciplines/buitenrijden/regioconsulenten/"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hyperlink" Target="https://www.knhs.nl/disciplines/buitenrijden/dossier-red-de-buitenr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Ynn01v8cssw" TargetMode="External"/><Relationship Id="rId4" Type="http://schemas.openxmlformats.org/officeDocument/2006/relationships/hyperlink" Target="https://www.youtube.com/watch?v=Ynn01v8css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8979243" cy="1470025"/>
          </a:xfrm>
        </p:spPr>
        <p:txBody>
          <a:bodyPr/>
          <a:lstStyle/>
          <a:p>
            <a:r>
              <a:rPr lang="nl-NL" dirty="0" smtClean="0"/>
              <a:t>Ruiter- en </a:t>
            </a:r>
            <a:r>
              <a:rPr lang="nl-NL" dirty="0" err="1" smtClean="0"/>
              <a:t>menpaden</a:t>
            </a:r>
            <a:r>
              <a:rPr lang="nl-NL" dirty="0" smtClean="0"/>
              <a:t/>
            </a:r>
            <a:br>
              <a:rPr lang="nl-NL" dirty="0" smtClean="0"/>
            </a:br>
            <a:r>
              <a:rPr lang="nl-NL" sz="3600" dirty="0" smtClean="0"/>
              <a:t>aanleg en inrichting</a:t>
            </a:r>
            <a:endParaRPr lang="nl-NL" dirty="0"/>
          </a:p>
        </p:txBody>
      </p:sp>
      <p:pic>
        <p:nvPicPr>
          <p:cNvPr id="14338" name="Picture 2" descr="http://www.paardenprovincie.nl/uploads/volg-slider/980d6a29-19c7-44c9-bece-f3c16c482d12/28776327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5184"/>
            <a:ext cx="12192000" cy="19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7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Aanleg : routemarkering</a:t>
            </a:r>
            <a:endParaRPr lang="nl-NL" dirty="0"/>
          </a:p>
        </p:txBody>
      </p:sp>
      <p:sp>
        <p:nvSpPr>
          <p:cNvPr id="3" name="Tijdelijke aanduiding voor inhoud 2"/>
          <p:cNvSpPr>
            <a:spLocks noGrp="1"/>
          </p:cNvSpPr>
          <p:nvPr>
            <p:ph sz="half" idx="1"/>
          </p:nvPr>
        </p:nvSpPr>
        <p:spPr/>
        <p:txBody>
          <a:bodyPr>
            <a:normAutofit fontScale="70000" lnSpcReduction="20000"/>
          </a:bodyPr>
          <a:lstStyle/>
          <a:p>
            <a:r>
              <a:rPr lang="nl-NL" dirty="0" smtClean="0"/>
              <a:t>“</a:t>
            </a:r>
            <a:r>
              <a:rPr lang="nl-NL" dirty="0" err="1" smtClean="0"/>
              <a:t>Ruiteren</a:t>
            </a:r>
            <a:r>
              <a:rPr lang="nl-NL" dirty="0" smtClean="0"/>
              <a:t> </a:t>
            </a:r>
            <a:r>
              <a:rPr lang="nl-NL" dirty="0"/>
              <a:t>&amp; </a:t>
            </a:r>
            <a:r>
              <a:rPr lang="nl-NL" dirty="0" smtClean="0"/>
              <a:t>Mennen” heeft in </a:t>
            </a:r>
            <a:r>
              <a:rPr lang="nl-NL" dirty="0"/>
              <a:t>2014 het project "</a:t>
            </a:r>
            <a:r>
              <a:rPr lang="nl-NL" b="1" dirty="0" err="1"/>
              <a:t>Grenzenloos</a:t>
            </a:r>
            <a:r>
              <a:rPr lang="nl-NL" b="1" dirty="0"/>
              <a:t> paardrijden</a:t>
            </a:r>
            <a:r>
              <a:rPr lang="nl-NL" dirty="0"/>
              <a:t>" </a:t>
            </a:r>
            <a:r>
              <a:rPr lang="nl-NL" dirty="0" smtClean="0"/>
              <a:t>opgezet.</a:t>
            </a:r>
          </a:p>
          <a:p>
            <a:r>
              <a:rPr lang="nl-NL" dirty="0" smtClean="0"/>
              <a:t>Samen met </a:t>
            </a:r>
            <a:r>
              <a:rPr lang="nl-NL" dirty="0"/>
              <a:t>belangenorganisaties, routebureaus, recreatieschappen, gebiedsbeheerders en vertegenwoordigers van onze buurlanden </a:t>
            </a:r>
            <a:r>
              <a:rPr lang="nl-NL" dirty="0" smtClean="0"/>
              <a:t>werden afspraken </a:t>
            </a:r>
            <a:r>
              <a:rPr lang="nl-NL" dirty="0"/>
              <a:t>gemaakt over een </a:t>
            </a:r>
            <a:r>
              <a:rPr lang="nl-NL" b="1" dirty="0"/>
              <a:t>internationale routemarkering</a:t>
            </a:r>
            <a:r>
              <a:rPr lang="nl-NL" dirty="0"/>
              <a:t>. </a:t>
            </a:r>
            <a:r>
              <a:rPr lang="nl-NL" dirty="0"/>
              <a:t/>
            </a:r>
            <a:br>
              <a:rPr lang="nl-NL" dirty="0"/>
            </a:br>
            <a:endParaRPr lang="nl-NL" dirty="0" smtClean="0"/>
          </a:p>
          <a:p>
            <a:r>
              <a:rPr lang="nl-NL" dirty="0"/>
              <a:t>Als een traject voor een bepaalde groep niet geschikt is, staat er een </a:t>
            </a:r>
            <a:r>
              <a:rPr lang="nl-NL" b="1" dirty="0"/>
              <a:t>rood kruis </a:t>
            </a:r>
            <a:r>
              <a:rPr lang="nl-NL" dirty="0"/>
              <a:t>doorheen</a:t>
            </a:r>
            <a:r>
              <a:rPr lang="nl-NL" dirty="0" smtClean="0"/>
              <a:t>.</a:t>
            </a:r>
            <a:br>
              <a:rPr lang="nl-NL" dirty="0" smtClean="0"/>
            </a:br>
            <a:endParaRPr lang="nl-NL" dirty="0"/>
          </a:p>
          <a:p>
            <a:r>
              <a:rPr lang="nl-NL" dirty="0" smtClean="0"/>
              <a:t>Met </a:t>
            </a:r>
            <a:r>
              <a:rPr lang="nl-NL" dirty="0"/>
              <a:t>de </a:t>
            </a:r>
            <a:r>
              <a:rPr lang="nl-NL" dirty="0" smtClean="0"/>
              <a:t>keuze voor deze symbolen </a:t>
            </a:r>
            <a:r>
              <a:rPr lang="nl-NL" b="1" dirty="0"/>
              <a:t>loopt Nederland </a:t>
            </a:r>
            <a:r>
              <a:rPr lang="nl-NL" b="1" dirty="0" smtClean="0"/>
              <a:t>achter</a:t>
            </a:r>
            <a:r>
              <a:rPr lang="nl-NL" dirty="0" smtClean="0"/>
              <a:t> met </a:t>
            </a:r>
            <a:r>
              <a:rPr lang="nl-NL" dirty="0"/>
              <a:t>haar beide buurlanden waar de symbolen al langer worden gebruikt. </a:t>
            </a:r>
            <a:r>
              <a:rPr lang="nl-NL" dirty="0" smtClean="0"/>
              <a:t/>
            </a:r>
            <a:br>
              <a:rPr lang="nl-NL" dirty="0" smtClean="0"/>
            </a:br>
            <a:endParaRPr lang="nl-NL" dirty="0" smtClean="0"/>
          </a:p>
        </p:txBody>
      </p:sp>
      <p:pic>
        <p:nvPicPr>
          <p:cNvPr id="5122" name="Picture 2" descr="http://www.ruiterenenmennen.nl/uploads/sSymbol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128" y="3331028"/>
            <a:ext cx="4650697" cy="2163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7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Opening en publiciteit</a:t>
            </a:r>
            <a:endParaRPr lang="nl-NL" dirty="0"/>
          </a:p>
        </p:txBody>
      </p:sp>
      <p:sp>
        <p:nvSpPr>
          <p:cNvPr id="3" name="Tijdelijke aanduiding voor inhoud 2"/>
          <p:cNvSpPr>
            <a:spLocks noGrp="1"/>
          </p:cNvSpPr>
          <p:nvPr>
            <p:ph sz="half" idx="1"/>
          </p:nvPr>
        </p:nvSpPr>
        <p:spPr>
          <a:xfrm>
            <a:off x="609600" y="1600201"/>
            <a:ext cx="5384800" cy="1600199"/>
          </a:xfrm>
        </p:spPr>
        <p:txBody>
          <a:bodyPr/>
          <a:lstStyle/>
          <a:p>
            <a:pPr marL="0" indent="0" algn="ctr">
              <a:buNone/>
            </a:pPr>
            <a:r>
              <a:rPr lang="nl-NL" dirty="0" smtClean="0"/>
              <a:t>Positieve publiciteit om recreatiesport in de natuur </a:t>
            </a:r>
            <a:br>
              <a:rPr lang="nl-NL" dirty="0" smtClean="0"/>
            </a:br>
            <a:r>
              <a:rPr lang="nl-NL" dirty="0" smtClean="0"/>
              <a:t>te stimuleren!!</a:t>
            </a:r>
            <a:endParaRPr lang="nl-NL" dirty="0"/>
          </a:p>
        </p:txBody>
      </p:sp>
      <p:pic>
        <p:nvPicPr>
          <p:cNvPr id="7170" name="Picture 2" descr="https://www.knhs.nl/media/1218/melkkoesmalmet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457" y="1417638"/>
            <a:ext cx="4341316" cy="447558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858416" y="4058816"/>
            <a:ext cx="5135984" cy="923330"/>
          </a:xfrm>
          <a:prstGeom prst="rect">
            <a:avLst/>
          </a:prstGeom>
          <a:noFill/>
        </p:spPr>
        <p:txBody>
          <a:bodyPr wrap="square" rtlCol="0">
            <a:spAutoFit/>
          </a:bodyPr>
          <a:lstStyle/>
          <a:p>
            <a:pPr algn="ctr"/>
            <a:r>
              <a:rPr lang="nl-NL" dirty="0"/>
              <a:t> In april </a:t>
            </a:r>
            <a:r>
              <a:rPr lang="nl-NL" dirty="0" smtClean="0"/>
              <a:t>2014 leverde</a:t>
            </a:r>
            <a:r>
              <a:rPr lang="nl-NL" dirty="0"/>
              <a:t> Anky van </a:t>
            </a:r>
            <a:r>
              <a:rPr lang="nl-NL" dirty="0" smtClean="0"/>
              <a:t>Grunsven </a:t>
            </a:r>
            <a:br>
              <a:rPr lang="nl-NL" dirty="0" smtClean="0"/>
            </a:br>
            <a:r>
              <a:rPr lang="nl-NL" dirty="0" smtClean="0"/>
              <a:t>de</a:t>
            </a:r>
            <a:r>
              <a:rPr lang="nl-NL" dirty="0"/>
              <a:t> petitie </a:t>
            </a:r>
            <a:r>
              <a:rPr lang="nl-NL" b="1" dirty="0"/>
              <a:t>‘Red de buitenrit!’ </a:t>
            </a:r>
            <a:r>
              <a:rPr lang="nl-NL" b="1" dirty="0" smtClean="0"/>
              <a:t/>
            </a:r>
            <a:br>
              <a:rPr lang="nl-NL" b="1" dirty="0" smtClean="0"/>
            </a:br>
            <a:r>
              <a:rPr lang="nl-NL" dirty="0" smtClean="0"/>
              <a:t>met </a:t>
            </a:r>
            <a:r>
              <a:rPr lang="nl-NL" dirty="0"/>
              <a:t>28.000 handtekeningen af in Den Haag. </a:t>
            </a:r>
          </a:p>
        </p:txBody>
      </p:sp>
    </p:spTree>
    <p:extLst>
      <p:ext uri="{BB962C8B-B14F-4D97-AF65-F5344CB8AC3E}">
        <p14:creationId xmlns:p14="http://schemas.microsoft.com/office/powerpoint/2010/main" val="420561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6. Jaarlijkse inspecties en onderhoud</a:t>
            </a:r>
            <a:endParaRPr lang="nl-NL" dirty="0"/>
          </a:p>
        </p:txBody>
      </p:sp>
      <p:sp>
        <p:nvSpPr>
          <p:cNvPr id="3" name="Tijdelijke aanduiding voor inhoud 2"/>
          <p:cNvSpPr>
            <a:spLocks noGrp="1"/>
          </p:cNvSpPr>
          <p:nvPr>
            <p:ph sz="half" idx="1"/>
          </p:nvPr>
        </p:nvSpPr>
        <p:spPr>
          <a:xfrm>
            <a:off x="727787" y="1600201"/>
            <a:ext cx="9008880" cy="4525963"/>
          </a:xfrm>
        </p:spPr>
        <p:txBody>
          <a:bodyPr>
            <a:normAutofit/>
          </a:bodyPr>
          <a:lstStyle/>
          <a:p>
            <a:pPr marL="0" indent="0">
              <a:buNone/>
            </a:pPr>
            <a:r>
              <a:rPr lang="nl-NL" sz="1600" dirty="0"/>
              <a:t>Voor het jaarlijks actief onderhoud (incl. snoeien) wordt op zandgronden, </a:t>
            </a:r>
            <a:r>
              <a:rPr lang="nl-NL" sz="1600" dirty="0" smtClean="0"/>
              <a:t>waarbij </a:t>
            </a:r>
            <a:r>
              <a:rPr lang="nl-NL" sz="1600" dirty="0"/>
              <a:t>de bodem minimaal hoeft worden </a:t>
            </a:r>
            <a:r>
              <a:rPr lang="nl-NL" sz="1600" dirty="0" smtClean="0"/>
              <a:t>onderhouden, </a:t>
            </a:r>
            <a:r>
              <a:rPr lang="nl-NL" sz="1600" b="1" dirty="0"/>
              <a:t>€ 50, - per kilometer ruiter-en </a:t>
            </a:r>
            <a:r>
              <a:rPr lang="nl-NL" sz="1600" b="1" dirty="0" err="1"/>
              <a:t>menpad</a:t>
            </a:r>
            <a:r>
              <a:rPr lang="nl-NL" sz="1600" b="1" dirty="0"/>
              <a:t> gerekend. </a:t>
            </a:r>
          </a:p>
          <a:p>
            <a:pPr marL="0" indent="0">
              <a:buNone/>
            </a:pPr>
            <a:r>
              <a:rPr lang="nl-NL" sz="1600" dirty="0"/>
              <a:t/>
            </a:r>
            <a:br>
              <a:rPr lang="nl-NL" sz="1600" dirty="0"/>
            </a:br>
            <a:r>
              <a:rPr lang="nl-NL" sz="1600" dirty="0" smtClean="0"/>
              <a:t/>
            </a:r>
            <a:br>
              <a:rPr lang="nl-NL" sz="1600" dirty="0" smtClean="0"/>
            </a:br>
            <a:r>
              <a:rPr lang="nl-NL" sz="1600" dirty="0" smtClean="0"/>
              <a:t>Voor </a:t>
            </a:r>
            <a:r>
              <a:rPr lang="nl-NL" sz="1600" dirty="0"/>
              <a:t>klein onderhoud en inspecties wordt per 100 km het volgende gebudgetteerd; </a:t>
            </a:r>
          </a:p>
          <a:p>
            <a:pPr marL="0" indent="0">
              <a:buNone/>
            </a:pPr>
            <a:r>
              <a:rPr lang="nl-NL" sz="1600" dirty="0"/>
              <a:t/>
            </a:r>
            <a:br>
              <a:rPr lang="nl-NL" sz="1600" dirty="0"/>
            </a:br>
            <a:r>
              <a:rPr lang="nl-NL" sz="1600" dirty="0"/>
              <a:t>Jaarlijks twee inspecties door vrijwilligers incl. </a:t>
            </a:r>
            <a:r>
              <a:rPr lang="nl-NL" sz="1600" dirty="0" smtClean="0"/>
              <a:t>verzekering 	: 			€</a:t>
            </a:r>
            <a:r>
              <a:rPr lang="nl-NL" sz="1600" dirty="0"/>
              <a:t>  1.100, -</a:t>
            </a:r>
            <a:br>
              <a:rPr lang="nl-NL" sz="1600" dirty="0"/>
            </a:br>
            <a:r>
              <a:rPr lang="nl-NL" sz="1600" dirty="0"/>
              <a:t>Vervanging van palen, bordjes etc</a:t>
            </a:r>
            <a:r>
              <a:rPr lang="nl-NL" sz="1600" dirty="0" smtClean="0"/>
              <a:t>. 					: 			</a:t>
            </a:r>
            <a:r>
              <a:rPr lang="nl-NL" sz="1600" u="sng" dirty="0" smtClean="0"/>
              <a:t>€ </a:t>
            </a:r>
            <a:r>
              <a:rPr lang="nl-NL" sz="1600" u="sng" dirty="0"/>
              <a:t>    500, -</a:t>
            </a:r>
            <a:r>
              <a:rPr lang="nl-NL" sz="1600" dirty="0"/>
              <a:t/>
            </a:r>
            <a:br>
              <a:rPr lang="nl-NL" sz="1600" dirty="0"/>
            </a:br>
            <a:r>
              <a:rPr lang="nl-NL" sz="1600" dirty="0"/>
              <a:t>Totaal </a:t>
            </a:r>
            <a:r>
              <a:rPr lang="nl-NL" sz="1600" dirty="0" smtClean="0"/>
              <a:t>										: 			€</a:t>
            </a:r>
            <a:r>
              <a:rPr lang="nl-NL" sz="1600" dirty="0"/>
              <a:t>  1.600, - </a:t>
            </a:r>
            <a:br>
              <a:rPr lang="nl-NL" sz="1600" dirty="0"/>
            </a:br>
            <a:r>
              <a:rPr lang="nl-NL" sz="1600" dirty="0"/>
              <a:t> </a:t>
            </a:r>
            <a:br>
              <a:rPr lang="nl-NL" sz="1600" dirty="0"/>
            </a:br>
            <a:r>
              <a:rPr lang="nl-NL" sz="1600" dirty="0"/>
              <a:t>Prijspeil 2014</a:t>
            </a:r>
          </a:p>
          <a:p>
            <a:pPr marL="0" indent="0">
              <a:buNone/>
            </a:pPr>
            <a:r>
              <a:rPr lang="nl-NL" sz="1600" dirty="0"/>
              <a:t>Indien er jaarlijkse kosten zijn voor het toestaan van gebruik in de vorm van routes over particulier grondgebied, moeten deze worden meegenomen in het jaarlijkse onderhoudsbudget. </a:t>
            </a:r>
            <a:r>
              <a:rPr lang="nl-NL" sz="1600" dirty="0" smtClean="0"/>
              <a:t/>
            </a:r>
            <a:br>
              <a:rPr lang="nl-NL" sz="1600" dirty="0" smtClean="0"/>
            </a:br>
            <a:r>
              <a:rPr lang="nl-NL" sz="1600" dirty="0" smtClean="0"/>
              <a:t>Als </a:t>
            </a:r>
            <a:r>
              <a:rPr lang="nl-NL" sz="1600" dirty="0"/>
              <a:t>richtlijn wordt hiervoor </a:t>
            </a:r>
            <a:r>
              <a:rPr lang="nl-NL" sz="1600" b="1" dirty="0"/>
              <a:t>€ 0,45 per meter per jaar gehanteerd</a:t>
            </a:r>
            <a:r>
              <a:rPr lang="nl-NL" sz="1600" dirty="0"/>
              <a:t>.</a:t>
            </a:r>
          </a:p>
          <a:p>
            <a:endParaRPr lang="nl-NL" dirty="0"/>
          </a:p>
        </p:txBody>
      </p:sp>
    </p:spTree>
    <p:extLst>
      <p:ext uri="{BB962C8B-B14F-4D97-AF65-F5344CB8AC3E}">
        <p14:creationId xmlns:p14="http://schemas.microsoft.com/office/powerpoint/2010/main" val="270331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Natte bodem</a:t>
            </a:r>
            <a:endParaRPr lang="nl-NL" dirty="0"/>
          </a:p>
        </p:txBody>
      </p:sp>
      <p:sp>
        <p:nvSpPr>
          <p:cNvPr id="3" name="Tijdelijke aanduiding voor inhoud 2"/>
          <p:cNvSpPr>
            <a:spLocks noGrp="1"/>
          </p:cNvSpPr>
          <p:nvPr>
            <p:ph sz="half" idx="1"/>
          </p:nvPr>
        </p:nvSpPr>
        <p:spPr>
          <a:xfrm>
            <a:off x="765544" y="1600201"/>
            <a:ext cx="5228856" cy="4525963"/>
          </a:xfrm>
        </p:spPr>
        <p:txBody>
          <a:bodyPr>
            <a:normAutofit lnSpcReduction="10000"/>
          </a:bodyPr>
          <a:lstStyle/>
          <a:p>
            <a:pPr marL="0" indent="0">
              <a:buNone/>
            </a:pPr>
            <a:r>
              <a:rPr lang="nl-NL" sz="2600" dirty="0" smtClean="0"/>
              <a:t>Bij zeer natte gebieden:</a:t>
            </a:r>
            <a:br>
              <a:rPr lang="nl-NL" sz="2600" dirty="0" smtClean="0"/>
            </a:br>
            <a:r>
              <a:rPr lang="nl-NL" sz="2600" b="1" dirty="0" smtClean="0"/>
              <a:t>EPS (piepschuim</a:t>
            </a:r>
            <a:r>
              <a:rPr lang="nl-NL" sz="2600" b="1" dirty="0"/>
              <a:t>)</a:t>
            </a:r>
            <a:r>
              <a:rPr lang="nl-NL" sz="2600" dirty="0"/>
              <a:t> </a:t>
            </a:r>
            <a:r>
              <a:rPr lang="nl-NL" sz="2600" dirty="0" smtClean="0"/>
              <a:t>onder </a:t>
            </a:r>
            <a:r>
              <a:rPr lang="nl-NL" sz="2600" dirty="0"/>
              <a:t>de paden </a:t>
            </a:r>
            <a:r>
              <a:rPr lang="nl-NL" sz="2600" dirty="0" smtClean="0"/>
              <a:t>aanbrengen </a:t>
            </a:r>
            <a:r>
              <a:rPr lang="nl-NL" sz="2600" dirty="0"/>
              <a:t>tegen het wegzakken. </a:t>
            </a:r>
            <a:endParaRPr lang="nl-NL" sz="2600" dirty="0" smtClean="0"/>
          </a:p>
          <a:p>
            <a:pPr marL="0" indent="0">
              <a:buNone/>
            </a:pPr>
            <a:endParaRPr lang="nl-NL" sz="2600" dirty="0"/>
          </a:p>
          <a:p>
            <a:pPr marL="0" lvl="1" indent="0">
              <a:buNone/>
            </a:pPr>
            <a:r>
              <a:rPr lang="nl-NL" sz="2200" dirty="0" smtClean="0"/>
              <a:t>De </a:t>
            </a:r>
            <a:r>
              <a:rPr lang="nl-NL" sz="2200" dirty="0"/>
              <a:t>grond zal hiervoor wat dieper moeten worden uitgegraven, omdat het EPS dieper in de grond een groter dragend vermogen heeft. Wanneer de EPS platen zijn gelegd worden ze ruim met geschikte grond afgedekt. </a:t>
            </a:r>
            <a:r>
              <a:rPr lang="nl-NL" dirty="0" smtClean="0"/>
              <a:t/>
            </a:r>
            <a:br>
              <a:rPr lang="nl-NL" dirty="0" smtClean="0"/>
            </a:br>
            <a:r>
              <a:rPr lang="nl-NL" dirty="0" smtClean="0"/>
              <a:t/>
            </a:r>
            <a:br>
              <a:rPr lang="nl-NL" dirty="0" smtClean="0"/>
            </a:br>
            <a:r>
              <a:rPr lang="nl-NL" sz="3500" dirty="0" smtClean="0"/>
              <a:t>→ </a:t>
            </a:r>
            <a:r>
              <a:rPr lang="en-US" altLang="nl-NL" sz="2600" dirty="0" err="1"/>
              <a:t>Kosten</a:t>
            </a:r>
            <a:r>
              <a:rPr lang="en-US" altLang="nl-NL" sz="2600" dirty="0"/>
              <a:t> </a:t>
            </a:r>
            <a:r>
              <a:rPr lang="en-US" altLang="nl-NL" sz="2600" dirty="0" err="1"/>
              <a:t>vanaf</a:t>
            </a:r>
            <a:r>
              <a:rPr lang="en-US" altLang="nl-NL" sz="2600" dirty="0"/>
              <a:t> €10,= p.m</a:t>
            </a:r>
            <a:r>
              <a:rPr lang="en-US" altLang="nl-NL" sz="2600" baseline="30000" dirty="0"/>
              <a:t>2</a:t>
            </a:r>
          </a:p>
          <a:p>
            <a:pPr marL="0" indent="0">
              <a:buNone/>
            </a:pPr>
            <a:endParaRPr lang="nl-NL" dirty="0" smtClean="0"/>
          </a:p>
          <a:p>
            <a:pPr marL="0" indent="0">
              <a:buNone/>
            </a:pPr>
            <a:endParaRPr lang="nl-NL" dirty="0"/>
          </a:p>
          <a:p>
            <a:pPr marL="0" indent="0">
              <a:buNone/>
            </a:pPr>
            <a:endParaRPr lang="nl-NL" dirty="0"/>
          </a:p>
        </p:txBody>
      </p:sp>
      <p:pic>
        <p:nvPicPr>
          <p:cNvPr id="8194" name="Picture 2" descr="http://static-webregio.nl/content/images/medium/opknapbeurtruiterpadenpurmerbos_1purmer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627" y="1417638"/>
            <a:ext cx="3301040" cy="247578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6435627" y="4022796"/>
            <a:ext cx="3301040" cy="2108998"/>
          </a:xfrm>
          <a:prstGeom prst="rect">
            <a:avLst/>
          </a:prstGeom>
        </p:spPr>
      </p:pic>
      <p:sp>
        <p:nvSpPr>
          <p:cNvPr id="6" name="Tekstvak 5"/>
          <p:cNvSpPr txBox="1"/>
          <p:nvPr/>
        </p:nvSpPr>
        <p:spPr>
          <a:xfrm>
            <a:off x="7440034" y="6126164"/>
            <a:ext cx="2296633" cy="369332"/>
          </a:xfrm>
          <a:prstGeom prst="rect">
            <a:avLst/>
          </a:prstGeom>
          <a:noFill/>
        </p:spPr>
        <p:txBody>
          <a:bodyPr wrap="square" rtlCol="0">
            <a:spAutoFit/>
          </a:bodyPr>
          <a:lstStyle/>
          <a:p>
            <a:pPr algn="r"/>
            <a:r>
              <a:rPr lang="nl-NL" dirty="0" smtClean="0"/>
              <a:t>EPS parels</a:t>
            </a:r>
            <a:endParaRPr lang="nl-NL" dirty="0"/>
          </a:p>
        </p:txBody>
      </p:sp>
    </p:spTree>
    <p:extLst>
      <p:ext uri="{BB962C8B-B14F-4D97-AF65-F5344CB8AC3E}">
        <p14:creationId xmlns:p14="http://schemas.microsoft.com/office/powerpoint/2010/main" val="226228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Zandbodem</a:t>
            </a:r>
            <a:endParaRPr lang="nl-NL" dirty="0"/>
          </a:p>
        </p:txBody>
      </p:sp>
      <p:sp>
        <p:nvSpPr>
          <p:cNvPr id="3" name="Tijdelijke aanduiding voor inhoud 2"/>
          <p:cNvSpPr>
            <a:spLocks noGrp="1"/>
          </p:cNvSpPr>
          <p:nvPr>
            <p:ph sz="half" idx="1"/>
          </p:nvPr>
        </p:nvSpPr>
        <p:spPr>
          <a:xfrm>
            <a:off x="712380" y="1600201"/>
            <a:ext cx="5282019" cy="4525963"/>
          </a:xfrm>
        </p:spPr>
        <p:txBody>
          <a:bodyPr>
            <a:normAutofit lnSpcReduction="10000"/>
          </a:bodyPr>
          <a:lstStyle/>
          <a:p>
            <a:pPr marL="0" indent="0">
              <a:buNone/>
            </a:pPr>
            <a:r>
              <a:rPr lang="nl-NL" dirty="0"/>
              <a:t>Ruiter- en </a:t>
            </a:r>
            <a:r>
              <a:rPr lang="nl-NL" dirty="0" err="1"/>
              <a:t>menpaden</a:t>
            </a:r>
            <a:r>
              <a:rPr lang="nl-NL" dirty="0"/>
              <a:t> zijn vaak </a:t>
            </a:r>
            <a:r>
              <a:rPr lang="nl-NL" b="1" dirty="0"/>
              <a:t>zandpaden</a:t>
            </a:r>
            <a:r>
              <a:rPr lang="nl-NL" dirty="0"/>
              <a:t>. </a:t>
            </a:r>
            <a:r>
              <a:rPr lang="nl-NL" dirty="0" smtClean="0"/>
              <a:t/>
            </a:r>
            <a:br>
              <a:rPr lang="nl-NL" dirty="0" smtClean="0"/>
            </a:br>
            <a:r>
              <a:rPr lang="nl-NL" dirty="0" smtClean="0"/>
              <a:t>Deze </a:t>
            </a:r>
            <a:r>
              <a:rPr lang="nl-NL" dirty="0"/>
              <a:t>paden behoeven nauwelijks onderhoud. Als er ook menners gebruik maken van het pad, zal het zand aan de randen glad worden gehouden door de wielen van de </a:t>
            </a:r>
            <a:r>
              <a:rPr lang="nl-NL" dirty="0" err="1"/>
              <a:t>menwagens</a:t>
            </a:r>
            <a:r>
              <a:rPr lang="nl-NL" dirty="0"/>
              <a:t>. Hierdoor kunnen ook wandelaars goed gebruik blijven maken van de paden. </a:t>
            </a:r>
            <a:endParaRPr lang="nl-NL" dirty="0"/>
          </a:p>
        </p:txBody>
      </p:sp>
      <p:pic>
        <p:nvPicPr>
          <p:cNvPr id="9218" name="Picture 2" descr="http://i42.tinypic.com/xggl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399" y="1912550"/>
            <a:ext cx="5824592" cy="390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7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Klei- of Leembodem</a:t>
            </a:r>
            <a:endParaRPr lang="nl-NL" dirty="0"/>
          </a:p>
        </p:txBody>
      </p:sp>
      <p:sp>
        <p:nvSpPr>
          <p:cNvPr id="3" name="Tijdelijke aanduiding voor inhoud 2"/>
          <p:cNvSpPr>
            <a:spLocks noGrp="1"/>
          </p:cNvSpPr>
          <p:nvPr>
            <p:ph sz="half" idx="1"/>
          </p:nvPr>
        </p:nvSpPr>
        <p:spPr/>
        <p:txBody>
          <a:bodyPr>
            <a:normAutofit fontScale="62500" lnSpcReduction="20000"/>
          </a:bodyPr>
          <a:lstStyle/>
          <a:p>
            <a:pPr marL="0" indent="0">
              <a:buNone/>
            </a:pPr>
            <a:r>
              <a:rPr lang="nl-NL" dirty="0"/>
              <a:t>Klei of leemondergrond is erg </a:t>
            </a:r>
            <a:r>
              <a:rPr lang="nl-NL" b="1" dirty="0"/>
              <a:t>gevoelig voor water </a:t>
            </a:r>
            <a:r>
              <a:rPr lang="nl-NL" dirty="0"/>
              <a:t>en daardoor soms erg glad. Ook ontstaat hier snel </a:t>
            </a:r>
            <a:r>
              <a:rPr lang="nl-NL" b="1" dirty="0"/>
              <a:t>erosie</a:t>
            </a:r>
            <a:r>
              <a:rPr lang="nl-NL" dirty="0" smtClean="0"/>
              <a:t>.</a:t>
            </a:r>
            <a:br>
              <a:rPr lang="nl-NL" dirty="0" smtClean="0"/>
            </a:br>
            <a:r>
              <a:rPr lang="nl-NL" dirty="0" smtClean="0"/>
              <a:t>De bodem kan worden verbeterd door:</a:t>
            </a:r>
            <a:br>
              <a:rPr lang="nl-NL" dirty="0" smtClean="0"/>
            </a:br>
            <a:endParaRPr lang="nl-NL" dirty="0"/>
          </a:p>
          <a:p>
            <a:r>
              <a:rPr lang="nl-NL" dirty="0" smtClean="0"/>
              <a:t>mengen </a:t>
            </a:r>
            <a:r>
              <a:rPr lang="nl-NL" dirty="0"/>
              <a:t>met </a:t>
            </a:r>
            <a:r>
              <a:rPr lang="nl-NL" b="1" dirty="0" smtClean="0"/>
              <a:t>grof rivierzand (M3C). </a:t>
            </a:r>
            <a:br>
              <a:rPr lang="nl-NL" b="1" dirty="0" smtClean="0"/>
            </a:br>
            <a:r>
              <a:rPr lang="nl-NL" dirty="0" smtClean="0"/>
              <a:t>Hierdoor </a:t>
            </a:r>
            <a:r>
              <a:rPr lang="nl-NL" dirty="0"/>
              <a:t>zal het water minder blijven staan en het </a:t>
            </a:r>
            <a:r>
              <a:rPr lang="nl-NL" dirty="0" smtClean="0"/>
              <a:t>pad </a:t>
            </a:r>
            <a:r>
              <a:rPr lang="nl-NL" dirty="0"/>
              <a:t>dus beter begaanbaar blijven. </a:t>
            </a:r>
            <a:endParaRPr lang="nl-NL" dirty="0" smtClean="0"/>
          </a:p>
          <a:p>
            <a:r>
              <a:rPr lang="nl-NL" b="1" dirty="0" smtClean="0"/>
              <a:t>onderliggende </a:t>
            </a:r>
            <a:r>
              <a:rPr lang="nl-NL" b="1" dirty="0" err="1"/>
              <a:t>draaglaag</a:t>
            </a:r>
            <a:r>
              <a:rPr lang="nl-NL" b="1" dirty="0"/>
              <a:t> </a:t>
            </a:r>
            <a:r>
              <a:rPr lang="nl-NL" dirty="0"/>
              <a:t>aan te brengen met een afdeklaag van zand. </a:t>
            </a:r>
          </a:p>
          <a:p>
            <a:r>
              <a:rPr lang="nl-NL" dirty="0"/>
              <a:t>a</a:t>
            </a:r>
            <a:r>
              <a:rPr lang="nl-NL" dirty="0" smtClean="0"/>
              <a:t>ls </a:t>
            </a:r>
            <a:r>
              <a:rPr lang="nl-NL" dirty="0" err="1"/>
              <a:t>tredlaag</a:t>
            </a:r>
            <a:r>
              <a:rPr lang="nl-NL" dirty="0"/>
              <a:t> kan worden gekozen voor </a:t>
            </a:r>
            <a:r>
              <a:rPr lang="nl-NL" b="1" dirty="0"/>
              <a:t>M3C zand </a:t>
            </a:r>
            <a:r>
              <a:rPr lang="nl-NL" dirty="0"/>
              <a:t>wat ook voor dressuurbanen wordt </a:t>
            </a:r>
            <a:r>
              <a:rPr lang="nl-NL" dirty="0" smtClean="0"/>
              <a:t>gebruikt.</a:t>
            </a:r>
            <a:br>
              <a:rPr lang="nl-NL" dirty="0" smtClean="0"/>
            </a:br>
            <a:r>
              <a:rPr lang="nl-NL" dirty="0" smtClean="0"/>
              <a:t>De </a:t>
            </a:r>
            <a:r>
              <a:rPr lang="nl-NL" dirty="0"/>
              <a:t>korrel van dit </a:t>
            </a:r>
            <a:r>
              <a:rPr lang="nl-NL" dirty="0" err="1"/>
              <a:t>speciaalzand</a:t>
            </a:r>
            <a:r>
              <a:rPr lang="nl-NL" dirty="0"/>
              <a:t> is grof rechthoekig met een korrelgrootte tussen de 180 en 220mu, waardoor het paard niet te ver wegzakt in het </a:t>
            </a:r>
            <a:r>
              <a:rPr lang="nl-NL" dirty="0" smtClean="0"/>
              <a:t>zand.</a:t>
            </a:r>
          </a:p>
          <a:p>
            <a:r>
              <a:rPr lang="nl-NL" dirty="0" smtClean="0"/>
              <a:t>steenslag </a:t>
            </a:r>
            <a:r>
              <a:rPr lang="nl-NL" dirty="0"/>
              <a:t>van Dolomiet </a:t>
            </a:r>
            <a:r>
              <a:rPr lang="nl-NL" dirty="0" smtClean="0"/>
              <a:t>gebruiken </a:t>
            </a:r>
            <a:r>
              <a:rPr lang="nl-NL" dirty="0"/>
              <a:t>voor een stabiele bovenlaag.</a:t>
            </a:r>
          </a:p>
          <a:p>
            <a:endParaRPr lang="nl-NL" dirty="0"/>
          </a:p>
        </p:txBody>
      </p:sp>
      <p:pic>
        <p:nvPicPr>
          <p:cNvPr id="11266" name="Picture 2" descr="http://hondenfan.nl/leden/fotoboek/37/l_13838508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780" y="1600201"/>
            <a:ext cx="3323150" cy="442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18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Halfverharding</a:t>
            </a:r>
            <a:r>
              <a:rPr lang="nl-NL" dirty="0" smtClean="0"/>
              <a:t> van natuursteen</a:t>
            </a:r>
            <a:endParaRPr lang="nl-NL" dirty="0"/>
          </a:p>
        </p:txBody>
      </p:sp>
      <p:sp>
        <p:nvSpPr>
          <p:cNvPr id="3" name="Tijdelijke aanduiding voor inhoud 2"/>
          <p:cNvSpPr>
            <a:spLocks noGrp="1"/>
          </p:cNvSpPr>
          <p:nvPr>
            <p:ph sz="half" idx="1"/>
          </p:nvPr>
        </p:nvSpPr>
        <p:spPr>
          <a:xfrm>
            <a:off x="808074" y="1600201"/>
            <a:ext cx="5186326" cy="4525963"/>
          </a:xfrm>
        </p:spPr>
        <p:txBody>
          <a:bodyPr>
            <a:normAutofit fontScale="92500" lnSpcReduction="10000"/>
          </a:bodyPr>
          <a:lstStyle/>
          <a:p>
            <a:pPr marL="0" indent="0">
              <a:buNone/>
            </a:pPr>
            <a:r>
              <a:rPr lang="nl-NL" dirty="0"/>
              <a:t>Een veelgebruikte </a:t>
            </a:r>
            <a:r>
              <a:rPr lang="nl-NL" dirty="0" err="1" smtClean="0"/>
              <a:t>halfverharding</a:t>
            </a:r>
            <a:r>
              <a:rPr lang="nl-NL" dirty="0" smtClean="0"/>
              <a:t> </a:t>
            </a:r>
            <a:r>
              <a:rPr lang="nl-NL" dirty="0"/>
              <a:t>in het buitengebied is </a:t>
            </a:r>
            <a:r>
              <a:rPr lang="nl-NL" b="1" dirty="0"/>
              <a:t>gebroken natuursteen</a:t>
            </a:r>
            <a:r>
              <a:rPr lang="nl-NL" dirty="0"/>
              <a:t>. </a:t>
            </a:r>
            <a:r>
              <a:rPr lang="nl-NL" dirty="0" smtClean="0"/>
              <a:t/>
            </a:r>
            <a:br>
              <a:rPr lang="nl-NL" dirty="0" smtClean="0"/>
            </a:br>
            <a:r>
              <a:rPr lang="nl-NL" dirty="0" smtClean="0"/>
              <a:t>Dit </a:t>
            </a:r>
            <a:r>
              <a:rPr lang="nl-NL" dirty="0"/>
              <a:t>steengruis zorgt voor een </a:t>
            </a:r>
            <a:r>
              <a:rPr lang="nl-NL" b="1" dirty="0"/>
              <a:t>stabiele onderhoudsvrije bodem </a:t>
            </a:r>
            <a:r>
              <a:rPr lang="nl-NL" dirty="0"/>
              <a:t>en wordt veel gebruikt op fiets en wandelpaden. </a:t>
            </a:r>
            <a:r>
              <a:rPr lang="nl-NL" dirty="0" err="1"/>
              <a:t>Grauwacke</a:t>
            </a:r>
            <a:r>
              <a:rPr lang="nl-NL" dirty="0"/>
              <a:t> en </a:t>
            </a:r>
            <a:r>
              <a:rPr lang="nl-NL" dirty="0" err="1"/>
              <a:t>dolemiet</a:t>
            </a:r>
            <a:r>
              <a:rPr lang="nl-NL" dirty="0"/>
              <a:t> wordt veel hiervoor gebruikt</a:t>
            </a:r>
            <a:r>
              <a:rPr lang="nl-NL" dirty="0" smtClean="0"/>
              <a:t>.</a:t>
            </a:r>
            <a:br>
              <a:rPr lang="nl-NL" dirty="0" smtClean="0"/>
            </a:br>
            <a:r>
              <a:rPr lang="nl-NL" dirty="0"/>
              <a:t/>
            </a:r>
            <a:br>
              <a:rPr lang="nl-NL" dirty="0"/>
            </a:br>
            <a:r>
              <a:rPr lang="nl-NL" dirty="0"/>
              <a:t>Voor paardenhoeven is deze ondergrond zeer geschikt. </a:t>
            </a:r>
            <a:endParaRPr lang="nl-NL" dirty="0"/>
          </a:p>
        </p:txBody>
      </p:sp>
      <p:pic>
        <p:nvPicPr>
          <p:cNvPr id="10242" name="Picture 2" descr="http://www.ruiterenenmennen.nl/uploads/Natuursteen%20hafverhar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1562100"/>
            <a:ext cx="497205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87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Halfverharding</a:t>
            </a:r>
            <a:r>
              <a:rPr lang="nl-NL" dirty="0" smtClean="0"/>
              <a:t> van puingranulaat</a:t>
            </a:r>
            <a:endParaRPr lang="nl-NL" dirty="0"/>
          </a:p>
        </p:txBody>
      </p:sp>
      <p:sp>
        <p:nvSpPr>
          <p:cNvPr id="3" name="Tijdelijke aanduiding voor inhoud 2"/>
          <p:cNvSpPr>
            <a:spLocks noGrp="1"/>
          </p:cNvSpPr>
          <p:nvPr>
            <p:ph sz="half" idx="1"/>
          </p:nvPr>
        </p:nvSpPr>
        <p:spPr>
          <a:xfrm>
            <a:off x="754912" y="1600201"/>
            <a:ext cx="5348176" cy="4525963"/>
          </a:xfrm>
        </p:spPr>
        <p:txBody>
          <a:bodyPr>
            <a:normAutofit fontScale="85000" lnSpcReduction="20000"/>
          </a:bodyPr>
          <a:lstStyle/>
          <a:p>
            <a:pPr marL="0" indent="0">
              <a:buNone/>
            </a:pPr>
            <a:r>
              <a:rPr lang="nl-NL" b="1" dirty="0" smtClean="0"/>
              <a:t>Puingranulaat</a:t>
            </a:r>
            <a:r>
              <a:rPr lang="nl-NL" dirty="0" smtClean="0"/>
              <a:t> wordt veel </a:t>
            </a:r>
            <a:r>
              <a:rPr lang="nl-NL" dirty="0"/>
              <a:t>gebruikt als </a:t>
            </a:r>
            <a:r>
              <a:rPr lang="nl-NL" b="1" dirty="0"/>
              <a:t>stabilisator </a:t>
            </a:r>
            <a:r>
              <a:rPr lang="nl-NL" dirty="0"/>
              <a:t>op paden in het buitengebied. </a:t>
            </a:r>
            <a:r>
              <a:rPr lang="nl-NL" dirty="0" smtClean="0"/>
              <a:t/>
            </a:r>
            <a:br>
              <a:rPr lang="nl-NL" dirty="0" smtClean="0"/>
            </a:br>
            <a:r>
              <a:rPr lang="nl-NL" dirty="0" smtClean="0"/>
              <a:t/>
            </a:r>
            <a:br>
              <a:rPr lang="nl-NL" dirty="0" smtClean="0"/>
            </a:br>
            <a:r>
              <a:rPr lang="nl-NL" dirty="0" smtClean="0"/>
              <a:t>Voor </a:t>
            </a:r>
            <a:r>
              <a:rPr lang="nl-NL" dirty="0"/>
              <a:t>paarden is deze ondergrond niet wenselijk, maar we kunnen er veelal niet omheen. </a:t>
            </a:r>
            <a:r>
              <a:rPr lang="nl-NL" dirty="0"/>
              <a:t/>
            </a:r>
            <a:br>
              <a:rPr lang="nl-NL" dirty="0"/>
            </a:br>
            <a:r>
              <a:rPr lang="nl-NL" dirty="0"/>
              <a:t>Om blessures zo veel mogelijk te voorkomen dient de korrelmaat van het granulaat niet groter zijn dan </a:t>
            </a:r>
            <a:r>
              <a:rPr lang="nl-NL" dirty="0" smtClean="0"/>
              <a:t/>
            </a:r>
            <a:br>
              <a:rPr lang="nl-NL" dirty="0" smtClean="0"/>
            </a:br>
            <a:r>
              <a:rPr lang="nl-NL" b="1" dirty="0" smtClean="0"/>
              <a:t>2 </a:t>
            </a:r>
            <a:r>
              <a:rPr lang="nl-NL" b="1" dirty="0"/>
              <a:t>centimeter doorsnede</a:t>
            </a:r>
            <a:r>
              <a:rPr lang="nl-NL" dirty="0"/>
              <a:t>. </a:t>
            </a:r>
            <a:r>
              <a:rPr lang="nl-NL" dirty="0" smtClean="0"/>
              <a:t/>
            </a:r>
            <a:br>
              <a:rPr lang="nl-NL" dirty="0" smtClean="0"/>
            </a:br>
            <a:r>
              <a:rPr lang="nl-NL" dirty="0" smtClean="0"/>
              <a:t>Hier </a:t>
            </a:r>
            <a:r>
              <a:rPr lang="nl-NL" dirty="0"/>
              <a:t>dient dus in het ontwerp en bij onderhoud rekening mee te worden gehouden.</a:t>
            </a:r>
            <a:endParaRPr lang="nl-NL" dirty="0"/>
          </a:p>
        </p:txBody>
      </p:sp>
      <p:pic>
        <p:nvPicPr>
          <p:cNvPr id="12290" name="Picture 2" descr="http://www.peters-ewijk.nl/!11012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00" y="2071053"/>
            <a:ext cx="5384800" cy="358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8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699940"/>
            <a:ext cx="9127067" cy="1143000"/>
          </a:xfrm>
        </p:spPr>
        <p:txBody>
          <a:bodyPr>
            <a:normAutofit fontScale="90000"/>
          </a:bodyPr>
          <a:lstStyle/>
          <a:p>
            <a:r>
              <a:rPr lang="nl-NL" dirty="0" smtClean="0"/>
              <a:t>Ruimte voor Ruiter- en </a:t>
            </a:r>
            <a:r>
              <a:rPr lang="nl-NL" dirty="0" err="1" smtClean="0"/>
              <a:t>Menpaden</a:t>
            </a:r>
            <a:r>
              <a:rPr lang="nl-NL" dirty="0" smtClean="0"/>
              <a:t/>
            </a:r>
            <a:br>
              <a:rPr lang="nl-NL" dirty="0" smtClean="0"/>
            </a:br>
            <a:r>
              <a:rPr lang="nl-NL" dirty="0" smtClean="0"/>
              <a:t>“</a:t>
            </a:r>
            <a:r>
              <a:rPr lang="nl-NL" sz="4000" i="1" dirty="0" smtClean="0"/>
              <a:t>De Regioconsulent”</a:t>
            </a:r>
            <a:endParaRPr lang="nl-NL" sz="4000" i="1" dirty="0"/>
          </a:p>
        </p:txBody>
      </p:sp>
      <p:sp>
        <p:nvSpPr>
          <p:cNvPr id="3" name="Tijdelijke aanduiding voor inhoud 2"/>
          <p:cNvSpPr>
            <a:spLocks noGrp="1"/>
          </p:cNvSpPr>
          <p:nvPr>
            <p:ph sz="half" idx="1"/>
          </p:nvPr>
        </p:nvSpPr>
        <p:spPr>
          <a:xfrm>
            <a:off x="609600" y="2307265"/>
            <a:ext cx="5384800" cy="3818899"/>
          </a:xfrm>
        </p:spPr>
        <p:txBody>
          <a:bodyPr>
            <a:noAutofit/>
          </a:bodyPr>
          <a:lstStyle/>
          <a:p>
            <a:r>
              <a:rPr lang="nl-NL" sz="2000" dirty="0"/>
              <a:t>In Nederland maken meer dan 370.000 paardensporters </a:t>
            </a:r>
            <a:r>
              <a:rPr lang="nl-NL" sz="2000" b="1" dirty="0"/>
              <a:t>jaarlijks 17 miljoen buitenritten</a:t>
            </a:r>
            <a:r>
              <a:rPr lang="nl-NL" sz="2000" dirty="0" smtClean="0"/>
              <a:t>.</a:t>
            </a:r>
            <a:br>
              <a:rPr lang="nl-NL" sz="2000" dirty="0" smtClean="0"/>
            </a:br>
            <a:endParaRPr lang="nl-NL" sz="2000" dirty="0" smtClean="0"/>
          </a:p>
          <a:p>
            <a:r>
              <a:rPr lang="nl-NL" sz="2000" dirty="0"/>
              <a:t>De KNHS zet zich in om het bestaande netwerk aan ruiter- en </a:t>
            </a:r>
            <a:r>
              <a:rPr lang="nl-NL" sz="2000" dirty="0" err="1"/>
              <a:t>menpaden</a:t>
            </a:r>
            <a:r>
              <a:rPr lang="nl-NL" sz="2000" dirty="0"/>
              <a:t> te behouden en waar mogelijk uit te breiden, maar ook voor de positie van paardensporters in het verkeer en het beperken van mestoverlast. </a:t>
            </a:r>
            <a:endParaRPr lang="nl-NL" sz="2000" dirty="0"/>
          </a:p>
        </p:txBody>
      </p:sp>
      <p:sp>
        <p:nvSpPr>
          <p:cNvPr id="4" name="Tijdelijke aanduiding voor inhoud 3"/>
          <p:cNvSpPr>
            <a:spLocks noGrp="1"/>
          </p:cNvSpPr>
          <p:nvPr>
            <p:ph sz="half" idx="2"/>
          </p:nvPr>
        </p:nvSpPr>
        <p:spPr>
          <a:xfrm>
            <a:off x="5794744" y="2307266"/>
            <a:ext cx="3941923" cy="1637414"/>
          </a:xfrm>
        </p:spPr>
        <p:txBody>
          <a:bodyPr>
            <a:normAutofit/>
          </a:bodyPr>
          <a:lstStyle/>
          <a:p>
            <a:pPr marL="0" indent="0">
              <a:buNone/>
            </a:pPr>
            <a:r>
              <a:rPr lang="nl-NL" sz="1800" dirty="0"/>
              <a:t>» Ontmoet jouw </a:t>
            </a:r>
            <a:r>
              <a:rPr lang="nl-NL" sz="1800" dirty="0">
                <a:hlinkClick r:id="rId2" tooltip="Regioconsulenten"/>
              </a:rPr>
              <a:t>regioconsulent</a:t>
            </a:r>
            <a:br>
              <a:rPr lang="nl-NL" sz="1800" dirty="0">
                <a:hlinkClick r:id="rId2" tooltip="Regioconsulenten"/>
              </a:rPr>
            </a:br>
            <a:r>
              <a:rPr lang="nl-NL" sz="1800" dirty="0"/>
              <a:t>» Slecht onderhouden route? </a:t>
            </a:r>
            <a:r>
              <a:rPr lang="nl-NL" sz="1800" dirty="0">
                <a:hlinkClick r:id="rId3" tooltip="Meldpunt routes"/>
              </a:rPr>
              <a:t>Meld het!</a:t>
            </a:r>
            <a:br>
              <a:rPr lang="nl-NL" sz="1800" dirty="0">
                <a:hlinkClick r:id="rId3" tooltip="Meldpunt routes"/>
              </a:rPr>
            </a:br>
            <a:r>
              <a:rPr lang="nl-NL" sz="1800" dirty="0"/>
              <a:t>» Dossier </a:t>
            </a:r>
            <a:r>
              <a:rPr lang="nl-NL" sz="1800" dirty="0">
                <a:hlinkClick r:id="rId4" tooltip="Dossier Red de buitenrit"/>
              </a:rPr>
              <a:t>Red de buitenrit</a:t>
            </a:r>
            <a:r>
              <a:rPr lang="nl-NL" sz="1800" dirty="0"/>
              <a:t> </a:t>
            </a:r>
            <a:r>
              <a:rPr lang="nl-NL" sz="1800" dirty="0" smtClean="0"/>
              <a:t/>
            </a:r>
            <a:br>
              <a:rPr lang="nl-NL" sz="1800" dirty="0" smtClean="0"/>
            </a:br>
            <a:r>
              <a:rPr lang="nl-NL" sz="1800" dirty="0" smtClean="0"/>
              <a:t/>
            </a:r>
            <a:br>
              <a:rPr lang="nl-NL" sz="1800" dirty="0" smtClean="0"/>
            </a:br>
            <a:r>
              <a:rPr lang="nl-NL" sz="1800" dirty="0" smtClean="0"/>
              <a:t>Bron: KNHS </a:t>
            </a:r>
            <a:endParaRPr lang="nl-NL" sz="1800" dirty="0"/>
          </a:p>
        </p:txBody>
      </p:sp>
      <p:pic>
        <p:nvPicPr>
          <p:cNvPr id="13314" name="Picture 2" descr="http://www.dehoefslag.nl/wp-content/uploads/2013/01/Buitenrijden2_RV-700x46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6344" y="3512347"/>
            <a:ext cx="5025656" cy="334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3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Ruiterpad</a:t>
            </a:r>
            <a:endParaRPr lang="nl-NL" dirty="0"/>
          </a:p>
        </p:txBody>
      </p:sp>
      <p:sp>
        <p:nvSpPr>
          <p:cNvPr id="3" name="Tijdelijke aanduiding voor inhoud 2"/>
          <p:cNvSpPr>
            <a:spLocks noGrp="1"/>
          </p:cNvSpPr>
          <p:nvPr>
            <p:ph sz="half" idx="1"/>
          </p:nvPr>
        </p:nvSpPr>
        <p:spPr/>
        <p:txBody>
          <a:bodyPr>
            <a:normAutofit fontScale="70000" lnSpcReduction="20000"/>
          </a:bodyPr>
          <a:lstStyle/>
          <a:p>
            <a:r>
              <a:rPr lang="nl-NL" dirty="0"/>
              <a:t>Een </a:t>
            </a:r>
            <a:r>
              <a:rPr lang="nl-NL" b="1" dirty="0"/>
              <a:t>ruiterpad </a:t>
            </a:r>
            <a:r>
              <a:rPr lang="nl-NL" dirty="0"/>
              <a:t>is een speciaal </a:t>
            </a:r>
            <a:r>
              <a:rPr lang="nl-NL" dirty="0" smtClean="0"/>
              <a:t>pad </a:t>
            </a:r>
            <a:r>
              <a:rPr lang="nl-NL" dirty="0"/>
              <a:t>waarover ruiters kunnen rijden. Een ruiterpad ligt voor het grootste gedeelte vrij van het overige verkeer waardoor een ruiter met zijn of haar paard geen overlast bezorgt aan andere weggebruikers en omgekeerd.</a:t>
            </a:r>
          </a:p>
          <a:p>
            <a:endParaRPr lang="nl-NL" dirty="0"/>
          </a:p>
          <a:p>
            <a:r>
              <a:rPr lang="nl-NL" dirty="0"/>
              <a:t>Ruiterpaden zijn met een bordje aangegeven en alleen toegankelijk voor bereden paarden. Fietsen of wandelen is er </a:t>
            </a:r>
            <a:r>
              <a:rPr lang="nl-NL" b="1" dirty="0"/>
              <a:t>verboden</a:t>
            </a:r>
            <a:r>
              <a:rPr lang="nl-NL" dirty="0"/>
              <a:t> om zo een optimale veiligheid voor mens en dier te creëren. </a:t>
            </a:r>
            <a:endParaRPr lang="nl-NL" dirty="0" smtClean="0"/>
          </a:p>
          <a:p>
            <a:endParaRPr lang="nl-NL" dirty="0"/>
          </a:p>
          <a:p>
            <a:r>
              <a:rPr lang="nl-NL" dirty="0"/>
              <a:t>Het bord voor ruiterpad kwam in Nederland net als fiets/bromfietspad ook bij het RVV van 1990, alleen bestond ruiterpad wat eerder.</a:t>
            </a:r>
          </a:p>
        </p:txBody>
      </p:sp>
      <p:pic>
        <p:nvPicPr>
          <p:cNvPr id="1028" name="Picture 4" title="Ruiterpad in Neder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404" y="1478821"/>
            <a:ext cx="1414163" cy="14141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7/7e/Nederlands_verkeersbord_G10.svg/120px-Nederlands_verkeersbord_G10.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404" y="3109338"/>
            <a:ext cx="1414163" cy="14141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0/05/Bordje_ruiterpad.JPG/120px-Bordje_ruiterp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404" y="4884516"/>
            <a:ext cx="1414163" cy="94277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7865706" y="1744824"/>
            <a:ext cx="1502229" cy="646331"/>
          </a:xfrm>
          <a:prstGeom prst="rect">
            <a:avLst/>
          </a:prstGeom>
          <a:noFill/>
        </p:spPr>
        <p:txBody>
          <a:bodyPr wrap="square" rtlCol="0">
            <a:spAutoFit/>
          </a:bodyPr>
          <a:lstStyle/>
          <a:p>
            <a:r>
              <a:rPr lang="nl-NL" dirty="0" smtClean="0"/>
              <a:t>Ruiterpad </a:t>
            </a:r>
            <a:br>
              <a:rPr lang="nl-NL" dirty="0" smtClean="0"/>
            </a:br>
            <a:r>
              <a:rPr lang="nl-NL" dirty="0" smtClean="0"/>
              <a:t>in Nederland</a:t>
            </a:r>
            <a:endParaRPr lang="nl-NL" dirty="0"/>
          </a:p>
        </p:txBody>
      </p:sp>
      <p:sp>
        <p:nvSpPr>
          <p:cNvPr id="7" name="Tekstvak 6"/>
          <p:cNvSpPr txBox="1"/>
          <p:nvPr/>
        </p:nvSpPr>
        <p:spPr>
          <a:xfrm>
            <a:off x="7865707" y="3396343"/>
            <a:ext cx="1870960" cy="369332"/>
          </a:xfrm>
          <a:prstGeom prst="rect">
            <a:avLst/>
          </a:prstGeom>
          <a:noFill/>
        </p:spPr>
        <p:txBody>
          <a:bodyPr wrap="square" rtlCol="0">
            <a:spAutoFit/>
          </a:bodyPr>
          <a:lstStyle/>
          <a:p>
            <a:r>
              <a:rPr lang="nl-NL" dirty="0" smtClean="0"/>
              <a:t>Einde Ruiterpad</a:t>
            </a:r>
            <a:endParaRPr lang="nl-NL" dirty="0"/>
          </a:p>
        </p:txBody>
      </p:sp>
      <p:sp>
        <p:nvSpPr>
          <p:cNvPr id="8" name="Tekstvak 7"/>
          <p:cNvSpPr txBox="1"/>
          <p:nvPr/>
        </p:nvSpPr>
        <p:spPr>
          <a:xfrm>
            <a:off x="7865706" y="5122506"/>
            <a:ext cx="2127379" cy="369332"/>
          </a:xfrm>
          <a:prstGeom prst="rect">
            <a:avLst/>
          </a:prstGeom>
          <a:noFill/>
        </p:spPr>
        <p:txBody>
          <a:bodyPr wrap="square" rtlCol="0">
            <a:spAutoFit/>
          </a:bodyPr>
          <a:lstStyle/>
          <a:p>
            <a:r>
              <a:rPr lang="nl-NL" dirty="0" smtClean="0"/>
              <a:t>Markering ruiterpad </a:t>
            </a:r>
            <a:endParaRPr lang="nl-NL" dirty="0"/>
          </a:p>
        </p:txBody>
      </p:sp>
    </p:spTree>
    <p:extLst>
      <p:ext uri="{BB962C8B-B14F-4D97-AF65-F5344CB8AC3E}">
        <p14:creationId xmlns:p14="http://schemas.microsoft.com/office/powerpoint/2010/main" val="417906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a:t>
            </a:r>
            <a:r>
              <a:rPr lang="nl-NL" dirty="0" err="1"/>
              <a:t>M</a:t>
            </a:r>
            <a:r>
              <a:rPr lang="nl-NL" dirty="0" err="1" smtClean="0"/>
              <a:t>enpad</a:t>
            </a:r>
            <a:endParaRPr lang="nl-NL" dirty="0"/>
          </a:p>
        </p:txBody>
      </p:sp>
      <p:sp>
        <p:nvSpPr>
          <p:cNvPr id="3" name="Tijdelijke aanduiding voor inhoud 2"/>
          <p:cNvSpPr>
            <a:spLocks noGrp="1"/>
          </p:cNvSpPr>
          <p:nvPr>
            <p:ph sz="half" idx="1"/>
          </p:nvPr>
        </p:nvSpPr>
        <p:spPr/>
        <p:txBody>
          <a:bodyPr/>
          <a:lstStyle/>
          <a:p>
            <a:r>
              <a:rPr lang="nl-NL" b="1" dirty="0" err="1"/>
              <a:t>Menpaden</a:t>
            </a:r>
            <a:r>
              <a:rPr lang="nl-NL" dirty="0"/>
              <a:t> zijn voor aangespannen paarden (paard en wagen). Deze paden zijn te herkennen aan de bordjes met een wagenwiel.</a:t>
            </a:r>
          </a:p>
          <a:p>
            <a:endParaRPr lang="nl-NL" dirty="0"/>
          </a:p>
        </p:txBody>
      </p:sp>
      <p:pic>
        <p:nvPicPr>
          <p:cNvPr id="2050" name="Picture 2" descr="http://www.ruiterenenmennen.nl/uploads/Knooppu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816" y="1850194"/>
            <a:ext cx="3483851" cy="35428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home.hccnet.nl/w.l.hoogenboom/gps/spaakwi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386" y="3727646"/>
            <a:ext cx="1968014" cy="239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2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Aanleg en inrichting ruiter- en </a:t>
            </a:r>
            <a:r>
              <a:rPr lang="nl-NL" dirty="0" err="1" smtClean="0"/>
              <a:t>menpaden</a:t>
            </a:r>
            <a:endParaRPr lang="nl-NL" dirty="0"/>
          </a:p>
        </p:txBody>
      </p:sp>
      <p:sp>
        <p:nvSpPr>
          <p:cNvPr id="3" name="Tijdelijke aanduiding voor inhoud 2"/>
          <p:cNvSpPr>
            <a:spLocks noGrp="1"/>
          </p:cNvSpPr>
          <p:nvPr>
            <p:ph sz="half" idx="1"/>
          </p:nvPr>
        </p:nvSpPr>
        <p:spPr>
          <a:xfrm>
            <a:off x="693575" y="1600201"/>
            <a:ext cx="5384800" cy="4525963"/>
          </a:xfrm>
        </p:spPr>
        <p:txBody>
          <a:bodyPr>
            <a:noAutofit/>
          </a:bodyPr>
          <a:lstStyle/>
          <a:p>
            <a:pPr marL="0" indent="0">
              <a:buNone/>
            </a:pPr>
            <a:r>
              <a:rPr lang="nl-NL" sz="1500" dirty="0"/>
              <a:t>Belangrijk om tijdens de </a:t>
            </a:r>
            <a:r>
              <a:rPr lang="nl-NL" sz="1500" b="1" dirty="0"/>
              <a:t>voorbereiding</a:t>
            </a:r>
            <a:r>
              <a:rPr lang="nl-NL" sz="1500" dirty="0"/>
              <a:t> en </a:t>
            </a:r>
            <a:r>
              <a:rPr lang="nl-NL" sz="1500" b="1" dirty="0"/>
              <a:t>gedurende het hele proces</a:t>
            </a:r>
            <a:r>
              <a:rPr lang="nl-NL" sz="1500" dirty="0"/>
              <a:t> rekening te </a:t>
            </a:r>
            <a:r>
              <a:rPr lang="nl-NL" sz="1500" dirty="0" smtClean="0"/>
              <a:t>houden met:</a:t>
            </a:r>
          </a:p>
          <a:p>
            <a:pPr marL="0" indent="0">
              <a:buNone/>
            </a:pPr>
            <a:endParaRPr lang="nl-NL" sz="1500" dirty="0"/>
          </a:p>
          <a:p>
            <a:r>
              <a:rPr lang="nl-NL" sz="1500" dirty="0"/>
              <a:t>Veiligheid voor mens en dier in de ruimste zin des </a:t>
            </a:r>
            <a:r>
              <a:rPr lang="nl-NL" sz="1500" dirty="0" err="1"/>
              <a:t>woords</a:t>
            </a:r>
            <a:r>
              <a:rPr lang="nl-NL" sz="1500" dirty="0"/>
              <a:t>.</a:t>
            </a:r>
          </a:p>
          <a:p>
            <a:r>
              <a:rPr lang="nl-NL" sz="1500" dirty="0"/>
              <a:t>Geschiktheid van de route voor zowel ruiters als menners, met een minimale breedte van twee meter.</a:t>
            </a:r>
          </a:p>
          <a:p>
            <a:r>
              <a:rPr lang="nl-NL" sz="1500" dirty="0"/>
              <a:t>Door één ruiter/</a:t>
            </a:r>
            <a:r>
              <a:rPr lang="nl-NL" sz="1500" dirty="0" err="1"/>
              <a:t>menpad</a:t>
            </a:r>
            <a:r>
              <a:rPr lang="nl-NL" sz="1500" dirty="0"/>
              <a:t> te maken zijn alle routes ook geschikt voor gehandicapten met onder meer huifbedden.</a:t>
            </a:r>
          </a:p>
          <a:p>
            <a:r>
              <a:rPr lang="nl-NL" sz="1500" dirty="0"/>
              <a:t>Bodemgesteldheid en begaanbaarheid.</a:t>
            </a:r>
          </a:p>
          <a:p>
            <a:r>
              <a:rPr lang="nl-NL" sz="1500" dirty="0"/>
              <a:t>Bereikbaarheid van opstapplaatsen met voldoende ruimte voor trailers etc.</a:t>
            </a:r>
          </a:p>
          <a:p>
            <a:r>
              <a:rPr lang="nl-NL" sz="1500" dirty="0"/>
              <a:t>Landschappelijke aantrekkelijkheid en variatie.</a:t>
            </a:r>
          </a:p>
          <a:p>
            <a:r>
              <a:rPr lang="nl-NL" sz="1500" dirty="0"/>
              <a:t>Mogelijkheid voor horeca en overnachtingen voor mens en paard.</a:t>
            </a:r>
          </a:p>
          <a:p>
            <a:r>
              <a:rPr lang="nl-NL" sz="1500" dirty="0"/>
              <a:t>Het streven naar zo veel mogelijk onverharde paden.</a:t>
            </a:r>
          </a:p>
          <a:p>
            <a:r>
              <a:rPr lang="nl-NL" sz="1500" dirty="0"/>
              <a:t>Knooppuntlussen van zeven tot maximaal vijfentwintig kilometer.</a:t>
            </a:r>
          </a:p>
        </p:txBody>
      </p:sp>
      <p:pic>
        <p:nvPicPr>
          <p:cNvPr id="3076" name="Picture 4" descr="http://www.anv-altenabiesbosch.nl/wp-content/uploads/ruiterpad-13.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96179" y="2194320"/>
            <a:ext cx="4881122" cy="324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Van projectplan tot aanleg en inrichting</a:t>
            </a:r>
            <a:endParaRPr lang="nl-NL" dirty="0"/>
          </a:p>
        </p:txBody>
      </p:sp>
      <p:sp>
        <p:nvSpPr>
          <p:cNvPr id="3" name="Tijdelijke aanduiding voor inhoud 2"/>
          <p:cNvSpPr>
            <a:spLocks noGrp="1"/>
          </p:cNvSpPr>
          <p:nvPr>
            <p:ph sz="half" idx="1"/>
          </p:nvPr>
        </p:nvSpPr>
        <p:spPr>
          <a:xfrm>
            <a:off x="609600" y="1203649"/>
            <a:ext cx="5384800" cy="5103845"/>
          </a:xfrm>
        </p:spPr>
        <p:txBody>
          <a:bodyPr>
            <a:normAutofit fontScale="70000" lnSpcReduction="20000"/>
          </a:bodyPr>
          <a:lstStyle/>
          <a:p>
            <a:pPr marL="0" indent="0">
              <a:buNone/>
            </a:pPr>
            <a:r>
              <a:rPr lang="nl-NL" dirty="0"/>
              <a:t>Belangrijk voor het slagen van het project is dat er een draagvlak is bij </a:t>
            </a:r>
            <a:r>
              <a:rPr lang="nl-NL" b="1" dirty="0"/>
              <a:t>overheden</a:t>
            </a:r>
            <a:r>
              <a:rPr lang="nl-NL" dirty="0"/>
              <a:t>, </a:t>
            </a:r>
            <a:r>
              <a:rPr lang="nl-NL" b="1" dirty="0"/>
              <a:t>betrokken </a:t>
            </a:r>
            <a:r>
              <a:rPr lang="nl-NL" b="1" dirty="0" smtClean="0"/>
              <a:t>organisaties,</a:t>
            </a:r>
            <a:r>
              <a:rPr lang="nl-NL" dirty="0" smtClean="0"/>
              <a:t> </a:t>
            </a:r>
            <a:r>
              <a:rPr lang="nl-NL" b="1" dirty="0" smtClean="0"/>
              <a:t>bestuurders</a:t>
            </a:r>
            <a:r>
              <a:rPr lang="nl-NL" dirty="0" smtClean="0"/>
              <a:t> en </a:t>
            </a:r>
            <a:r>
              <a:rPr lang="nl-NL" b="1" dirty="0"/>
              <a:t>gebiedseigenaren</a:t>
            </a:r>
            <a:r>
              <a:rPr lang="nl-NL" dirty="0"/>
              <a:t>. Alle betrokkenen moeten zich conformeren met  de doelstelling </a:t>
            </a:r>
            <a:r>
              <a:rPr lang="nl-NL" dirty="0" smtClean="0"/>
              <a:t>en de </a:t>
            </a:r>
            <a:r>
              <a:rPr lang="nl-NL" dirty="0"/>
              <a:t>vertegenwoordigers nemen zitting in het projectteam.</a:t>
            </a:r>
          </a:p>
          <a:p>
            <a:pPr marL="0" indent="0">
              <a:buNone/>
            </a:pPr>
            <a:endParaRPr lang="nl-NL" dirty="0" smtClean="0"/>
          </a:p>
          <a:p>
            <a:pPr marL="0" indent="0">
              <a:buNone/>
            </a:pPr>
            <a:r>
              <a:rPr lang="nl-NL" dirty="0" smtClean="0"/>
              <a:t>In dat </a:t>
            </a:r>
            <a:r>
              <a:rPr lang="nl-NL" dirty="0"/>
              <a:t>projectteam komen de volgende onderwerpen aan de </a:t>
            </a:r>
            <a:r>
              <a:rPr lang="nl-NL" dirty="0" smtClean="0"/>
              <a:t>orde:</a:t>
            </a:r>
            <a:endParaRPr lang="nl-NL" dirty="0"/>
          </a:p>
          <a:p>
            <a:pPr marL="514350" indent="-514350">
              <a:buFont typeface="+mj-lt"/>
              <a:buAutoNum type="arabicPeriod"/>
            </a:pPr>
            <a:r>
              <a:rPr lang="nl-NL" b="1" dirty="0"/>
              <a:t>Financiering</a:t>
            </a:r>
            <a:r>
              <a:rPr lang="nl-NL" dirty="0"/>
              <a:t> voor aanleg maar ook voor het nadien onderhouden.</a:t>
            </a:r>
          </a:p>
          <a:p>
            <a:pPr marL="514350" indent="-514350">
              <a:buFont typeface="+mj-lt"/>
              <a:buAutoNum type="arabicPeriod"/>
            </a:pPr>
            <a:r>
              <a:rPr lang="nl-NL" b="1" dirty="0"/>
              <a:t>Afspraken</a:t>
            </a:r>
            <a:r>
              <a:rPr lang="nl-NL" dirty="0"/>
              <a:t> maken met terreinbeheerders en eigenaren.</a:t>
            </a:r>
          </a:p>
          <a:p>
            <a:pPr marL="514350" indent="-514350">
              <a:buFont typeface="+mj-lt"/>
              <a:buAutoNum type="arabicPeriod"/>
            </a:pPr>
            <a:r>
              <a:rPr lang="nl-NL" b="1" dirty="0"/>
              <a:t>Aanmaken en leveren </a:t>
            </a:r>
            <a:r>
              <a:rPr lang="nl-NL" dirty="0"/>
              <a:t>van bestektekeningen </a:t>
            </a:r>
          </a:p>
          <a:p>
            <a:pPr marL="514350" indent="-514350">
              <a:buFont typeface="+mj-lt"/>
              <a:buAutoNum type="arabicPeriod"/>
            </a:pPr>
            <a:r>
              <a:rPr lang="nl-NL" b="1" dirty="0"/>
              <a:t>Aanleg</a:t>
            </a:r>
            <a:r>
              <a:rPr lang="nl-NL" dirty="0"/>
              <a:t> route en routemarkering.</a:t>
            </a:r>
          </a:p>
          <a:p>
            <a:pPr marL="514350" indent="-514350">
              <a:buFont typeface="+mj-lt"/>
              <a:buAutoNum type="arabicPeriod"/>
            </a:pPr>
            <a:r>
              <a:rPr lang="nl-NL" b="1" dirty="0"/>
              <a:t>Opening</a:t>
            </a:r>
            <a:r>
              <a:rPr lang="nl-NL" dirty="0"/>
              <a:t> en </a:t>
            </a:r>
            <a:r>
              <a:rPr lang="nl-NL" b="1" dirty="0"/>
              <a:t>publiciteit</a:t>
            </a:r>
            <a:r>
              <a:rPr lang="nl-NL" dirty="0"/>
              <a:t>.</a:t>
            </a:r>
          </a:p>
          <a:p>
            <a:pPr marL="514350" indent="-514350">
              <a:buFont typeface="+mj-lt"/>
              <a:buAutoNum type="arabicPeriod"/>
            </a:pPr>
            <a:r>
              <a:rPr lang="nl-NL" dirty="0"/>
              <a:t>Jaarlijkse </a:t>
            </a:r>
            <a:r>
              <a:rPr lang="nl-NL" b="1" dirty="0"/>
              <a:t>inspecties</a:t>
            </a:r>
            <a:r>
              <a:rPr lang="nl-NL" dirty="0"/>
              <a:t> en </a:t>
            </a:r>
            <a:r>
              <a:rPr lang="nl-NL" b="1" dirty="0"/>
              <a:t>onderhoud</a:t>
            </a:r>
            <a:r>
              <a:rPr lang="nl-NL" dirty="0"/>
              <a:t>.</a:t>
            </a:r>
          </a:p>
        </p:txBody>
      </p:sp>
      <p:pic>
        <p:nvPicPr>
          <p:cNvPr id="5" name="Afbeelding 4"/>
          <p:cNvPicPr>
            <a:picLocks noChangeAspect="1"/>
          </p:cNvPicPr>
          <p:nvPr/>
        </p:nvPicPr>
        <p:blipFill>
          <a:blip r:embed="rId2"/>
          <a:stretch>
            <a:fillRect/>
          </a:stretch>
        </p:blipFill>
        <p:spPr>
          <a:xfrm>
            <a:off x="6400800" y="1444825"/>
            <a:ext cx="4694242" cy="4405469"/>
          </a:xfrm>
          <a:prstGeom prst="rect">
            <a:avLst/>
          </a:prstGeom>
        </p:spPr>
      </p:pic>
    </p:spTree>
    <p:extLst>
      <p:ext uri="{BB962C8B-B14F-4D97-AF65-F5344CB8AC3E}">
        <p14:creationId xmlns:p14="http://schemas.microsoft.com/office/powerpoint/2010/main" val="215116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Financiering</a:t>
            </a:r>
            <a:endParaRPr lang="nl-NL" dirty="0"/>
          </a:p>
        </p:txBody>
      </p:sp>
      <p:sp>
        <p:nvSpPr>
          <p:cNvPr id="3" name="Tijdelijke aanduiding voor inhoud 2"/>
          <p:cNvSpPr>
            <a:spLocks noGrp="1"/>
          </p:cNvSpPr>
          <p:nvPr>
            <p:ph sz="half" idx="1"/>
          </p:nvPr>
        </p:nvSpPr>
        <p:spPr>
          <a:xfrm>
            <a:off x="830424" y="1600201"/>
            <a:ext cx="8906242" cy="4525963"/>
          </a:xfrm>
        </p:spPr>
        <p:txBody>
          <a:bodyPr>
            <a:normAutofit lnSpcReduction="10000"/>
          </a:bodyPr>
          <a:lstStyle/>
          <a:p>
            <a:pPr>
              <a:lnSpc>
                <a:spcPct val="90000"/>
              </a:lnSpc>
            </a:pPr>
            <a:r>
              <a:rPr lang="en-US" altLang="nl-NL" sz="2000" b="1" dirty="0" err="1"/>
              <a:t>Bij</a:t>
            </a:r>
            <a:r>
              <a:rPr lang="en-US" altLang="nl-NL" sz="2000" b="1" dirty="0"/>
              <a:t> </a:t>
            </a:r>
            <a:r>
              <a:rPr lang="en-US" altLang="nl-NL" sz="2000" b="1" dirty="0" err="1"/>
              <a:t>bestaand</a:t>
            </a:r>
            <a:r>
              <a:rPr lang="en-US" altLang="nl-NL" sz="2000" b="1" dirty="0"/>
              <a:t> pad &amp; </a:t>
            </a:r>
            <a:r>
              <a:rPr lang="en-US" altLang="nl-NL" sz="2000" b="1" dirty="0" err="1"/>
              <a:t>geschikte</a:t>
            </a:r>
            <a:r>
              <a:rPr lang="en-US" altLang="nl-NL" sz="2000" b="1" dirty="0"/>
              <a:t> </a:t>
            </a:r>
            <a:r>
              <a:rPr lang="en-US" altLang="nl-NL" sz="2000" b="1" dirty="0" err="1" smtClean="0"/>
              <a:t>bodem</a:t>
            </a:r>
            <a:r>
              <a:rPr lang="en-US" altLang="nl-NL" sz="2000" b="1" dirty="0" smtClean="0"/>
              <a:t>:</a:t>
            </a:r>
            <a:endParaRPr lang="en-US" altLang="nl-NL" sz="2000" b="1" dirty="0"/>
          </a:p>
          <a:p>
            <a:pPr lvl="1">
              <a:lnSpc>
                <a:spcPct val="90000"/>
              </a:lnSpc>
            </a:pPr>
            <a:r>
              <a:rPr lang="en-US" altLang="nl-NL" sz="1800" dirty="0" err="1"/>
              <a:t>Snoeien</a:t>
            </a:r>
            <a:r>
              <a:rPr lang="en-US" altLang="nl-NL" sz="1800" dirty="0"/>
              <a:t>, </a:t>
            </a:r>
            <a:r>
              <a:rPr lang="en-US" altLang="nl-NL" sz="1800" dirty="0" err="1"/>
              <a:t>natte</a:t>
            </a:r>
            <a:r>
              <a:rPr lang="en-US" altLang="nl-NL" sz="1800" dirty="0"/>
              <a:t> </a:t>
            </a:r>
            <a:r>
              <a:rPr lang="en-US" altLang="nl-NL" sz="1800" dirty="0" err="1"/>
              <a:t>plekken</a:t>
            </a:r>
            <a:r>
              <a:rPr lang="en-US" altLang="nl-NL" sz="1800" dirty="0"/>
              <a:t> </a:t>
            </a:r>
            <a:r>
              <a:rPr lang="en-US" altLang="nl-NL" sz="1800" dirty="0" err="1"/>
              <a:t>ophogen</a:t>
            </a:r>
            <a:r>
              <a:rPr lang="en-US" altLang="nl-NL" sz="1800" dirty="0"/>
              <a:t>, </a:t>
            </a:r>
            <a:r>
              <a:rPr lang="en-US" altLang="nl-NL" sz="1800" dirty="0" err="1"/>
              <a:t>vervangen</a:t>
            </a:r>
            <a:r>
              <a:rPr lang="en-US" altLang="nl-NL" sz="1800" dirty="0"/>
              <a:t>/</a:t>
            </a:r>
            <a:r>
              <a:rPr lang="en-US" altLang="nl-NL" sz="1800" dirty="0" err="1"/>
              <a:t>aanbrengen</a:t>
            </a:r>
            <a:r>
              <a:rPr lang="en-US" altLang="nl-NL" sz="1800" dirty="0"/>
              <a:t> </a:t>
            </a:r>
            <a:r>
              <a:rPr lang="en-US" altLang="nl-NL" sz="1800" dirty="0" err="1"/>
              <a:t>ruiters</a:t>
            </a:r>
            <a:r>
              <a:rPr lang="en-US" altLang="nl-NL" sz="1800" dirty="0"/>
              <a:t>- </a:t>
            </a:r>
            <a:r>
              <a:rPr lang="en-US" altLang="nl-NL" sz="1800" dirty="0" err="1"/>
              <a:t>en</a:t>
            </a:r>
            <a:r>
              <a:rPr lang="en-US" altLang="nl-NL" sz="1800" dirty="0"/>
              <a:t> </a:t>
            </a:r>
            <a:r>
              <a:rPr lang="en-US" altLang="nl-NL" sz="1800" dirty="0" err="1"/>
              <a:t>menners</a:t>
            </a:r>
            <a:r>
              <a:rPr lang="en-US" altLang="nl-NL" sz="1800" dirty="0"/>
              <a:t> infra.</a:t>
            </a:r>
          </a:p>
          <a:p>
            <a:pPr lvl="1">
              <a:lnSpc>
                <a:spcPct val="90000"/>
              </a:lnSpc>
            </a:pPr>
            <a:r>
              <a:rPr lang="en-US" altLang="nl-NL" sz="1800" dirty="0" err="1"/>
              <a:t>Kosten</a:t>
            </a:r>
            <a:r>
              <a:rPr lang="en-US" altLang="nl-NL" sz="1800" dirty="0"/>
              <a:t> </a:t>
            </a:r>
            <a:r>
              <a:rPr lang="en-US" altLang="nl-NL" sz="1800" dirty="0" err="1"/>
              <a:t>ong</a:t>
            </a:r>
            <a:r>
              <a:rPr lang="en-US" altLang="nl-NL" sz="1800" dirty="0"/>
              <a:t>. €0,50 p.m.</a:t>
            </a:r>
          </a:p>
          <a:p>
            <a:pPr>
              <a:lnSpc>
                <a:spcPct val="90000"/>
              </a:lnSpc>
            </a:pPr>
            <a:r>
              <a:rPr lang="en-US" altLang="nl-NL" sz="2000" b="1" dirty="0" err="1"/>
              <a:t>Bij</a:t>
            </a:r>
            <a:r>
              <a:rPr lang="en-US" altLang="nl-NL" sz="2000" b="1" dirty="0"/>
              <a:t> </a:t>
            </a:r>
            <a:r>
              <a:rPr lang="en-US" altLang="nl-NL" sz="2000" b="1" dirty="0" err="1"/>
              <a:t>nieuw</a:t>
            </a:r>
            <a:r>
              <a:rPr lang="en-US" altLang="nl-NL" sz="2000" b="1" dirty="0"/>
              <a:t> pad &amp; </a:t>
            </a:r>
            <a:r>
              <a:rPr lang="en-US" altLang="nl-NL" sz="2000" b="1" dirty="0" err="1"/>
              <a:t>geschikte</a:t>
            </a:r>
            <a:r>
              <a:rPr lang="en-US" altLang="nl-NL" sz="2000" b="1" dirty="0"/>
              <a:t> </a:t>
            </a:r>
            <a:r>
              <a:rPr lang="en-US" altLang="nl-NL" sz="2000" b="1" dirty="0" err="1"/>
              <a:t>bodem</a:t>
            </a:r>
            <a:endParaRPr lang="en-US" altLang="nl-NL" sz="2000" b="1" dirty="0"/>
          </a:p>
          <a:p>
            <a:pPr lvl="1">
              <a:lnSpc>
                <a:spcPct val="90000"/>
              </a:lnSpc>
            </a:pPr>
            <a:r>
              <a:rPr lang="en-US" altLang="nl-NL" sz="1800" dirty="0"/>
              <a:t>Paden </a:t>
            </a:r>
            <a:r>
              <a:rPr lang="en-US" altLang="nl-NL" sz="1800" dirty="0" err="1"/>
              <a:t>frezen</a:t>
            </a:r>
            <a:r>
              <a:rPr lang="en-US" altLang="nl-NL" sz="1800" dirty="0"/>
              <a:t> (</a:t>
            </a:r>
            <a:r>
              <a:rPr lang="en-US" altLang="nl-NL" sz="1800" dirty="0" err="1"/>
              <a:t>ong</a:t>
            </a:r>
            <a:r>
              <a:rPr lang="en-US" altLang="nl-NL" sz="1800" dirty="0"/>
              <a:t> 2m breed), </a:t>
            </a:r>
            <a:r>
              <a:rPr lang="en-US" altLang="nl-NL" sz="1800" dirty="0" err="1"/>
              <a:t>verwijderen</a:t>
            </a:r>
            <a:r>
              <a:rPr lang="en-US" altLang="nl-NL" sz="1800" dirty="0"/>
              <a:t> </a:t>
            </a:r>
            <a:r>
              <a:rPr lang="en-US" altLang="nl-NL" sz="1800" dirty="0" err="1"/>
              <a:t>obstakels</a:t>
            </a:r>
            <a:r>
              <a:rPr lang="en-US" altLang="nl-NL" sz="1800" dirty="0"/>
              <a:t> </a:t>
            </a:r>
            <a:r>
              <a:rPr lang="en-US" altLang="nl-NL" sz="1800" dirty="0" err="1"/>
              <a:t>en</a:t>
            </a:r>
            <a:r>
              <a:rPr lang="en-US" altLang="nl-NL" sz="1800" dirty="0"/>
              <a:t> </a:t>
            </a:r>
            <a:r>
              <a:rPr lang="en-US" altLang="nl-NL" sz="1800" dirty="0" err="1"/>
              <a:t>aanleggen</a:t>
            </a:r>
            <a:r>
              <a:rPr lang="en-US" altLang="nl-NL" sz="1800" dirty="0"/>
              <a:t> infra.</a:t>
            </a:r>
          </a:p>
          <a:p>
            <a:pPr lvl="1">
              <a:lnSpc>
                <a:spcPct val="90000"/>
              </a:lnSpc>
            </a:pPr>
            <a:r>
              <a:rPr lang="en-US" altLang="nl-NL" sz="1800" dirty="0" err="1"/>
              <a:t>Kosten</a:t>
            </a:r>
            <a:r>
              <a:rPr lang="en-US" altLang="nl-NL" sz="1800" dirty="0"/>
              <a:t> </a:t>
            </a:r>
            <a:r>
              <a:rPr lang="en-US" altLang="nl-NL" sz="1800" dirty="0" err="1"/>
              <a:t>frezen</a:t>
            </a:r>
            <a:r>
              <a:rPr lang="en-US" altLang="nl-NL" sz="1800" dirty="0"/>
              <a:t>: </a:t>
            </a:r>
            <a:r>
              <a:rPr lang="en-US" altLang="nl-NL" sz="1800" dirty="0" err="1"/>
              <a:t>ong</a:t>
            </a:r>
            <a:r>
              <a:rPr lang="en-US" altLang="nl-NL" sz="1800" dirty="0"/>
              <a:t>. €200,= p.km.+ </a:t>
            </a:r>
            <a:r>
              <a:rPr lang="en-US" altLang="nl-NL" sz="1800" dirty="0" err="1"/>
              <a:t>ong</a:t>
            </a:r>
            <a:r>
              <a:rPr lang="en-US" altLang="nl-NL" sz="1800" dirty="0"/>
              <a:t>. €1,= p.m.</a:t>
            </a:r>
          </a:p>
          <a:p>
            <a:pPr>
              <a:lnSpc>
                <a:spcPct val="90000"/>
              </a:lnSpc>
            </a:pPr>
            <a:r>
              <a:rPr lang="en-US" altLang="nl-NL" sz="2000" b="1" dirty="0" err="1"/>
              <a:t>Bij</a:t>
            </a:r>
            <a:r>
              <a:rPr lang="en-US" altLang="nl-NL" sz="2000" b="1" dirty="0"/>
              <a:t> </a:t>
            </a:r>
            <a:r>
              <a:rPr lang="en-US" altLang="nl-NL" sz="2000" b="1" dirty="0" err="1"/>
              <a:t>bestaand</a:t>
            </a:r>
            <a:r>
              <a:rPr lang="en-US" altLang="nl-NL" sz="2000" b="1" dirty="0"/>
              <a:t> pad &amp; minder </a:t>
            </a:r>
            <a:r>
              <a:rPr lang="en-US" altLang="nl-NL" sz="2000" b="1" dirty="0" err="1"/>
              <a:t>geschikte</a:t>
            </a:r>
            <a:r>
              <a:rPr lang="en-US" altLang="nl-NL" sz="2000" b="1" dirty="0"/>
              <a:t> </a:t>
            </a:r>
            <a:r>
              <a:rPr lang="en-US" altLang="nl-NL" sz="2000" b="1" dirty="0" err="1"/>
              <a:t>bodem</a:t>
            </a:r>
            <a:endParaRPr lang="en-US" altLang="nl-NL" sz="2000" b="1" dirty="0"/>
          </a:p>
          <a:p>
            <a:pPr lvl="1">
              <a:lnSpc>
                <a:spcPct val="90000"/>
              </a:lnSpc>
            </a:pPr>
            <a:r>
              <a:rPr lang="en-US" altLang="nl-NL" sz="1800" dirty="0" err="1"/>
              <a:t>Bodem</a:t>
            </a:r>
            <a:r>
              <a:rPr lang="en-US" altLang="nl-NL" sz="1800" dirty="0"/>
              <a:t> </a:t>
            </a:r>
            <a:r>
              <a:rPr lang="en-US" altLang="nl-NL" sz="1800" dirty="0" err="1"/>
              <a:t>afgraven</a:t>
            </a:r>
            <a:r>
              <a:rPr lang="en-US" altLang="nl-NL" sz="1800" dirty="0"/>
              <a:t>, </a:t>
            </a:r>
            <a:r>
              <a:rPr lang="en-US" altLang="nl-NL" sz="1800" dirty="0" err="1"/>
              <a:t>worteldoek</a:t>
            </a:r>
            <a:r>
              <a:rPr lang="en-US" altLang="nl-NL" sz="1800" dirty="0"/>
              <a:t> </a:t>
            </a:r>
            <a:r>
              <a:rPr lang="en-US" altLang="nl-NL" sz="1800" dirty="0" err="1"/>
              <a:t>aanbrengen</a:t>
            </a:r>
            <a:r>
              <a:rPr lang="en-US" altLang="nl-NL" sz="1800" dirty="0"/>
              <a:t>, </a:t>
            </a:r>
            <a:r>
              <a:rPr lang="en-US" altLang="nl-NL" sz="1800" dirty="0" err="1"/>
              <a:t>zand</a:t>
            </a:r>
            <a:r>
              <a:rPr lang="en-US" altLang="nl-NL" sz="1800" dirty="0"/>
              <a:t> </a:t>
            </a:r>
            <a:r>
              <a:rPr lang="en-US" altLang="nl-NL" sz="1800" dirty="0" err="1"/>
              <a:t>aanbrengen</a:t>
            </a:r>
            <a:endParaRPr lang="en-US" altLang="nl-NL" sz="1800" dirty="0"/>
          </a:p>
          <a:p>
            <a:pPr lvl="1">
              <a:lnSpc>
                <a:spcPct val="90000"/>
              </a:lnSpc>
            </a:pPr>
            <a:r>
              <a:rPr lang="en-US" altLang="nl-NL" sz="1800" dirty="0" err="1"/>
              <a:t>Kosten</a:t>
            </a:r>
            <a:r>
              <a:rPr lang="en-US" altLang="nl-NL" sz="1800" dirty="0"/>
              <a:t> </a:t>
            </a:r>
            <a:r>
              <a:rPr lang="en-US" altLang="nl-NL" sz="1800" dirty="0" err="1"/>
              <a:t>ong</a:t>
            </a:r>
            <a:r>
              <a:rPr lang="en-US" altLang="nl-NL" sz="1800" dirty="0"/>
              <a:t>. €30,= p.m.</a:t>
            </a:r>
          </a:p>
          <a:p>
            <a:pPr>
              <a:lnSpc>
                <a:spcPct val="90000"/>
              </a:lnSpc>
            </a:pPr>
            <a:r>
              <a:rPr lang="en-US" altLang="nl-NL" sz="2000" b="1" dirty="0" err="1"/>
              <a:t>Bij</a:t>
            </a:r>
            <a:r>
              <a:rPr lang="en-US" altLang="nl-NL" sz="2000" b="1" dirty="0"/>
              <a:t> </a:t>
            </a:r>
            <a:r>
              <a:rPr lang="en-US" altLang="nl-NL" sz="2000" b="1" dirty="0" err="1"/>
              <a:t>zeer</a:t>
            </a:r>
            <a:r>
              <a:rPr lang="en-US" altLang="nl-NL" sz="2000" b="1" dirty="0"/>
              <a:t> </a:t>
            </a:r>
            <a:r>
              <a:rPr lang="en-US" altLang="nl-NL" sz="2000" b="1" dirty="0" err="1"/>
              <a:t>natte</a:t>
            </a:r>
            <a:r>
              <a:rPr lang="en-US" altLang="nl-NL" sz="2000" b="1" dirty="0"/>
              <a:t> </a:t>
            </a:r>
            <a:r>
              <a:rPr lang="en-US" altLang="nl-NL" sz="2000" b="1" dirty="0" err="1"/>
              <a:t>gebieden</a:t>
            </a:r>
            <a:endParaRPr lang="en-US" altLang="nl-NL" sz="2000" b="1" dirty="0"/>
          </a:p>
          <a:p>
            <a:pPr lvl="1">
              <a:lnSpc>
                <a:spcPct val="90000"/>
              </a:lnSpc>
            </a:pPr>
            <a:r>
              <a:rPr lang="en-US" altLang="nl-NL" sz="1800" dirty="0" err="1"/>
              <a:t>Aanbrengen</a:t>
            </a:r>
            <a:r>
              <a:rPr lang="en-US" altLang="nl-NL" sz="1800" dirty="0"/>
              <a:t> EPS (</a:t>
            </a:r>
            <a:r>
              <a:rPr lang="en-US" altLang="nl-NL" sz="1800" dirty="0" err="1"/>
              <a:t>soort</a:t>
            </a:r>
            <a:r>
              <a:rPr lang="en-US" altLang="nl-NL" sz="1800" dirty="0"/>
              <a:t> </a:t>
            </a:r>
            <a:r>
              <a:rPr lang="en-US" altLang="nl-NL" sz="1800" dirty="0" err="1"/>
              <a:t>piepschuim</a:t>
            </a:r>
            <a:r>
              <a:rPr lang="en-US" altLang="nl-NL" sz="1800" dirty="0"/>
              <a:t>)</a:t>
            </a:r>
          </a:p>
          <a:p>
            <a:pPr lvl="1">
              <a:lnSpc>
                <a:spcPct val="90000"/>
              </a:lnSpc>
            </a:pPr>
            <a:r>
              <a:rPr lang="en-US" altLang="nl-NL" sz="1800" dirty="0" err="1"/>
              <a:t>Kosten</a:t>
            </a:r>
            <a:r>
              <a:rPr lang="en-US" altLang="nl-NL" sz="1800" dirty="0"/>
              <a:t> </a:t>
            </a:r>
            <a:r>
              <a:rPr lang="en-US" altLang="nl-NL" sz="1800" dirty="0" err="1"/>
              <a:t>vanaf</a:t>
            </a:r>
            <a:r>
              <a:rPr lang="en-US" altLang="nl-NL" sz="1800" dirty="0"/>
              <a:t> €10,= p.m</a:t>
            </a:r>
            <a:r>
              <a:rPr lang="en-US" altLang="nl-NL" sz="1800" baseline="30000" dirty="0"/>
              <a:t>2</a:t>
            </a:r>
          </a:p>
          <a:p>
            <a:pPr>
              <a:lnSpc>
                <a:spcPct val="90000"/>
              </a:lnSpc>
            </a:pPr>
            <a:endParaRPr lang="en-US" altLang="nl-NL" sz="2200" baseline="30000" dirty="0"/>
          </a:p>
          <a:p>
            <a:pPr lvl="1">
              <a:lnSpc>
                <a:spcPct val="90000"/>
              </a:lnSpc>
              <a:buFont typeface="Wingdings" pitchFamily="2" charset="2"/>
              <a:buNone/>
            </a:pPr>
            <a:endParaRPr lang="nl-NL" altLang="nl-NL" sz="1800" dirty="0" smtClean="0"/>
          </a:p>
          <a:p>
            <a:pPr lvl="1">
              <a:lnSpc>
                <a:spcPct val="90000"/>
              </a:lnSpc>
              <a:buFont typeface="Wingdings" pitchFamily="2" charset="2"/>
              <a:buNone/>
            </a:pPr>
            <a:r>
              <a:rPr lang="en-US" altLang="nl-NL" sz="1600" dirty="0" err="1" smtClean="0"/>
              <a:t>Bron</a:t>
            </a:r>
            <a:r>
              <a:rPr lang="en-US" altLang="nl-NL" sz="1600" dirty="0"/>
              <a:t>: KNHS, 2008</a:t>
            </a:r>
            <a:endParaRPr lang="nl-NL" altLang="nl-NL" sz="1600" dirty="0"/>
          </a:p>
          <a:p>
            <a:endParaRPr lang="nl-NL" dirty="0"/>
          </a:p>
        </p:txBody>
      </p:sp>
      <p:sp>
        <p:nvSpPr>
          <p:cNvPr id="6" name="Wolk 5"/>
          <p:cNvSpPr/>
          <p:nvPr/>
        </p:nvSpPr>
        <p:spPr>
          <a:xfrm>
            <a:off x="7100596" y="4730620"/>
            <a:ext cx="2295331" cy="1548882"/>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7" name="Tekstvak 6"/>
          <p:cNvSpPr txBox="1"/>
          <p:nvPr/>
        </p:nvSpPr>
        <p:spPr>
          <a:xfrm rot="21074344">
            <a:off x="7413172" y="5139828"/>
            <a:ext cx="1670179" cy="646331"/>
          </a:xfrm>
          <a:prstGeom prst="rect">
            <a:avLst/>
          </a:prstGeom>
          <a:noFill/>
        </p:spPr>
        <p:txBody>
          <a:bodyPr wrap="square" rtlCol="0">
            <a:spAutoFit/>
          </a:bodyPr>
          <a:lstStyle/>
          <a:p>
            <a:pPr algn="ctr"/>
            <a:r>
              <a:rPr lang="da-DK" dirty="0"/>
              <a:t>€ 300,- ex. btw per kilometer</a:t>
            </a:r>
            <a:endParaRPr lang="nl-NL" dirty="0"/>
          </a:p>
        </p:txBody>
      </p:sp>
    </p:spTree>
    <p:extLst>
      <p:ext uri="{BB962C8B-B14F-4D97-AF65-F5344CB8AC3E}">
        <p14:creationId xmlns:p14="http://schemas.microsoft.com/office/powerpoint/2010/main" val="119761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369888"/>
            <a:ext cx="9140890" cy="1001712"/>
          </a:xfrm>
        </p:spPr>
        <p:txBody>
          <a:bodyPr/>
          <a:lstStyle/>
          <a:p>
            <a:r>
              <a:rPr lang="nl-NL" dirty="0" smtClean="0"/>
              <a:t>2. Afspraken</a:t>
            </a:r>
            <a:endParaRPr lang="nl-NL" dirty="0"/>
          </a:p>
        </p:txBody>
      </p:sp>
      <p:sp>
        <p:nvSpPr>
          <p:cNvPr id="3" name="Tijdelijke aanduiding voor inhoud 2"/>
          <p:cNvSpPr>
            <a:spLocks noGrp="1"/>
          </p:cNvSpPr>
          <p:nvPr>
            <p:ph sz="quarter" idx="1"/>
          </p:nvPr>
        </p:nvSpPr>
        <p:spPr/>
        <p:txBody>
          <a:bodyPr>
            <a:normAutofit fontScale="40000" lnSpcReduction="20000"/>
          </a:bodyPr>
          <a:lstStyle/>
          <a:p>
            <a:r>
              <a:rPr lang="nl-NL" b="1" dirty="0" smtClean="0"/>
              <a:t>Gebiedseigenaren </a:t>
            </a:r>
            <a:r>
              <a:rPr lang="nl-NL" b="1" dirty="0"/>
              <a:t>en </a:t>
            </a:r>
            <a:r>
              <a:rPr lang="nl-NL" b="1" dirty="0" smtClean="0"/>
              <a:t>beheerders </a:t>
            </a:r>
            <a:r>
              <a:rPr lang="nl-NL" dirty="0" smtClean="0"/>
              <a:t>moeten er alles aan doen</a:t>
            </a:r>
            <a:r>
              <a:rPr lang="nl-NL" dirty="0"/>
              <a:t>, om aangeboden ruiter-en </a:t>
            </a:r>
            <a:r>
              <a:rPr lang="nl-NL" dirty="0" err="1"/>
              <a:t>menroutes</a:t>
            </a:r>
            <a:r>
              <a:rPr lang="nl-NL" dirty="0"/>
              <a:t> </a:t>
            </a:r>
            <a:r>
              <a:rPr lang="nl-NL" b="1" dirty="0"/>
              <a:t>veilig en in goede staat </a:t>
            </a:r>
            <a:r>
              <a:rPr lang="nl-NL" dirty="0"/>
              <a:t>aan de gebruikersgroep aan te bieden. </a:t>
            </a:r>
            <a:r>
              <a:rPr lang="nl-NL" dirty="0" smtClean="0"/>
              <a:t/>
            </a:r>
            <a:br>
              <a:rPr lang="nl-NL" dirty="0" smtClean="0"/>
            </a:br>
            <a:r>
              <a:rPr lang="nl-NL" b="1" dirty="0" smtClean="0"/>
              <a:t>Kunnen aansprakelijk gesteld worden </a:t>
            </a:r>
            <a:r>
              <a:rPr lang="nl-NL" dirty="0" smtClean="0"/>
              <a:t>door </a:t>
            </a:r>
            <a:r>
              <a:rPr lang="nl-NL" dirty="0"/>
              <a:t>een gebruiker die een ongeval heeft meegemaakt op de route. </a:t>
            </a:r>
            <a:r>
              <a:rPr lang="nl-NL" dirty="0" smtClean="0"/>
              <a:t/>
            </a:r>
            <a:br>
              <a:rPr lang="nl-NL" dirty="0" smtClean="0"/>
            </a:br>
            <a:endParaRPr lang="nl-NL" dirty="0" smtClean="0"/>
          </a:p>
          <a:p>
            <a:r>
              <a:rPr lang="nl-NL" dirty="0" smtClean="0"/>
              <a:t>Een </a:t>
            </a:r>
            <a:r>
              <a:rPr lang="nl-NL" dirty="0"/>
              <a:t>terreineigenaar of beheerder </a:t>
            </a:r>
            <a:r>
              <a:rPr lang="nl-NL" dirty="0" smtClean="0"/>
              <a:t>moet zich </a:t>
            </a:r>
            <a:r>
              <a:rPr lang="nl-NL" dirty="0"/>
              <a:t>hiervoor </a:t>
            </a:r>
            <a:r>
              <a:rPr lang="nl-NL" b="1" dirty="0" smtClean="0"/>
              <a:t>verzekeren</a:t>
            </a:r>
            <a:r>
              <a:rPr lang="nl-NL" dirty="0" smtClean="0"/>
              <a:t>!</a:t>
            </a:r>
          </a:p>
          <a:p>
            <a:pPr marL="0" indent="0">
              <a:buNone/>
            </a:pPr>
            <a:r>
              <a:rPr lang="nl-NL" dirty="0" smtClean="0"/>
              <a:t> </a:t>
            </a:r>
            <a:endParaRPr lang="nl-NL" dirty="0"/>
          </a:p>
          <a:p>
            <a:r>
              <a:rPr lang="nl-NL" dirty="0"/>
              <a:t>Een aansprakelijkheidstelling </a:t>
            </a:r>
            <a:r>
              <a:rPr lang="nl-NL" dirty="0" smtClean="0"/>
              <a:t>kan alleen wanneer er </a:t>
            </a:r>
            <a:r>
              <a:rPr lang="nl-NL" b="1" dirty="0"/>
              <a:t>grove schuld of nalatigheid</a:t>
            </a:r>
            <a:r>
              <a:rPr lang="nl-NL" dirty="0"/>
              <a:t> aan de gebiedseigenaar of beheerder kan worden verweten. </a:t>
            </a:r>
          </a:p>
        </p:txBody>
      </p:sp>
      <p:sp>
        <p:nvSpPr>
          <p:cNvPr id="5" name="Tijdelijke aanduiding voor inhoud 4"/>
          <p:cNvSpPr>
            <a:spLocks noGrp="1"/>
          </p:cNvSpPr>
          <p:nvPr>
            <p:ph sz="quarter" idx="2"/>
          </p:nvPr>
        </p:nvSpPr>
        <p:spPr>
          <a:xfrm>
            <a:off x="5994400" y="1371600"/>
            <a:ext cx="3877388" cy="2095500"/>
          </a:xfrm>
        </p:spPr>
        <p:txBody>
          <a:bodyPr>
            <a:noAutofit/>
          </a:bodyPr>
          <a:lstStyle/>
          <a:p>
            <a:r>
              <a:rPr lang="nl-NL" sz="1200" b="1" dirty="0" smtClean="0"/>
              <a:t>Goed </a:t>
            </a:r>
            <a:r>
              <a:rPr lang="nl-NL" sz="1200" b="1" dirty="0"/>
              <a:t>gedetailleerd logboek </a:t>
            </a:r>
            <a:r>
              <a:rPr lang="nl-NL" sz="1200" dirty="0"/>
              <a:t>voorhanden hebben over de </a:t>
            </a:r>
            <a:r>
              <a:rPr lang="nl-NL" sz="1200" dirty="0" smtClean="0"/>
              <a:t>jaarlijkse </a:t>
            </a:r>
            <a:r>
              <a:rPr lang="nl-NL" sz="1200" dirty="0"/>
              <a:t>inspecties en het onderhoud van de routes. </a:t>
            </a:r>
            <a:r>
              <a:rPr lang="nl-NL" sz="1200" dirty="0" smtClean="0"/>
              <a:t/>
            </a:r>
            <a:br>
              <a:rPr lang="nl-NL" sz="1200" dirty="0" smtClean="0"/>
            </a:br>
            <a:r>
              <a:rPr lang="nl-NL" sz="1200" dirty="0" smtClean="0"/>
              <a:t>Bij een aansprakelijkheidsstelling kun je zo </a:t>
            </a:r>
            <a:r>
              <a:rPr lang="nl-NL" sz="1200" b="1" dirty="0" smtClean="0"/>
              <a:t>aantonen</a:t>
            </a:r>
            <a:r>
              <a:rPr lang="nl-NL" sz="1200" dirty="0" smtClean="0"/>
              <a:t> alles te hebben </a:t>
            </a:r>
            <a:r>
              <a:rPr lang="nl-NL" sz="1200" dirty="0"/>
              <a:t>gedaan om de routes veilig en in goede staat open te stellen. </a:t>
            </a:r>
            <a:r>
              <a:rPr lang="nl-NL" sz="1200" dirty="0" smtClean="0"/>
              <a:t/>
            </a:r>
            <a:br>
              <a:rPr lang="nl-NL" sz="1200" dirty="0" smtClean="0"/>
            </a:br>
            <a:endParaRPr lang="nl-NL" sz="1200" dirty="0"/>
          </a:p>
          <a:p>
            <a:r>
              <a:rPr lang="nl-NL" sz="1200" b="1" dirty="0" smtClean="0"/>
              <a:t>Tweejaarlijkse </a:t>
            </a:r>
            <a:r>
              <a:rPr lang="nl-NL" sz="1200" b="1" dirty="0"/>
              <a:t>inspecties +</a:t>
            </a:r>
            <a:r>
              <a:rPr lang="nl-NL" sz="1200" b="1" dirty="0" smtClean="0"/>
              <a:t> </a:t>
            </a:r>
            <a:r>
              <a:rPr lang="nl-NL" sz="1200" b="1" dirty="0"/>
              <a:t>onderhoud </a:t>
            </a:r>
            <a:r>
              <a:rPr lang="nl-NL" sz="1200" dirty="0" smtClean="0"/>
              <a:t>(veelal </a:t>
            </a:r>
            <a:r>
              <a:rPr lang="nl-NL" sz="1200" dirty="0"/>
              <a:t>uitgevoerd door lokale organisaties of </a:t>
            </a:r>
            <a:r>
              <a:rPr lang="nl-NL" sz="1200" dirty="0" smtClean="0"/>
              <a:t>verenigingen).  </a:t>
            </a:r>
            <a:endParaRPr lang="nl-NL" sz="1200" dirty="0"/>
          </a:p>
        </p:txBody>
      </p:sp>
      <p:pic>
        <p:nvPicPr>
          <p:cNvPr id="4098" name="Picture 2" descr="https://drentsfriesewold.files.wordpress.com/2014/12/bomen-plant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476" y="3467100"/>
            <a:ext cx="3887236" cy="2916783"/>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3"/>
          <a:stretch>
            <a:fillRect/>
          </a:stretch>
        </p:blipFill>
        <p:spPr>
          <a:xfrm>
            <a:off x="703632" y="3467099"/>
            <a:ext cx="5186888" cy="2916783"/>
          </a:xfrm>
          <a:prstGeom prst="rect">
            <a:avLst/>
          </a:prstGeom>
        </p:spPr>
      </p:pic>
    </p:spTree>
    <p:extLst>
      <p:ext uri="{BB962C8B-B14F-4D97-AF65-F5344CB8AC3E}">
        <p14:creationId xmlns:p14="http://schemas.microsoft.com/office/powerpoint/2010/main" val="48490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dirty="0" smtClean="0"/>
              <a:t>Onderhoud en inspectie</a:t>
            </a:r>
            <a:endParaRPr lang="nl-NL" sz="4000" dirty="0"/>
          </a:p>
        </p:txBody>
      </p:sp>
      <p:pic>
        <p:nvPicPr>
          <p:cNvPr id="5" name="Ynn01v8cssw"/>
          <p:cNvPicPr>
            <a:picLocks noGrp="1" noRot="1" noChangeAspect="1"/>
          </p:cNvPicPr>
          <p:nvPr>
            <p:ph idx="1"/>
            <a:videoFile r:link="rId1"/>
          </p:nvPr>
        </p:nvPicPr>
        <p:blipFill>
          <a:blip r:embed="rId3"/>
          <a:stretch>
            <a:fillRect/>
          </a:stretch>
        </p:blipFill>
        <p:spPr>
          <a:xfrm>
            <a:off x="2047909" y="2043121"/>
            <a:ext cx="6498932" cy="3655649"/>
          </a:xfrm>
          <a:prstGeom prst="rect">
            <a:avLst/>
          </a:prstGeom>
        </p:spPr>
      </p:pic>
      <p:sp>
        <p:nvSpPr>
          <p:cNvPr id="6" name="Tekstvak 5"/>
          <p:cNvSpPr txBox="1"/>
          <p:nvPr/>
        </p:nvSpPr>
        <p:spPr>
          <a:xfrm>
            <a:off x="3872204" y="5840963"/>
            <a:ext cx="4674637" cy="523220"/>
          </a:xfrm>
          <a:prstGeom prst="rect">
            <a:avLst/>
          </a:prstGeom>
          <a:noFill/>
        </p:spPr>
        <p:txBody>
          <a:bodyPr wrap="square" rtlCol="0">
            <a:spAutoFit/>
          </a:bodyPr>
          <a:lstStyle/>
          <a:p>
            <a:pPr algn="r"/>
            <a:r>
              <a:rPr lang="nl-NL" sz="1400" dirty="0" err="1" smtClean="0"/>
              <a:t>Youtube</a:t>
            </a:r>
            <a:r>
              <a:rPr lang="nl-NL" sz="1400" dirty="0" smtClean="0"/>
              <a:t>: </a:t>
            </a:r>
            <a:r>
              <a:rPr lang="nl-NL" sz="1400" dirty="0" smtClean="0">
                <a:hlinkClick r:id="rId4"/>
              </a:rPr>
              <a:t>https://www.youtube.com/watch?v=Ynn01v8cssw</a:t>
            </a:r>
            <a:r>
              <a:rPr lang="nl-NL" sz="1400" dirty="0" smtClean="0"/>
              <a:t/>
            </a:r>
            <a:br>
              <a:rPr lang="nl-NL" sz="1400" dirty="0" smtClean="0"/>
            </a:br>
            <a:r>
              <a:rPr lang="nl-NL" sz="1400" dirty="0" smtClean="0"/>
              <a:t>Bron: Omroep West (2012)</a:t>
            </a:r>
            <a:endParaRPr lang="nl-NL" sz="1400" dirty="0"/>
          </a:p>
        </p:txBody>
      </p:sp>
    </p:spTree>
    <p:extLst>
      <p:ext uri="{BB962C8B-B14F-4D97-AF65-F5344CB8AC3E}">
        <p14:creationId xmlns:p14="http://schemas.microsoft.com/office/powerpoint/2010/main" val="149704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Aanmaken en leveren</a:t>
            </a:r>
            <a:endParaRPr lang="nl-NL" dirty="0"/>
          </a:p>
        </p:txBody>
      </p:sp>
      <p:sp>
        <p:nvSpPr>
          <p:cNvPr id="3" name="Tijdelijke aanduiding voor inhoud 2"/>
          <p:cNvSpPr>
            <a:spLocks noGrp="1"/>
          </p:cNvSpPr>
          <p:nvPr>
            <p:ph sz="half" idx="1"/>
          </p:nvPr>
        </p:nvSpPr>
        <p:spPr>
          <a:xfrm>
            <a:off x="699796" y="1600201"/>
            <a:ext cx="5294604" cy="4525963"/>
          </a:xfrm>
        </p:spPr>
        <p:txBody>
          <a:bodyPr>
            <a:normAutofit fontScale="77500" lnSpcReduction="20000"/>
          </a:bodyPr>
          <a:lstStyle/>
          <a:p>
            <a:pPr marL="0" indent="0">
              <a:buNone/>
            </a:pPr>
            <a:r>
              <a:rPr lang="nl-NL" dirty="0" smtClean="0"/>
              <a:t>Bij het </a:t>
            </a:r>
            <a:r>
              <a:rPr lang="nl-NL" b="1" dirty="0" smtClean="0"/>
              <a:t>onderwerpen en tekenen </a:t>
            </a:r>
            <a:r>
              <a:rPr lang="nl-NL" dirty="0" smtClean="0"/>
              <a:t>van de ruiter- en </a:t>
            </a:r>
            <a:r>
              <a:rPr lang="nl-NL" dirty="0" err="1" smtClean="0"/>
              <a:t>menpaden</a:t>
            </a:r>
            <a:r>
              <a:rPr lang="nl-NL" dirty="0" smtClean="0"/>
              <a:t> is het belangrijk rekening te houden met de volgende zaken:</a:t>
            </a:r>
          </a:p>
          <a:p>
            <a:r>
              <a:rPr lang="nl-NL" dirty="0"/>
              <a:t>V</a:t>
            </a:r>
            <a:r>
              <a:rPr lang="nl-NL" dirty="0" smtClean="0"/>
              <a:t>rije </a:t>
            </a:r>
            <a:r>
              <a:rPr lang="nl-NL" dirty="0"/>
              <a:t>breedte </a:t>
            </a:r>
            <a:r>
              <a:rPr lang="nl-NL" dirty="0" smtClean="0"/>
              <a:t>pad minimaal 2 meter;</a:t>
            </a:r>
          </a:p>
          <a:p>
            <a:r>
              <a:rPr lang="nl-NL" dirty="0" smtClean="0"/>
              <a:t>Ideale hoogte pad minimaal 3,5 meter;</a:t>
            </a:r>
          </a:p>
          <a:p>
            <a:r>
              <a:rPr lang="nl-NL" dirty="0" smtClean="0"/>
              <a:t>Geen zijwaartse hellingen (</a:t>
            </a:r>
            <a:r>
              <a:rPr lang="nl-NL" dirty="0" err="1" smtClean="0"/>
              <a:t>ivm</a:t>
            </a:r>
            <a:r>
              <a:rPr lang="nl-NL" dirty="0" smtClean="0"/>
              <a:t> blessures);</a:t>
            </a:r>
          </a:p>
          <a:p>
            <a:r>
              <a:rPr lang="nl-NL" dirty="0" smtClean="0"/>
              <a:t>Minimaal 50 meter uitwijkmogelijkheid naast diepe sloot of greppel;</a:t>
            </a:r>
          </a:p>
          <a:p>
            <a:r>
              <a:rPr lang="nl-NL" dirty="0" smtClean="0"/>
              <a:t>Eisen aan bruggen en viaducten; </a:t>
            </a:r>
          </a:p>
          <a:p>
            <a:r>
              <a:rPr lang="nl-NL" dirty="0" smtClean="0"/>
              <a:t>Giftige bomen, struiken en planten;</a:t>
            </a:r>
          </a:p>
          <a:p>
            <a:r>
              <a:rPr lang="nl-NL" dirty="0" smtClean="0"/>
              <a:t>Kruispunten met gemotoriseerd verkeer;</a:t>
            </a:r>
          </a:p>
          <a:p>
            <a:r>
              <a:rPr lang="nl-NL" dirty="0" smtClean="0"/>
              <a:t>Hindernissen naast route voor variatie.</a:t>
            </a:r>
            <a:endParaRPr lang="nl-NL" dirty="0"/>
          </a:p>
        </p:txBody>
      </p:sp>
      <p:pic>
        <p:nvPicPr>
          <p:cNvPr id="6146" name="Picture 2" descr="http://www.ruiterenenmennen.nl/uploads/Traject%2066%20naar%2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1847947"/>
            <a:ext cx="5857875" cy="3295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34130"/>
      </p:ext>
    </p:extLst>
  </p:cSld>
  <p:clrMapOvr>
    <a:masterClrMapping/>
  </p:clrMapOvr>
</p:sld>
</file>

<file path=ppt/theme/theme1.xml><?xml version="1.0" encoding="utf-8"?>
<a:theme xmlns:a="http://schemas.openxmlformats.org/drawingml/2006/main" name="cah dront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tocht">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h dronten" id="{8FE073CC-2C76-42C0-B2BC-5FCAF6D13751}" vid="{0DD49469-92E6-4464-9DCD-9BEEAB0E5078}"/>
    </a:ext>
  </a:extLst>
</a:theme>
</file>

<file path=docProps/app.xml><?xml version="1.0" encoding="utf-8"?>
<Properties xmlns="http://schemas.openxmlformats.org/officeDocument/2006/extended-properties" xmlns:vt="http://schemas.openxmlformats.org/officeDocument/2006/docPropsVTypes">
  <Template>cah dronten</Template>
  <TotalTime>204</TotalTime>
  <Words>766</Words>
  <Application>Microsoft Office PowerPoint</Application>
  <PresentationFormat>Breedbeeld</PresentationFormat>
  <Paragraphs>105</Paragraphs>
  <Slides>18</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Franklin Gothic Book</vt:lpstr>
      <vt:lpstr>Franklin Gothic Medium</vt:lpstr>
      <vt:lpstr>Wingdings</vt:lpstr>
      <vt:lpstr>cah dronten</vt:lpstr>
      <vt:lpstr>Ruiter- en menpaden aanleg en inrichting</vt:lpstr>
      <vt:lpstr>Het Ruiterpad</vt:lpstr>
      <vt:lpstr>Het Menpad</vt:lpstr>
      <vt:lpstr>Aanleg en inrichting ruiter- en menpaden</vt:lpstr>
      <vt:lpstr>Van projectplan tot aanleg en inrichting</vt:lpstr>
      <vt:lpstr>1. Financiering</vt:lpstr>
      <vt:lpstr>2. Afspraken</vt:lpstr>
      <vt:lpstr>Onderhoud en inspectie</vt:lpstr>
      <vt:lpstr>3. Aanmaken en leveren</vt:lpstr>
      <vt:lpstr>4. Aanleg : routemarkering</vt:lpstr>
      <vt:lpstr>5. Opening en publiciteit</vt:lpstr>
      <vt:lpstr>6. Jaarlijkse inspecties en onderhoud</vt:lpstr>
      <vt:lpstr>Natte bodem</vt:lpstr>
      <vt:lpstr>Zandbodem</vt:lpstr>
      <vt:lpstr>Klei- of Leembodem</vt:lpstr>
      <vt:lpstr>Halfverharding van natuursteen</vt:lpstr>
      <vt:lpstr>Halfverharding van puingranulaat</vt:lpstr>
      <vt:lpstr>Ruimte voor Ruiter- en Menpaden “De Regioconsulent”</vt:lpstr>
    </vt:vector>
  </TitlesOfParts>
  <Company>Aeres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Ruiter- en menpaden</dc:title>
  <dc:creator>Aar, Veerle van der</dc:creator>
  <cp:lastModifiedBy>Aar, Veerle van der</cp:lastModifiedBy>
  <cp:revision>16</cp:revision>
  <dcterms:created xsi:type="dcterms:W3CDTF">2015-11-11T09:17:00Z</dcterms:created>
  <dcterms:modified xsi:type="dcterms:W3CDTF">2015-11-11T12:41:43Z</dcterms:modified>
</cp:coreProperties>
</file>