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60" r:id="rId5"/>
    <p:sldId id="258" r:id="rId6"/>
    <p:sldId id="261" r:id="rId7"/>
    <p:sldId id="262" r:id="rId8"/>
    <p:sldId id="263" r:id="rId9"/>
    <p:sldId id="264" r:id="rId10"/>
    <p:sldId id="265" r:id="rId11"/>
    <p:sldId id="266" r:id="rId12"/>
    <p:sldId id="276" r:id="rId13"/>
    <p:sldId id="277" r:id="rId14"/>
    <p:sldId id="267" r:id="rId15"/>
    <p:sldId id="275" r:id="rId16"/>
    <p:sldId id="278" r:id="rId17"/>
    <p:sldId id="268" r:id="rId18"/>
    <p:sldId id="269" r:id="rId19"/>
    <p:sldId id="270" r:id="rId20"/>
    <p:sldId id="280" r:id="rId21"/>
    <p:sldId id="273" r:id="rId22"/>
    <p:sldId id="271" r:id="rId23"/>
    <p:sldId id="272" r:id="rId24"/>
    <p:sldId id="281" r:id="rId25"/>
    <p:sldId id="282" r:id="rId26"/>
    <p:sldId id="283" r:id="rId27"/>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GB" smtClean="0"/>
              <a:t>Titelstijl van model bewerken</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Klik om de titelstijl van het model te bewerken</a:t>
            </a:r>
            <a:endParaRPr dirty="0"/>
          </a:p>
        </p:txBody>
      </p:sp>
      <p:sp>
        <p:nvSpPr>
          <p:cNvPr id="4" name="Date Placeholder 3"/>
          <p:cNvSpPr>
            <a:spLocks noGrp="1"/>
          </p:cNvSpPr>
          <p:nvPr>
            <p:ph type="dt" sz="half" idx="10"/>
          </p:nvPr>
        </p:nvSpPr>
        <p:spPr/>
        <p:txBody>
          <a:bodyPr/>
          <a:lstStyle/>
          <a:p>
            <a:fld id="{E564A7A7-76C9-724D-8E90-C65E9C967112}" type="datetimeFigureOut">
              <a:rPr lang="nl-NL" smtClean="0"/>
              <a:t>26-1-2018</a:t>
            </a:fld>
            <a:endParaRPr lang="nl-NL"/>
          </a:p>
        </p:txBody>
      </p:sp>
      <p:sp>
        <p:nvSpPr>
          <p:cNvPr id="5" name="Footer Placeholder 4"/>
          <p:cNvSpPr>
            <a:spLocks noGrp="1"/>
          </p:cNvSpPr>
          <p:nvPr>
            <p:ph type="ftr" sz="quarter" idx="11"/>
          </p:nvPr>
        </p:nvSpPr>
        <p:spPr/>
        <p:txBody>
          <a:bodyPr/>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E564A7A7-76C9-724D-8E90-C65E9C967112}" type="datetimeFigureOut">
              <a:rPr lang="nl-NL" smtClean="0"/>
              <a:t>26-1-2018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GB" smtClean="0"/>
              <a:t>Titelstijl van model bewerken</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Klik om de tekststijl van het model te bewerken</a:t>
            </a:r>
          </a:p>
        </p:txBody>
      </p:sp>
      <p:sp>
        <p:nvSpPr>
          <p:cNvPr id="5" name="Date Placeholder 4"/>
          <p:cNvSpPr>
            <a:spLocks noGrp="1"/>
          </p:cNvSpPr>
          <p:nvPr>
            <p:ph type="dt" sz="half" idx="10"/>
          </p:nvPr>
        </p:nvSpPr>
        <p:spPr/>
        <p:txBody>
          <a:bodyPr/>
          <a:lstStyle/>
          <a:p>
            <a:fld id="{E564A7A7-76C9-724D-8E90-C65E9C967112}" type="datetimeFigureOut">
              <a:rPr lang="nl-NL" smtClean="0"/>
              <a:t>26-1-2018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GB" smtClean="0"/>
              <a:t>Titelstijl van model bewerken</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Klik om de tekststijl van het model te bewerken</a:t>
            </a:r>
          </a:p>
        </p:txBody>
      </p:sp>
      <p:sp>
        <p:nvSpPr>
          <p:cNvPr id="5" name="Date Placeholder 4"/>
          <p:cNvSpPr>
            <a:spLocks noGrp="1"/>
          </p:cNvSpPr>
          <p:nvPr>
            <p:ph type="dt" sz="half" idx="10"/>
          </p:nvPr>
        </p:nvSpPr>
        <p:spPr>
          <a:xfrm>
            <a:off x="3886124" y="6288741"/>
            <a:ext cx="1887537" cy="365125"/>
          </a:xfrm>
        </p:spPr>
        <p:txBody>
          <a:bodyPr/>
          <a:lstStyle/>
          <a:p>
            <a:fld id="{E564A7A7-76C9-724D-8E90-C65E9C967112}" type="datetimeFigureOut">
              <a:rPr lang="nl-NL" smtClean="0"/>
              <a:t>26-1-2018</a:t>
            </a:fld>
            <a:endParaRPr lang="nl-NL"/>
          </a:p>
        </p:txBody>
      </p:sp>
      <p:sp>
        <p:nvSpPr>
          <p:cNvPr id="6" name="Footer Placeholder 5"/>
          <p:cNvSpPr>
            <a:spLocks noGrp="1"/>
          </p:cNvSpPr>
          <p:nvPr>
            <p:ph type="ftr" sz="quarter" idx="11"/>
          </p:nvPr>
        </p:nvSpPr>
        <p:spPr>
          <a:xfrm>
            <a:off x="5867399" y="6288741"/>
            <a:ext cx="2675965" cy="365125"/>
          </a:xfrm>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Sleep de afbeelding naar de tijdelijke aanduiding of klik op het pictogram als u een afbeelding wilt toevoegen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Afbeelding met bijschrift,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GB" smtClean="0"/>
              <a:t>Titelstijl van model bewerken</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Sleep de afbeelding naar de tijdelijke aanduiding of klik op het pictogram als u een afbeelding wilt toevoegen</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Klik om de tekststijl van het model te bewerken</a:t>
            </a:r>
          </a:p>
        </p:txBody>
      </p:sp>
      <p:sp>
        <p:nvSpPr>
          <p:cNvPr id="5" name="Date Placeholder 4"/>
          <p:cNvSpPr>
            <a:spLocks noGrp="1"/>
          </p:cNvSpPr>
          <p:nvPr>
            <p:ph type="dt" sz="half" idx="10"/>
          </p:nvPr>
        </p:nvSpPr>
        <p:spPr>
          <a:xfrm>
            <a:off x="381000" y="6288741"/>
            <a:ext cx="1865125" cy="365125"/>
          </a:xfrm>
        </p:spPr>
        <p:txBody>
          <a:bodyPr/>
          <a:lstStyle/>
          <a:p>
            <a:fld id="{E564A7A7-76C9-724D-8E90-C65E9C967112}" type="datetimeFigureOut">
              <a:rPr lang="nl-NL" smtClean="0"/>
              <a:t>26-1-2018</a:t>
            </a:fld>
            <a:endParaRPr lang="nl-NL"/>
          </a:p>
        </p:txBody>
      </p:sp>
      <p:sp>
        <p:nvSpPr>
          <p:cNvPr id="6" name="Footer Placeholder 5"/>
          <p:cNvSpPr>
            <a:spLocks noGrp="1"/>
          </p:cNvSpPr>
          <p:nvPr>
            <p:ph type="ftr" sz="quarter" idx="11"/>
          </p:nvPr>
        </p:nvSpPr>
        <p:spPr>
          <a:xfrm>
            <a:off x="3325813" y="6288741"/>
            <a:ext cx="5217551" cy="365125"/>
          </a:xfrm>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Afbeelding boven bijschrif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GB" smtClean="0"/>
              <a:t>Titelstijl van model bewerken</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Sleep de afbeelding naar de tijdelijke aanduiding of klik op het pictogram als u een afbeelding wilt toevoegen</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Klik om de tekststijl van het model te bewerken</a:t>
            </a:r>
          </a:p>
        </p:txBody>
      </p:sp>
      <p:sp>
        <p:nvSpPr>
          <p:cNvPr id="5" name="Date Placeholder 4"/>
          <p:cNvSpPr>
            <a:spLocks noGrp="1"/>
          </p:cNvSpPr>
          <p:nvPr>
            <p:ph type="dt" sz="half" idx="10"/>
          </p:nvPr>
        </p:nvSpPr>
        <p:spPr>
          <a:xfrm>
            <a:off x="381000" y="6288741"/>
            <a:ext cx="1865125" cy="365125"/>
          </a:xfrm>
        </p:spPr>
        <p:txBody>
          <a:bodyPr/>
          <a:lstStyle/>
          <a:p>
            <a:fld id="{E564A7A7-76C9-724D-8E90-C65E9C967112}" type="datetimeFigureOut">
              <a:rPr lang="nl-NL" smtClean="0"/>
              <a:t>26-1-2018</a:t>
            </a:fld>
            <a:endParaRPr lang="nl-NL"/>
          </a:p>
        </p:txBody>
      </p:sp>
      <p:sp>
        <p:nvSpPr>
          <p:cNvPr id="6" name="Footer Placeholder 5"/>
          <p:cNvSpPr>
            <a:spLocks noGrp="1"/>
          </p:cNvSpPr>
          <p:nvPr>
            <p:ph type="ftr" sz="quarter" idx="11"/>
          </p:nvPr>
        </p:nvSpPr>
        <p:spPr>
          <a:xfrm>
            <a:off x="3325813" y="6288741"/>
            <a:ext cx="5217551" cy="365125"/>
          </a:xfrm>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Titelstijl van model bewerken</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4" name="Date Placeholder 3"/>
          <p:cNvSpPr>
            <a:spLocks noGrp="1"/>
          </p:cNvSpPr>
          <p:nvPr>
            <p:ph type="dt" sz="half" idx="10"/>
          </p:nvPr>
        </p:nvSpPr>
        <p:spPr/>
        <p:txBody>
          <a:bodyPr/>
          <a:lstStyle/>
          <a:p>
            <a:fld id="{E564A7A7-76C9-724D-8E90-C65E9C967112}" type="datetimeFigureOut">
              <a:rPr lang="nl-NL" smtClean="0"/>
              <a:t>26-1-2018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GB" smtClean="0"/>
              <a:t>Titelstijl van model bewerken</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4" name="Date Placeholder 3"/>
          <p:cNvSpPr>
            <a:spLocks noGrp="1"/>
          </p:cNvSpPr>
          <p:nvPr>
            <p:ph type="dt" sz="half" idx="10"/>
          </p:nvPr>
        </p:nvSpPr>
        <p:spPr/>
        <p:txBody>
          <a:bodyPr/>
          <a:lstStyle/>
          <a:p>
            <a:fld id="{E564A7A7-76C9-724D-8E90-C65E9C967112}" type="datetimeFigureOut">
              <a:rPr lang="nl-NL" smtClean="0"/>
              <a:t>26-1-2018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Titelstijl van model bewerken</a:t>
            </a:r>
            <a:endParaRPr/>
          </a:p>
        </p:txBody>
      </p:sp>
      <p:sp>
        <p:nvSpPr>
          <p:cNvPr id="3" name="Content Placeholder 2"/>
          <p:cNvSpPr>
            <a:spLocks noGrp="1"/>
          </p:cNvSpPr>
          <p:nvPr>
            <p:ph idx="1"/>
          </p:nvPr>
        </p:nvSpPr>
        <p:spPr/>
        <p:txBody>
          <a:bodyPr/>
          <a:lstStyle>
            <a:lvl5pPr>
              <a:defRPr/>
            </a:lvl5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4" name="Date Placeholder 3"/>
          <p:cNvSpPr>
            <a:spLocks noGrp="1"/>
          </p:cNvSpPr>
          <p:nvPr>
            <p:ph type="dt" sz="half" idx="10"/>
          </p:nvPr>
        </p:nvSpPr>
        <p:spPr/>
        <p:txBody>
          <a:bodyPr/>
          <a:lstStyle/>
          <a:p>
            <a:fld id="{E564A7A7-76C9-724D-8E90-C65E9C967112}" type="datetimeFigureOut">
              <a:rPr lang="nl-NL" smtClean="0"/>
              <a:t>26-1-2018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GB" smtClean="0"/>
              <a:t>Titelstijl van model bewerken</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Klik om de tekststijl van het model te bewerken</a:t>
            </a:r>
          </a:p>
        </p:txBody>
      </p:sp>
      <p:sp>
        <p:nvSpPr>
          <p:cNvPr id="4" name="Date Placeholder 3"/>
          <p:cNvSpPr>
            <a:spLocks noGrp="1"/>
          </p:cNvSpPr>
          <p:nvPr>
            <p:ph type="dt" sz="half" idx="10"/>
          </p:nvPr>
        </p:nvSpPr>
        <p:spPr/>
        <p:txBody>
          <a:bodyPr/>
          <a:lstStyle/>
          <a:p>
            <a:fld id="{E564A7A7-76C9-724D-8E90-C65E9C967112}" type="datetimeFigureOut">
              <a:rPr lang="nl-NL" smtClean="0"/>
              <a:t>26-1-2018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Titelstijl van model bewerken</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5" name="Date Placeholder 4"/>
          <p:cNvSpPr>
            <a:spLocks noGrp="1"/>
          </p:cNvSpPr>
          <p:nvPr>
            <p:ph type="dt" sz="half" idx="10"/>
          </p:nvPr>
        </p:nvSpPr>
        <p:spPr/>
        <p:txBody>
          <a:bodyPr/>
          <a:lstStyle/>
          <a:p>
            <a:fld id="{E564A7A7-76C9-724D-8E90-C65E9C967112}" type="datetimeFigureOut">
              <a:rPr lang="nl-NL" smtClean="0"/>
              <a:t>26-1-2018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GB" smtClean="0"/>
              <a:t>Titelstijl van model bewerken</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Klik om de tekststijl van het model te bewerken</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Klik om de tekststijl van het model te bewerken</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7" name="Date Placeholder 6"/>
          <p:cNvSpPr>
            <a:spLocks noGrp="1"/>
          </p:cNvSpPr>
          <p:nvPr>
            <p:ph type="dt" sz="half" idx="10"/>
          </p:nvPr>
        </p:nvSpPr>
        <p:spPr/>
        <p:txBody>
          <a:bodyPr/>
          <a:lstStyle/>
          <a:p>
            <a:fld id="{E564A7A7-76C9-724D-8E90-C65E9C967112}" type="datetimeFigureOut">
              <a:rPr lang="nl-NL" smtClean="0"/>
              <a:t>26-1-2018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9ECFEEE-4D02-CC49-98D8-5F8377ECA011}" type="slidenum">
              <a:rPr lang="nl-NL" smtClean="0"/>
              <a:t>‹nr.›</a:t>
            </a:fld>
            <a:endParaRPr lang="nl-NL"/>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inhoudselementen, boven en onder">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Titelstijl van model bewerken</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5" name="Date Placeholder 4"/>
          <p:cNvSpPr>
            <a:spLocks noGrp="1"/>
          </p:cNvSpPr>
          <p:nvPr>
            <p:ph type="dt" sz="half" idx="10"/>
          </p:nvPr>
        </p:nvSpPr>
        <p:spPr/>
        <p:txBody>
          <a:bodyPr/>
          <a:lstStyle/>
          <a:p>
            <a:fld id="{E564A7A7-76C9-724D-8E90-C65E9C967112}" type="datetimeFigureOut">
              <a:rPr lang="nl-NL" smtClean="0"/>
              <a:t>26-1-2018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inhoudselementen">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Titelstijl van model bewerken</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5" name="Date Placeholder 4"/>
          <p:cNvSpPr>
            <a:spLocks noGrp="1"/>
          </p:cNvSpPr>
          <p:nvPr>
            <p:ph type="dt" sz="half" idx="10"/>
          </p:nvPr>
        </p:nvSpPr>
        <p:spPr/>
        <p:txBody>
          <a:bodyPr/>
          <a:lstStyle/>
          <a:p>
            <a:fld id="{E564A7A7-76C9-724D-8E90-C65E9C967112}" type="datetimeFigureOut">
              <a:rPr lang="nl-NL" smtClean="0"/>
              <a:t>26-1-2018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inhoudselementen">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Titelstijl van model bewerken</a:t>
            </a:r>
            <a:endParaRPr/>
          </a:p>
        </p:txBody>
      </p:sp>
      <p:sp>
        <p:nvSpPr>
          <p:cNvPr id="5" name="Date Placeholder 4"/>
          <p:cNvSpPr>
            <a:spLocks noGrp="1"/>
          </p:cNvSpPr>
          <p:nvPr>
            <p:ph type="dt" sz="half" idx="10"/>
          </p:nvPr>
        </p:nvSpPr>
        <p:spPr/>
        <p:txBody>
          <a:bodyPr/>
          <a:lstStyle/>
          <a:p>
            <a:fld id="{E564A7A7-76C9-724D-8E90-C65E9C967112}" type="datetimeFigureOut">
              <a:rPr lang="nl-NL" smtClean="0"/>
              <a:t>26-1-2018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Titelstijl van model bewerken</a:t>
            </a:r>
            <a:endParaRPr/>
          </a:p>
        </p:txBody>
      </p:sp>
      <p:sp>
        <p:nvSpPr>
          <p:cNvPr id="3" name="Date Placeholder 2"/>
          <p:cNvSpPr>
            <a:spLocks noGrp="1"/>
          </p:cNvSpPr>
          <p:nvPr>
            <p:ph type="dt" sz="half" idx="10"/>
          </p:nvPr>
        </p:nvSpPr>
        <p:spPr/>
        <p:txBody>
          <a:bodyPr/>
          <a:lstStyle/>
          <a:p>
            <a:fld id="{E564A7A7-76C9-724D-8E90-C65E9C967112}" type="datetimeFigureOut">
              <a:rPr lang="nl-NL" smtClean="0"/>
              <a:t>26-1-2018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9ECFEEE-4D02-CC49-98D8-5F8377ECA011}"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GB" smtClean="0"/>
              <a:t>Titelstijl van model bewerken</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GB" smtClean="0"/>
              <a:t>Klik om de tekststijl van het model te bewerken</a:t>
            </a:r>
          </a:p>
          <a:p>
            <a:pPr lvl="1"/>
            <a:r>
              <a:rPr lang="en-GB" smtClean="0"/>
              <a:t>Tweede niveau</a:t>
            </a:r>
          </a:p>
          <a:p>
            <a:pPr lvl="2"/>
            <a:r>
              <a:rPr lang="en-GB" smtClean="0"/>
              <a:t>Derde niveau</a:t>
            </a:r>
          </a:p>
          <a:p>
            <a:pPr lvl="3"/>
            <a:r>
              <a:rPr lang="en-GB" smtClean="0"/>
              <a:t>Vierde niveau</a:t>
            </a:r>
          </a:p>
          <a:p>
            <a:pPr lvl="4"/>
            <a:r>
              <a:rPr lang="en-GB" smtClean="0"/>
              <a:t>Vijfde niveau</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E564A7A7-76C9-724D-8E90-C65E9C967112}" type="datetimeFigureOut">
              <a:rPr lang="nl-NL" smtClean="0"/>
              <a:t>26-1-2018</a:t>
            </a:fld>
            <a:endParaRPr lang="nl-NL"/>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nl-NL"/>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D9ECFEEE-4D02-CC49-98D8-5F8377ECA011}"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H4 Vlakke figuren</a:t>
            </a:r>
            <a:endParaRPr lang="nl-NL" dirty="0"/>
          </a:p>
        </p:txBody>
      </p:sp>
      <p:sp>
        <p:nvSpPr>
          <p:cNvPr id="3" name="Subtitel 2"/>
          <p:cNvSpPr>
            <a:spLocks noGrp="1"/>
          </p:cNvSpPr>
          <p:nvPr>
            <p:ph type="subTitle" idx="1"/>
          </p:nvPr>
        </p:nvSpPr>
        <p:spPr/>
        <p:txBody>
          <a:bodyPr>
            <a:normAutofit/>
          </a:bodyPr>
          <a:lstStyle/>
          <a:p>
            <a:r>
              <a:rPr lang="nl-NL" sz="2400" dirty="0" smtClean="0"/>
              <a:t>3 kader </a:t>
            </a:r>
            <a:endParaRPr lang="nl-NL" sz="2400" dirty="0"/>
          </a:p>
        </p:txBody>
      </p:sp>
    </p:spTree>
    <p:extLst>
      <p:ext uri="{BB962C8B-B14F-4D97-AF65-F5344CB8AC3E}">
        <p14:creationId xmlns:p14="http://schemas.microsoft.com/office/powerpoint/2010/main" val="3905723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55000" lnSpcReduction="20000"/>
          </a:bodyPr>
          <a:lstStyle/>
          <a:p>
            <a:pPr marL="0" indent="0">
              <a:buNone/>
            </a:pPr>
            <a:r>
              <a:rPr lang="nl-NL" sz="3200" b="1" dirty="0"/>
              <a:t>4.2 Pythagoras:</a:t>
            </a:r>
          </a:p>
          <a:p>
            <a:r>
              <a:rPr lang="nl-NL" sz="2800" dirty="0"/>
              <a:t>De lange zijde van een driehoek berekenen met Pythagoras</a:t>
            </a:r>
          </a:p>
          <a:p>
            <a:r>
              <a:rPr lang="nl-NL" sz="2800" dirty="0">
                <a:solidFill>
                  <a:srgbClr val="FFFFFF"/>
                </a:solidFill>
              </a:rPr>
              <a:t>De korte zijde van een driehoek berekenen met Pythagoras</a:t>
            </a:r>
          </a:p>
          <a:p>
            <a:r>
              <a:rPr lang="nl-NL" sz="2800" dirty="0">
                <a:solidFill>
                  <a:srgbClr val="FF0000"/>
                </a:solidFill>
              </a:rPr>
              <a:t>Controleren of een driehoek een rechte hoek heeft</a:t>
            </a:r>
          </a:p>
          <a:p>
            <a:endParaRPr lang="nl-NL" dirty="0"/>
          </a:p>
        </p:txBody>
      </p:sp>
      <p:sp>
        <p:nvSpPr>
          <p:cNvPr id="5" name="Tekstvak 4"/>
          <p:cNvSpPr txBox="1"/>
          <p:nvPr/>
        </p:nvSpPr>
        <p:spPr>
          <a:xfrm>
            <a:off x="430213" y="2565479"/>
            <a:ext cx="2868995" cy="830997"/>
          </a:xfrm>
          <a:prstGeom prst="rect">
            <a:avLst/>
          </a:prstGeom>
          <a:noFill/>
        </p:spPr>
        <p:txBody>
          <a:bodyPr wrap="none" rtlCol="0">
            <a:spAutoFit/>
          </a:bodyPr>
          <a:lstStyle/>
          <a:p>
            <a:r>
              <a:rPr lang="nl-NL" sz="2400" dirty="0" smtClean="0"/>
              <a:t>Heeft driehoek ABC </a:t>
            </a:r>
          </a:p>
          <a:p>
            <a:r>
              <a:rPr lang="nl-NL" sz="2400" dirty="0" smtClean="0"/>
              <a:t>een rechte hoek?</a:t>
            </a:r>
            <a:endParaRPr lang="nl-NL" sz="2400" dirty="0"/>
          </a:p>
        </p:txBody>
      </p:sp>
      <p:sp>
        <p:nvSpPr>
          <p:cNvPr id="9" name="Tekstvak 8"/>
          <p:cNvSpPr txBox="1"/>
          <p:nvPr/>
        </p:nvSpPr>
        <p:spPr>
          <a:xfrm>
            <a:off x="4691489" y="2111375"/>
            <a:ext cx="3591166" cy="1938992"/>
          </a:xfrm>
          <a:prstGeom prst="rect">
            <a:avLst/>
          </a:prstGeom>
          <a:noFill/>
        </p:spPr>
        <p:txBody>
          <a:bodyPr wrap="square" rtlCol="0">
            <a:spAutoFit/>
          </a:bodyPr>
          <a:lstStyle/>
          <a:p>
            <a:r>
              <a:rPr lang="nl-NL" sz="1600" dirty="0" smtClean="0">
                <a:solidFill>
                  <a:srgbClr val="000000"/>
                </a:solidFill>
              </a:rPr>
              <a:t>Je met de stelling van Pythagoras checken of een driehoek daadwerkelijk een rechte hoek heeft. Als je alle drie de zijdes hebt dan kun je met de stelling van Pythagoras narekenen of dit klopt.</a:t>
            </a:r>
            <a:endParaRPr lang="nl-NL" sz="2000" dirty="0" smtClean="0">
              <a:solidFill>
                <a:srgbClr val="000000"/>
              </a:solidFill>
            </a:endParaRPr>
          </a:p>
          <a:p>
            <a:endParaRPr lang="nl-NL" sz="2400" dirty="0">
              <a:solidFill>
                <a:srgbClr val="000000"/>
              </a:solidFill>
            </a:endParaRPr>
          </a:p>
        </p:txBody>
      </p:sp>
      <p:graphicFrame>
        <p:nvGraphicFramePr>
          <p:cNvPr id="6" name="Tabel 5"/>
          <p:cNvGraphicFramePr>
            <a:graphicFrameLocks noGrp="1"/>
          </p:cNvGraphicFramePr>
          <p:nvPr>
            <p:extLst>
              <p:ext uri="{D42A27DB-BD31-4B8C-83A1-F6EECF244321}">
                <p14:modId xmlns:p14="http://schemas.microsoft.com/office/powerpoint/2010/main" val="3378058126"/>
              </p:ext>
            </p:extLst>
          </p:nvPr>
        </p:nvGraphicFramePr>
        <p:xfrm>
          <a:off x="4691489" y="3797376"/>
          <a:ext cx="3591166" cy="1868529"/>
        </p:xfrm>
        <a:graphic>
          <a:graphicData uri="http://schemas.openxmlformats.org/drawingml/2006/table">
            <a:tbl>
              <a:tblPr firstRow="1" bandRow="1">
                <a:tableStyleId>{2D5ABB26-0587-4C30-8999-92F81FD0307C}</a:tableStyleId>
              </a:tblPr>
              <a:tblGrid>
                <a:gridCol w="1728737"/>
                <a:gridCol w="1862429"/>
              </a:tblGrid>
              <a:tr h="429499">
                <a:tc>
                  <a:txBody>
                    <a:bodyPr/>
                    <a:lstStyle/>
                    <a:p>
                      <a:r>
                        <a:rPr lang="nl-NL" dirty="0" smtClean="0"/>
                        <a:t>Zijde</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Kwadraat</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29499">
                <a:tc>
                  <a:txBody>
                    <a:bodyPr/>
                    <a:lstStyle/>
                    <a:p>
                      <a:r>
                        <a:rPr lang="nl-NL" dirty="0" smtClean="0"/>
                        <a:t>Kort= 10</a:t>
                      </a:r>
                      <a:r>
                        <a:rPr lang="nl-NL" baseline="0" dirty="0" smtClean="0"/>
                        <a:t> </a:t>
                      </a:r>
                      <a:r>
                        <a:rPr lang="nl-NL" dirty="0" smtClean="0"/>
                        <a:t>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100</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69451">
                <a:tc>
                  <a:txBody>
                    <a:bodyPr/>
                    <a:lstStyle/>
                    <a:p>
                      <a:r>
                        <a:rPr lang="nl-NL" dirty="0" smtClean="0"/>
                        <a:t>Kort = </a:t>
                      </a:r>
                      <a:r>
                        <a:rPr lang="is-IS" dirty="0" smtClean="0"/>
                        <a:t>12</a:t>
                      </a:r>
                      <a:r>
                        <a:rPr lang="nl-NL" dirty="0" smtClean="0"/>
                        <a:t> 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144</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69451">
                <a:tc>
                  <a:txBody>
                    <a:bodyPr/>
                    <a:lstStyle/>
                    <a:p>
                      <a:r>
                        <a:rPr lang="nl-NL" dirty="0" smtClean="0"/>
                        <a:t>Lang =</a:t>
                      </a:r>
                      <a:r>
                        <a:rPr lang="nl-NL" baseline="0" dirty="0" smtClean="0"/>
                        <a:t> 15,6</a:t>
                      </a:r>
                      <a:r>
                        <a:rPr lang="is-IS" baseline="0" dirty="0" smtClean="0"/>
                        <a:t> 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nl-NL" dirty="0" smtClean="0"/>
                        <a:t>244</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Rechthoekige driehoek 6"/>
          <p:cNvSpPr/>
          <p:nvPr/>
        </p:nvSpPr>
        <p:spPr>
          <a:xfrm>
            <a:off x="968375" y="3778250"/>
            <a:ext cx="2428875" cy="1873250"/>
          </a:xfrm>
          <a:prstGeom prst="rtTriangle">
            <a:avLst/>
          </a:prstGeom>
          <a:ln w="57150" cmpd="sng"/>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8" name="Tekstvak 7"/>
          <p:cNvSpPr txBox="1"/>
          <p:nvPr/>
        </p:nvSpPr>
        <p:spPr>
          <a:xfrm>
            <a:off x="698500" y="3545959"/>
            <a:ext cx="325730" cy="369332"/>
          </a:xfrm>
          <a:prstGeom prst="rect">
            <a:avLst/>
          </a:prstGeom>
          <a:noFill/>
        </p:spPr>
        <p:txBody>
          <a:bodyPr wrap="none" rtlCol="0">
            <a:spAutoFit/>
          </a:bodyPr>
          <a:lstStyle/>
          <a:p>
            <a:r>
              <a:rPr lang="nl-NL" dirty="0" smtClean="0"/>
              <a:t>A</a:t>
            </a:r>
            <a:endParaRPr lang="nl-NL" dirty="0"/>
          </a:p>
        </p:txBody>
      </p:sp>
      <p:sp>
        <p:nvSpPr>
          <p:cNvPr id="10" name="Tekstvak 9"/>
          <p:cNvSpPr txBox="1"/>
          <p:nvPr/>
        </p:nvSpPr>
        <p:spPr>
          <a:xfrm>
            <a:off x="651976" y="5536168"/>
            <a:ext cx="315298" cy="369332"/>
          </a:xfrm>
          <a:prstGeom prst="rect">
            <a:avLst/>
          </a:prstGeom>
          <a:noFill/>
        </p:spPr>
        <p:txBody>
          <a:bodyPr wrap="none" rtlCol="0">
            <a:spAutoFit/>
          </a:bodyPr>
          <a:lstStyle/>
          <a:p>
            <a:r>
              <a:rPr lang="nl-NL" dirty="0" smtClean="0"/>
              <a:t>B</a:t>
            </a:r>
            <a:endParaRPr lang="nl-NL" dirty="0"/>
          </a:p>
        </p:txBody>
      </p:sp>
      <p:sp>
        <p:nvSpPr>
          <p:cNvPr id="11" name="Tekstvak 10"/>
          <p:cNvSpPr txBox="1"/>
          <p:nvPr/>
        </p:nvSpPr>
        <p:spPr>
          <a:xfrm>
            <a:off x="3508375" y="5536168"/>
            <a:ext cx="322737" cy="369332"/>
          </a:xfrm>
          <a:prstGeom prst="rect">
            <a:avLst/>
          </a:prstGeom>
          <a:noFill/>
        </p:spPr>
        <p:txBody>
          <a:bodyPr wrap="none" rtlCol="0">
            <a:spAutoFit/>
          </a:bodyPr>
          <a:lstStyle/>
          <a:p>
            <a:r>
              <a:rPr lang="nl-NL" dirty="0" smtClean="0"/>
              <a:t>C</a:t>
            </a:r>
            <a:endParaRPr lang="nl-NL" dirty="0"/>
          </a:p>
        </p:txBody>
      </p:sp>
      <p:sp>
        <p:nvSpPr>
          <p:cNvPr id="12" name="Tekstvak 11"/>
          <p:cNvSpPr txBox="1"/>
          <p:nvPr/>
        </p:nvSpPr>
        <p:spPr>
          <a:xfrm>
            <a:off x="165064" y="4570410"/>
            <a:ext cx="802210" cy="369332"/>
          </a:xfrm>
          <a:prstGeom prst="rect">
            <a:avLst/>
          </a:prstGeom>
          <a:noFill/>
        </p:spPr>
        <p:txBody>
          <a:bodyPr wrap="none" rtlCol="0">
            <a:spAutoFit/>
          </a:bodyPr>
          <a:lstStyle/>
          <a:p>
            <a:r>
              <a:rPr lang="nl-NL" dirty="0" smtClean="0"/>
              <a:t>10 cm</a:t>
            </a:r>
            <a:endParaRPr lang="nl-NL" dirty="0"/>
          </a:p>
        </p:txBody>
      </p:sp>
      <p:sp>
        <p:nvSpPr>
          <p:cNvPr id="13" name="Tekstvak 12"/>
          <p:cNvSpPr txBox="1"/>
          <p:nvPr/>
        </p:nvSpPr>
        <p:spPr>
          <a:xfrm>
            <a:off x="2154559" y="4226994"/>
            <a:ext cx="802210" cy="369332"/>
          </a:xfrm>
          <a:prstGeom prst="rect">
            <a:avLst/>
          </a:prstGeom>
          <a:noFill/>
        </p:spPr>
        <p:txBody>
          <a:bodyPr wrap="none" rtlCol="0">
            <a:spAutoFit/>
          </a:bodyPr>
          <a:lstStyle/>
          <a:p>
            <a:r>
              <a:rPr lang="nl-NL" dirty="0" smtClean="0"/>
              <a:t>15 cm</a:t>
            </a:r>
            <a:endParaRPr lang="nl-NL" dirty="0"/>
          </a:p>
        </p:txBody>
      </p:sp>
      <p:sp>
        <p:nvSpPr>
          <p:cNvPr id="14" name="Tekstvak 13"/>
          <p:cNvSpPr txBox="1"/>
          <p:nvPr/>
        </p:nvSpPr>
        <p:spPr>
          <a:xfrm>
            <a:off x="8266781" y="4802385"/>
            <a:ext cx="305718" cy="369332"/>
          </a:xfrm>
          <a:prstGeom prst="rect">
            <a:avLst/>
          </a:prstGeom>
          <a:noFill/>
        </p:spPr>
        <p:txBody>
          <a:bodyPr wrap="none" rtlCol="0">
            <a:spAutoFit/>
          </a:bodyPr>
          <a:lstStyle/>
          <a:p>
            <a:r>
              <a:rPr lang="nl-NL" dirty="0" smtClean="0"/>
              <a:t>+</a:t>
            </a:r>
            <a:endParaRPr lang="nl-NL" dirty="0"/>
          </a:p>
        </p:txBody>
      </p:sp>
      <p:sp>
        <p:nvSpPr>
          <p:cNvPr id="19" name="Tekstvak 18"/>
          <p:cNvSpPr txBox="1"/>
          <p:nvPr/>
        </p:nvSpPr>
        <p:spPr>
          <a:xfrm>
            <a:off x="5800138" y="5884605"/>
            <a:ext cx="1848082" cy="738664"/>
          </a:xfrm>
          <a:prstGeom prst="rect">
            <a:avLst/>
          </a:prstGeom>
          <a:noFill/>
        </p:spPr>
        <p:txBody>
          <a:bodyPr wrap="none" rtlCol="0">
            <a:spAutoFit/>
          </a:bodyPr>
          <a:lstStyle/>
          <a:p>
            <a:r>
              <a:rPr lang="nl-NL" sz="2400" i="1" dirty="0" smtClean="0"/>
              <a:t>√</a:t>
            </a:r>
            <a:r>
              <a:rPr lang="nl-NL" i="1" dirty="0" smtClean="0"/>
              <a:t>244 = 15,6 cm</a:t>
            </a:r>
          </a:p>
          <a:p>
            <a:r>
              <a:rPr lang="nl-NL" i="1" dirty="0" smtClean="0"/>
              <a:t>AC = 15,6 cm  </a:t>
            </a:r>
            <a:endParaRPr lang="nl-NL" dirty="0"/>
          </a:p>
        </p:txBody>
      </p:sp>
      <p:sp>
        <p:nvSpPr>
          <p:cNvPr id="22" name="Gekromde pijl omlaag 21"/>
          <p:cNvSpPr/>
          <p:nvPr/>
        </p:nvSpPr>
        <p:spPr>
          <a:xfrm rot="10800000">
            <a:off x="6159499" y="5582979"/>
            <a:ext cx="586503" cy="275709"/>
          </a:xfrm>
          <a:prstGeom prst="curved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nl-NL">
              <a:solidFill>
                <a:schemeClr val="tx1"/>
              </a:solidFill>
            </a:endParaRPr>
          </a:p>
        </p:txBody>
      </p:sp>
      <p:sp>
        <p:nvSpPr>
          <p:cNvPr id="15" name="Tekstvak 14"/>
          <p:cNvSpPr txBox="1"/>
          <p:nvPr/>
        </p:nvSpPr>
        <p:spPr>
          <a:xfrm>
            <a:off x="1753454" y="5720834"/>
            <a:ext cx="802210" cy="369332"/>
          </a:xfrm>
          <a:prstGeom prst="rect">
            <a:avLst/>
          </a:prstGeom>
          <a:noFill/>
        </p:spPr>
        <p:txBody>
          <a:bodyPr wrap="none" rtlCol="0">
            <a:spAutoFit/>
          </a:bodyPr>
          <a:lstStyle/>
          <a:p>
            <a:r>
              <a:rPr lang="nl-NL" dirty="0" smtClean="0"/>
              <a:t>12 cm</a:t>
            </a:r>
            <a:endParaRPr lang="nl-NL" dirty="0"/>
          </a:p>
        </p:txBody>
      </p:sp>
      <p:sp>
        <p:nvSpPr>
          <p:cNvPr id="2" name="Tekstvak 1"/>
          <p:cNvSpPr txBox="1"/>
          <p:nvPr/>
        </p:nvSpPr>
        <p:spPr>
          <a:xfrm>
            <a:off x="3831113" y="2111375"/>
            <a:ext cx="4741387" cy="147732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nl-NL" dirty="0" smtClean="0"/>
              <a:t>Als er een rechte hoek in de driehoek zit dan had de schuine/lange zijde 15,6 cm moeten zijn. Het antwoord is dus NEE, dit is geen rechthoekige driehoek!!</a:t>
            </a:r>
          </a:p>
          <a:p>
            <a:endParaRPr lang="nl-NL" dirty="0"/>
          </a:p>
        </p:txBody>
      </p:sp>
    </p:spTree>
    <p:extLst>
      <p:ext uri="{BB962C8B-B14F-4D97-AF65-F5344CB8AC3E}">
        <p14:creationId xmlns:p14="http://schemas.microsoft.com/office/powerpoint/2010/main" val="36873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9" grpId="0"/>
      <p:bldP spid="22"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258632"/>
            <a:ext cx="7999412" cy="1663700"/>
          </a:xfrm>
        </p:spPr>
        <p:txBody>
          <a:bodyPr>
            <a:normAutofit/>
          </a:bodyPr>
          <a:lstStyle/>
          <a:p>
            <a:pPr marL="0" indent="0">
              <a:buNone/>
            </a:pPr>
            <a:r>
              <a:rPr lang="nl-NL" sz="1800" b="1" dirty="0"/>
              <a:t>4.3 Oppervlakte driehoek:</a:t>
            </a:r>
          </a:p>
          <a:p>
            <a:r>
              <a:rPr lang="nl-NL" sz="1500" dirty="0">
                <a:solidFill>
                  <a:srgbClr val="FF0000"/>
                </a:solidFill>
              </a:rPr>
              <a:t>Oppervlakte van een driehoek uitrekenen (½ x zijde x hoogte)</a:t>
            </a:r>
          </a:p>
          <a:p>
            <a:endParaRPr lang="nl-NL" dirty="0"/>
          </a:p>
        </p:txBody>
      </p:sp>
      <p:sp>
        <p:nvSpPr>
          <p:cNvPr id="5" name="Tekstvak 4"/>
          <p:cNvSpPr txBox="1"/>
          <p:nvPr/>
        </p:nvSpPr>
        <p:spPr>
          <a:xfrm>
            <a:off x="233416" y="1079277"/>
            <a:ext cx="8730996" cy="1569660"/>
          </a:xfrm>
          <a:prstGeom prst="rect">
            <a:avLst/>
          </a:prstGeom>
          <a:noFill/>
        </p:spPr>
        <p:txBody>
          <a:bodyPr wrap="square" rtlCol="0">
            <a:spAutoFit/>
          </a:bodyPr>
          <a:lstStyle/>
          <a:p>
            <a:r>
              <a:rPr lang="nl-NL" sz="2400" dirty="0" smtClean="0"/>
              <a:t>De </a:t>
            </a:r>
            <a:r>
              <a:rPr lang="nl-NL" sz="2400" u="sng" dirty="0" smtClean="0"/>
              <a:t>zijde</a:t>
            </a:r>
            <a:r>
              <a:rPr lang="nl-NL" sz="2400" dirty="0" smtClean="0"/>
              <a:t> en de </a:t>
            </a:r>
            <a:r>
              <a:rPr lang="nl-NL" sz="2400" u="sng" dirty="0" smtClean="0"/>
              <a:t>hoogte </a:t>
            </a:r>
            <a:r>
              <a:rPr lang="nl-NL" sz="2400" dirty="0" smtClean="0"/>
              <a:t>van een driehoek  staan altijd loodrecht op elkaar.</a:t>
            </a:r>
          </a:p>
          <a:p>
            <a:r>
              <a:rPr lang="nl-NL" sz="2400" dirty="0" smtClean="0"/>
              <a:t>Soms moet je zelf de hoogte van de driehoek nog uitrekenen.</a:t>
            </a:r>
          </a:p>
          <a:p>
            <a:r>
              <a:rPr lang="nl-NL" sz="2400" dirty="0" smtClean="0"/>
              <a:t>De oppervlakte van een driehoek = ½ x zijde x hoogte</a:t>
            </a:r>
            <a:endParaRPr lang="nl-NL" sz="2400" dirty="0"/>
          </a:p>
        </p:txBody>
      </p:sp>
      <p:sp>
        <p:nvSpPr>
          <p:cNvPr id="9" name="Tekstvak 8"/>
          <p:cNvSpPr txBox="1"/>
          <p:nvPr/>
        </p:nvSpPr>
        <p:spPr>
          <a:xfrm>
            <a:off x="233415" y="5103535"/>
            <a:ext cx="2465335" cy="461665"/>
          </a:xfrm>
          <a:prstGeom prst="rect">
            <a:avLst/>
          </a:prstGeom>
          <a:noFill/>
        </p:spPr>
        <p:txBody>
          <a:bodyPr wrap="square" rtlCol="0">
            <a:spAutoFit/>
          </a:bodyPr>
          <a:lstStyle/>
          <a:p>
            <a:r>
              <a:rPr lang="nl-NL" sz="2400" dirty="0" smtClean="0">
                <a:solidFill>
                  <a:srgbClr val="000000"/>
                </a:solidFill>
              </a:rPr>
              <a:t>½ x 12 x 5 = 30 </a:t>
            </a:r>
          </a:p>
        </p:txBody>
      </p:sp>
      <p:pic>
        <p:nvPicPr>
          <p:cNvPr id="2" name="Afbeelding 1"/>
          <p:cNvPicPr>
            <a:picLocks noChangeAspect="1"/>
          </p:cNvPicPr>
          <p:nvPr/>
        </p:nvPicPr>
        <p:blipFill>
          <a:blip r:embed="rId2"/>
          <a:stretch>
            <a:fillRect/>
          </a:stretch>
        </p:blipFill>
        <p:spPr>
          <a:xfrm>
            <a:off x="201665" y="2659913"/>
            <a:ext cx="2893960" cy="2360019"/>
          </a:xfrm>
          <a:prstGeom prst="rect">
            <a:avLst/>
          </a:prstGeom>
        </p:spPr>
      </p:pic>
      <p:pic>
        <p:nvPicPr>
          <p:cNvPr id="7" name="Afbeelding 6"/>
          <p:cNvPicPr>
            <a:picLocks noChangeAspect="1"/>
          </p:cNvPicPr>
          <p:nvPr/>
        </p:nvPicPr>
        <p:blipFill rotWithShape="1">
          <a:blip r:embed="rId3"/>
          <a:srcRect l="6259" r="10210"/>
          <a:stretch/>
        </p:blipFill>
        <p:spPr>
          <a:xfrm>
            <a:off x="3241601" y="2644039"/>
            <a:ext cx="2714626" cy="2360019"/>
          </a:xfrm>
          <a:prstGeom prst="rect">
            <a:avLst/>
          </a:prstGeom>
        </p:spPr>
      </p:pic>
      <p:pic>
        <p:nvPicPr>
          <p:cNvPr id="8" name="Afbeelding 7"/>
          <p:cNvPicPr>
            <a:picLocks noChangeAspect="1"/>
          </p:cNvPicPr>
          <p:nvPr/>
        </p:nvPicPr>
        <p:blipFill>
          <a:blip r:embed="rId4"/>
          <a:stretch>
            <a:fillRect/>
          </a:stretch>
        </p:blipFill>
        <p:spPr>
          <a:xfrm>
            <a:off x="6073574" y="2648937"/>
            <a:ext cx="2890837" cy="2343330"/>
          </a:xfrm>
          <a:prstGeom prst="rect">
            <a:avLst/>
          </a:prstGeom>
        </p:spPr>
      </p:pic>
      <p:sp>
        <p:nvSpPr>
          <p:cNvPr id="10" name="Tekstvak 9"/>
          <p:cNvSpPr txBox="1"/>
          <p:nvPr/>
        </p:nvSpPr>
        <p:spPr>
          <a:xfrm>
            <a:off x="3236912" y="5104845"/>
            <a:ext cx="2465335" cy="461665"/>
          </a:xfrm>
          <a:prstGeom prst="rect">
            <a:avLst/>
          </a:prstGeom>
          <a:noFill/>
        </p:spPr>
        <p:txBody>
          <a:bodyPr wrap="square" rtlCol="0">
            <a:spAutoFit/>
          </a:bodyPr>
          <a:lstStyle/>
          <a:p>
            <a:r>
              <a:rPr lang="nl-NL" sz="2400" dirty="0" smtClean="0">
                <a:solidFill>
                  <a:srgbClr val="000000"/>
                </a:solidFill>
              </a:rPr>
              <a:t>½ x 10 x 5 = 25 </a:t>
            </a:r>
          </a:p>
        </p:txBody>
      </p:sp>
      <p:sp>
        <p:nvSpPr>
          <p:cNvPr id="11" name="Tekstvak 10"/>
          <p:cNvSpPr txBox="1"/>
          <p:nvPr/>
        </p:nvSpPr>
        <p:spPr>
          <a:xfrm>
            <a:off x="5951538" y="5073095"/>
            <a:ext cx="3012873" cy="1569660"/>
          </a:xfrm>
          <a:prstGeom prst="rect">
            <a:avLst/>
          </a:prstGeom>
          <a:noFill/>
        </p:spPr>
        <p:txBody>
          <a:bodyPr wrap="square" rtlCol="0">
            <a:spAutoFit/>
          </a:bodyPr>
          <a:lstStyle/>
          <a:p>
            <a:r>
              <a:rPr lang="nl-NL" dirty="0" smtClean="0">
                <a:solidFill>
                  <a:srgbClr val="000000"/>
                </a:solidFill>
              </a:rPr>
              <a:t>Eerst hoogte SR uitrekenen met Pythagoras. </a:t>
            </a:r>
          </a:p>
          <a:p>
            <a:r>
              <a:rPr lang="nl-NL" dirty="0" smtClean="0">
                <a:solidFill>
                  <a:srgbClr val="000000"/>
                </a:solidFill>
              </a:rPr>
              <a:t>SR = </a:t>
            </a:r>
            <a:r>
              <a:rPr lang="nl-NL" sz="2400" i="1" dirty="0" smtClean="0"/>
              <a:t>√</a:t>
            </a:r>
            <a:r>
              <a:rPr lang="nl-NL" i="1" dirty="0" smtClean="0"/>
              <a:t>100-36 = </a:t>
            </a:r>
            <a:r>
              <a:rPr lang="nl-NL" sz="2400" i="1" dirty="0" smtClean="0"/>
              <a:t>√</a:t>
            </a:r>
            <a:r>
              <a:rPr lang="nl-NL" i="1" dirty="0" smtClean="0"/>
              <a:t>64 = 8</a:t>
            </a:r>
          </a:p>
          <a:p>
            <a:r>
              <a:rPr lang="nl-NL" i="1" dirty="0" smtClean="0"/>
              <a:t>Oppervlakte =  ½ x 11 x 8</a:t>
            </a:r>
          </a:p>
          <a:p>
            <a:r>
              <a:rPr lang="nl-NL" i="1" dirty="0" smtClean="0"/>
              <a:t>                   =  44 </a:t>
            </a:r>
            <a:endParaRPr lang="nl-NL" dirty="0" smtClean="0">
              <a:solidFill>
                <a:srgbClr val="000000"/>
              </a:solidFill>
            </a:endParaRPr>
          </a:p>
        </p:txBody>
      </p:sp>
      <p:sp>
        <p:nvSpPr>
          <p:cNvPr id="4" name="Tekstvak 3"/>
          <p:cNvSpPr txBox="1"/>
          <p:nvPr/>
        </p:nvSpPr>
        <p:spPr>
          <a:xfrm>
            <a:off x="980296" y="3562924"/>
            <a:ext cx="264816" cy="276999"/>
          </a:xfrm>
          <a:prstGeom prst="rect">
            <a:avLst/>
          </a:prstGeom>
          <a:noFill/>
        </p:spPr>
        <p:txBody>
          <a:bodyPr wrap="none" rtlCol="0">
            <a:spAutoFit/>
          </a:bodyPr>
          <a:lstStyle/>
          <a:p>
            <a:r>
              <a:rPr lang="nl-NL" sz="1200" dirty="0" smtClean="0"/>
              <a:t>5</a:t>
            </a:r>
            <a:endParaRPr lang="nl-NL" sz="1200" dirty="0"/>
          </a:p>
        </p:txBody>
      </p:sp>
    </p:spTree>
    <p:extLst>
      <p:ext uri="{BB962C8B-B14F-4D97-AF65-F5344CB8AC3E}">
        <p14:creationId xmlns:p14="http://schemas.microsoft.com/office/powerpoint/2010/main" val="74637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85000" lnSpcReduction="20000"/>
          </a:bodyPr>
          <a:lstStyle/>
          <a:p>
            <a:pPr marL="0" indent="0">
              <a:buNone/>
            </a:pPr>
            <a:r>
              <a:rPr lang="nl-NL" sz="2000" b="1" dirty="0"/>
              <a:t>4.4 Vergroten:</a:t>
            </a:r>
          </a:p>
          <a:p>
            <a:r>
              <a:rPr lang="nl-NL" sz="1800" dirty="0">
                <a:solidFill>
                  <a:srgbClr val="FF0000"/>
                </a:solidFill>
              </a:rPr>
              <a:t>Vergrotingsfactor uitrekenen</a:t>
            </a:r>
          </a:p>
          <a:p>
            <a:r>
              <a:rPr lang="nl-NL" sz="1800" dirty="0"/>
              <a:t>De lengte van een zijde van de vergroting/verkleining uitrekenen</a:t>
            </a:r>
          </a:p>
          <a:p>
            <a:r>
              <a:rPr lang="nl-NL" sz="1800" dirty="0"/>
              <a:t>De oppervlakte van een vergroting/verkleining uitrekenen</a:t>
            </a:r>
          </a:p>
          <a:p>
            <a:endParaRPr lang="nl-NL" dirty="0"/>
          </a:p>
        </p:txBody>
      </p:sp>
      <p:sp>
        <p:nvSpPr>
          <p:cNvPr id="5" name="Tekstvak 4"/>
          <p:cNvSpPr txBox="1"/>
          <p:nvPr/>
        </p:nvSpPr>
        <p:spPr>
          <a:xfrm>
            <a:off x="440366" y="2169420"/>
            <a:ext cx="7726795" cy="1938992"/>
          </a:xfrm>
          <a:prstGeom prst="rect">
            <a:avLst/>
          </a:prstGeom>
          <a:noFill/>
        </p:spPr>
        <p:txBody>
          <a:bodyPr wrap="none" rtlCol="0">
            <a:spAutoFit/>
          </a:bodyPr>
          <a:lstStyle/>
          <a:p>
            <a:r>
              <a:rPr lang="nl-NL" sz="2400" dirty="0" smtClean="0"/>
              <a:t>Om de vergrotingsfactor uit te rekenen deel je altijd </a:t>
            </a:r>
          </a:p>
          <a:p>
            <a:r>
              <a:rPr lang="nl-NL" sz="2400" dirty="0" smtClean="0"/>
              <a:t>de lengte van een zijde van de vergroting/verkleining </a:t>
            </a:r>
          </a:p>
          <a:p>
            <a:r>
              <a:rPr lang="nl-NL" sz="2400" dirty="0" smtClean="0"/>
              <a:t>door de bijbehorende zijde van het origineel.</a:t>
            </a:r>
          </a:p>
          <a:p>
            <a:endParaRPr lang="nl-NL" sz="2400" dirty="0" smtClean="0"/>
          </a:p>
          <a:p>
            <a:r>
              <a:rPr lang="nl-NL" sz="2400" dirty="0" smtClean="0"/>
              <a:t>ABC is een vergroting van PQR</a:t>
            </a:r>
            <a:endParaRPr lang="nl-NL" sz="2400" dirty="0"/>
          </a:p>
        </p:txBody>
      </p:sp>
      <p:sp>
        <p:nvSpPr>
          <p:cNvPr id="9" name="Tekstvak 8"/>
          <p:cNvSpPr txBox="1"/>
          <p:nvPr/>
        </p:nvSpPr>
        <p:spPr>
          <a:xfrm>
            <a:off x="4303763" y="4348269"/>
            <a:ext cx="4635499" cy="1938992"/>
          </a:xfrm>
          <a:prstGeom prst="rect">
            <a:avLst/>
          </a:prstGeom>
          <a:noFill/>
        </p:spPr>
        <p:txBody>
          <a:bodyPr wrap="square" rtlCol="0">
            <a:spAutoFit/>
          </a:bodyPr>
          <a:lstStyle/>
          <a:p>
            <a:r>
              <a:rPr lang="nl-NL" sz="2400" dirty="0" smtClean="0">
                <a:solidFill>
                  <a:srgbClr val="000000"/>
                </a:solidFill>
              </a:rPr>
              <a:t>ABC is de vergroting.</a:t>
            </a:r>
          </a:p>
          <a:p>
            <a:r>
              <a:rPr lang="nl-NL" sz="2400" dirty="0" smtClean="0">
                <a:solidFill>
                  <a:srgbClr val="000000"/>
                </a:solidFill>
              </a:rPr>
              <a:t>Bij zijde AB hoort de zijde PQ van het origineel</a:t>
            </a:r>
          </a:p>
          <a:p>
            <a:r>
              <a:rPr lang="nl-NL" sz="2400" dirty="0" smtClean="0">
                <a:solidFill>
                  <a:srgbClr val="000000"/>
                </a:solidFill>
              </a:rPr>
              <a:t>Dus…</a:t>
            </a:r>
          </a:p>
          <a:p>
            <a:r>
              <a:rPr lang="nl-NL" sz="2400" dirty="0" smtClean="0">
                <a:solidFill>
                  <a:srgbClr val="000000"/>
                </a:solidFill>
              </a:rPr>
              <a:t>Vergrotingsfactor = 10 : 4 = 2,5</a:t>
            </a:r>
            <a:endParaRPr lang="nl-NL" sz="2400" dirty="0">
              <a:solidFill>
                <a:srgbClr val="000000"/>
              </a:solidFill>
            </a:endParaRPr>
          </a:p>
        </p:txBody>
      </p:sp>
      <p:pic>
        <p:nvPicPr>
          <p:cNvPr id="1026" name="Picture 2" descr="https://maken.wikiwijs.nl/bestanden/466403/vergrote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133" y="4108412"/>
            <a:ext cx="3628059" cy="2418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1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364198"/>
            <a:ext cx="7999412" cy="1663700"/>
          </a:xfrm>
        </p:spPr>
        <p:txBody>
          <a:bodyPr>
            <a:normAutofit fontScale="85000" lnSpcReduction="20000"/>
          </a:bodyPr>
          <a:lstStyle/>
          <a:p>
            <a:pPr marL="0" indent="0">
              <a:buNone/>
            </a:pPr>
            <a:r>
              <a:rPr lang="nl-NL" sz="2400" b="1" dirty="0"/>
              <a:t>4.4 Vergroten:</a:t>
            </a:r>
          </a:p>
          <a:p>
            <a:r>
              <a:rPr lang="nl-NL" sz="1800" dirty="0"/>
              <a:t>Vergrotingsfactor uitrekenen</a:t>
            </a:r>
          </a:p>
          <a:p>
            <a:r>
              <a:rPr lang="nl-NL" sz="1800" dirty="0">
                <a:solidFill>
                  <a:srgbClr val="FF0000"/>
                </a:solidFill>
              </a:rPr>
              <a:t>De lengte van een zijde van de vergroting/verkleining uitrekenen</a:t>
            </a:r>
          </a:p>
          <a:p>
            <a:r>
              <a:rPr lang="nl-NL" sz="1800" dirty="0"/>
              <a:t>De oppervlakte van een vergroting/verkleining uitrekenen</a:t>
            </a:r>
          </a:p>
          <a:p>
            <a:endParaRPr lang="nl-NL" dirty="0"/>
          </a:p>
        </p:txBody>
      </p:sp>
      <p:sp>
        <p:nvSpPr>
          <p:cNvPr id="5" name="Tekstvak 4"/>
          <p:cNvSpPr txBox="1"/>
          <p:nvPr/>
        </p:nvSpPr>
        <p:spPr>
          <a:xfrm>
            <a:off x="407835" y="2027898"/>
            <a:ext cx="7111499" cy="2246769"/>
          </a:xfrm>
          <a:prstGeom prst="rect">
            <a:avLst/>
          </a:prstGeom>
          <a:noFill/>
        </p:spPr>
        <p:txBody>
          <a:bodyPr wrap="none" rtlCol="0">
            <a:spAutoFit/>
          </a:bodyPr>
          <a:lstStyle/>
          <a:p>
            <a:r>
              <a:rPr lang="nl-NL" sz="2000" dirty="0" smtClean="0"/>
              <a:t>- Als de vergrotingsfactor bijvoorbeeld 4 is dan betekend dit</a:t>
            </a:r>
          </a:p>
          <a:p>
            <a:r>
              <a:rPr lang="nl-NL" sz="2000" dirty="0"/>
              <a:t>d</a:t>
            </a:r>
            <a:r>
              <a:rPr lang="nl-NL" sz="2000" dirty="0" smtClean="0"/>
              <a:t>at alles in de vergroting 4 keer zo groot is.  </a:t>
            </a:r>
          </a:p>
          <a:p>
            <a:r>
              <a:rPr lang="nl-NL" sz="2000" dirty="0" smtClean="0"/>
              <a:t>- Als de vergrotingsfactor 0,2 is dan is er een verkleining en </a:t>
            </a:r>
          </a:p>
          <a:p>
            <a:r>
              <a:rPr lang="nl-NL" sz="2000" dirty="0" smtClean="0"/>
              <a:t>is alles in de verkleining 0,2 keer zo groot.</a:t>
            </a:r>
          </a:p>
          <a:p>
            <a:endParaRPr lang="nl-NL" sz="2000" dirty="0"/>
          </a:p>
          <a:p>
            <a:r>
              <a:rPr lang="nl-NL" sz="2000" dirty="0" smtClean="0"/>
              <a:t>ABC is de verkleining van ADE</a:t>
            </a:r>
          </a:p>
          <a:p>
            <a:r>
              <a:rPr lang="nl-NL" sz="2000" dirty="0" smtClean="0"/>
              <a:t>Hoe lang is zijde BC?</a:t>
            </a:r>
            <a:endParaRPr lang="nl-NL" sz="2000" dirty="0"/>
          </a:p>
        </p:txBody>
      </p:sp>
      <p:sp>
        <p:nvSpPr>
          <p:cNvPr id="9" name="Tekstvak 8"/>
          <p:cNvSpPr txBox="1"/>
          <p:nvPr/>
        </p:nvSpPr>
        <p:spPr>
          <a:xfrm>
            <a:off x="4163020" y="4007376"/>
            <a:ext cx="4635499" cy="2308324"/>
          </a:xfrm>
          <a:prstGeom prst="rect">
            <a:avLst/>
          </a:prstGeom>
          <a:noFill/>
        </p:spPr>
        <p:txBody>
          <a:bodyPr wrap="square" rtlCol="0">
            <a:spAutoFit/>
          </a:bodyPr>
          <a:lstStyle/>
          <a:p>
            <a:r>
              <a:rPr lang="nl-NL" sz="2400" dirty="0">
                <a:solidFill>
                  <a:srgbClr val="000000"/>
                </a:solidFill>
              </a:rPr>
              <a:t>ABC is de </a:t>
            </a:r>
            <a:r>
              <a:rPr lang="nl-NL" sz="2400" dirty="0" smtClean="0">
                <a:solidFill>
                  <a:srgbClr val="000000"/>
                </a:solidFill>
              </a:rPr>
              <a:t>verkleining.</a:t>
            </a:r>
            <a:endParaRPr lang="nl-NL" sz="2400" dirty="0">
              <a:solidFill>
                <a:srgbClr val="000000"/>
              </a:solidFill>
            </a:endParaRPr>
          </a:p>
          <a:p>
            <a:r>
              <a:rPr lang="nl-NL" sz="2400" dirty="0">
                <a:solidFill>
                  <a:srgbClr val="000000"/>
                </a:solidFill>
              </a:rPr>
              <a:t>Bij zijde AB hoort de zijde </a:t>
            </a:r>
            <a:r>
              <a:rPr lang="nl-NL" sz="2400" dirty="0" smtClean="0">
                <a:solidFill>
                  <a:srgbClr val="000000"/>
                </a:solidFill>
              </a:rPr>
              <a:t>AD </a:t>
            </a:r>
            <a:r>
              <a:rPr lang="nl-NL" sz="2400" dirty="0">
                <a:solidFill>
                  <a:srgbClr val="000000"/>
                </a:solidFill>
              </a:rPr>
              <a:t>van het origineel</a:t>
            </a:r>
          </a:p>
          <a:p>
            <a:r>
              <a:rPr lang="nl-NL" sz="2400" dirty="0">
                <a:solidFill>
                  <a:srgbClr val="000000"/>
                </a:solidFill>
              </a:rPr>
              <a:t>Dus…</a:t>
            </a:r>
          </a:p>
          <a:p>
            <a:r>
              <a:rPr lang="nl-NL" sz="2400" dirty="0" smtClean="0">
                <a:solidFill>
                  <a:srgbClr val="000000"/>
                </a:solidFill>
              </a:rPr>
              <a:t>Vergrotingsfactor = 3 : 6 = 0,5</a:t>
            </a:r>
          </a:p>
          <a:p>
            <a:r>
              <a:rPr lang="nl-NL" sz="2400" dirty="0" smtClean="0">
                <a:solidFill>
                  <a:srgbClr val="000000"/>
                </a:solidFill>
              </a:rPr>
              <a:t> BC = 7,2 x 0,5 = 3,6</a:t>
            </a:r>
            <a:endParaRPr lang="nl-NL" sz="2400" dirty="0">
              <a:solidFill>
                <a:srgbClr val="000000"/>
              </a:solidFill>
            </a:endParaRPr>
          </a:p>
        </p:txBody>
      </p:sp>
      <p:pic>
        <p:nvPicPr>
          <p:cNvPr id="2" name="Afbeelding 1"/>
          <p:cNvPicPr>
            <a:picLocks noChangeAspect="1"/>
          </p:cNvPicPr>
          <p:nvPr/>
        </p:nvPicPr>
        <p:blipFill>
          <a:blip r:embed="rId2"/>
          <a:stretch>
            <a:fillRect/>
          </a:stretch>
        </p:blipFill>
        <p:spPr>
          <a:xfrm>
            <a:off x="896841" y="4274667"/>
            <a:ext cx="2342117" cy="2318459"/>
          </a:xfrm>
          <a:prstGeom prst="rect">
            <a:avLst/>
          </a:prstGeom>
        </p:spPr>
      </p:pic>
      <p:sp>
        <p:nvSpPr>
          <p:cNvPr id="4" name="Tekstvak 3"/>
          <p:cNvSpPr txBox="1"/>
          <p:nvPr/>
        </p:nvSpPr>
        <p:spPr>
          <a:xfrm>
            <a:off x="2262179" y="5161538"/>
            <a:ext cx="569157" cy="261610"/>
          </a:xfrm>
          <a:prstGeom prst="rect">
            <a:avLst/>
          </a:prstGeom>
          <a:noFill/>
        </p:spPr>
        <p:txBody>
          <a:bodyPr wrap="square" rtlCol="0">
            <a:spAutoFit/>
          </a:bodyPr>
          <a:lstStyle/>
          <a:p>
            <a:r>
              <a:rPr lang="nl-NL" sz="1100" dirty="0" smtClean="0"/>
              <a:t>7,2</a:t>
            </a:r>
            <a:endParaRPr lang="nl-NL" sz="1100" dirty="0"/>
          </a:p>
        </p:txBody>
      </p:sp>
    </p:spTree>
    <p:extLst>
      <p:ext uri="{BB962C8B-B14F-4D97-AF65-F5344CB8AC3E}">
        <p14:creationId xmlns:p14="http://schemas.microsoft.com/office/powerpoint/2010/main" val="226413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a:bodyPr>
          <a:lstStyle/>
          <a:p>
            <a:pPr marL="0" indent="0">
              <a:buNone/>
            </a:pPr>
            <a:r>
              <a:rPr lang="nl-NL" sz="2000" b="1" dirty="0"/>
              <a:t>4.5 Vierhoeken:</a:t>
            </a:r>
          </a:p>
          <a:p>
            <a:r>
              <a:rPr lang="nl-NL" sz="1600" dirty="0">
                <a:solidFill>
                  <a:srgbClr val="FF0000"/>
                </a:solidFill>
              </a:rPr>
              <a:t>Een hoek van een vierhoek uitrekenen (alle hoeken zijn samen 360°)</a:t>
            </a:r>
            <a:endParaRPr lang="nl-NL" sz="1600" b="1" dirty="0">
              <a:solidFill>
                <a:srgbClr val="FF0000"/>
              </a:solidFill>
            </a:endParaRPr>
          </a:p>
          <a:p>
            <a:r>
              <a:rPr lang="nl-NL" sz="1600" dirty="0"/>
              <a:t>De eigenschappen van een rechthoek, vierkant, ruit, vlieger en parallellogram weten.</a:t>
            </a:r>
          </a:p>
          <a:p>
            <a:endParaRPr lang="nl-NL" dirty="0"/>
          </a:p>
        </p:txBody>
      </p:sp>
      <p:sp>
        <p:nvSpPr>
          <p:cNvPr id="5" name="Tekstvak 4"/>
          <p:cNvSpPr txBox="1"/>
          <p:nvPr/>
        </p:nvSpPr>
        <p:spPr>
          <a:xfrm>
            <a:off x="573088" y="2195274"/>
            <a:ext cx="6793848" cy="830997"/>
          </a:xfrm>
          <a:prstGeom prst="rect">
            <a:avLst/>
          </a:prstGeom>
          <a:noFill/>
        </p:spPr>
        <p:txBody>
          <a:bodyPr wrap="none" rtlCol="0">
            <a:spAutoFit/>
          </a:bodyPr>
          <a:lstStyle/>
          <a:p>
            <a:r>
              <a:rPr lang="nl-NL" sz="2400" dirty="0" smtClean="0"/>
              <a:t>Alle hoeken in een vierhoek zijn bij elkaar 360</a:t>
            </a:r>
            <a:r>
              <a:rPr lang="nl-NL" sz="2400" dirty="0">
                <a:solidFill>
                  <a:srgbClr val="000000"/>
                </a:solidFill>
              </a:rPr>
              <a:t>°</a:t>
            </a:r>
          </a:p>
          <a:p>
            <a:r>
              <a:rPr lang="nl-NL" sz="2400" dirty="0" smtClean="0"/>
              <a:t> </a:t>
            </a:r>
            <a:endParaRPr lang="nl-NL" sz="2400" dirty="0"/>
          </a:p>
        </p:txBody>
      </p:sp>
      <p:sp>
        <p:nvSpPr>
          <p:cNvPr id="9" name="Tekstvak 8"/>
          <p:cNvSpPr txBox="1"/>
          <p:nvPr/>
        </p:nvSpPr>
        <p:spPr>
          <a:xfrm>
            <a:off x="4193595" y="4268556"/>
            <a:ext cx="4635499" cy="1631216"/>
          </a:xfrm>
          <a:prstGeom prst="rect">
            <a:avLst/>
          </a:prstGeom>
          <a:noFill/>
        </p:spPr>
        <p:txBody>
          <a:bodyPr wrap="square" rtlCol="0">
            <a:spAutoFit/>
          </a:bodyPr>
          <a:lstStyle/>
          <a:p>
            <a:r>
              <a:rPr lang="nl-NL" sz="2000" dirty="0" smtClean="0">
                <a:solidFill>
                  <a:srgbClr val="000000"/>
                </a:solidFill>
              </a:rPr>
              <a:t>Alle drie de hoeken in een driehoek zijn samen 360°</a:t>
            </a:r>
          </a:p>
          <a:p>
            <a:endParaRPr lang="nl-NL" sz="2000" dirty="0" smtClean="0">
              <a:solidFill>
                <a:srgbClr val="000000"/>
              </a:solidFill>
            </a:endParaRPr>
          </a:p>
          <a:p>
            <a:r>
              <a:rPr lang="nl-NL" sz="2000" dirty="0" smtClean="0">
                <a:solidFill>
                  <a:srgbClr val="000000"/>
                </a:solidFill>
              </a:rPr>
              <a:t>Dus</a:t>
            </a:r>
            <a:r>
              <a:rPr lang="is-IS" sz="2000" dirty="0" smtClean="0">
                <a:solidFill>
                  <a:srgbClr val="000000"/>
                </a:solidFill>
              </a:rPr>
              <a:t>….</a:t>
            </a:r>
            <a:endParaRPr lang="nl-NL" sz="2000" dirty="0" smtClean="0">
              <a:solidFill>
                <a:srgbClr val="000000"/>
              </a:solidFill>
            </a:endParaRPr>
          </a:p>
          <a:p>
            <a:r>
              <a:rPr lang="nl-NL" sz="2000" dirty="0" smtClean="0">
                <a:solidFill>
                  <a:srgbClr val="000000"/>
                </a:solidFill>
              </a:rPr>
              <a:t>∠</a:t>
            </a:r>
            <a:r>
              <a:rPr lang="nl-NL" sz="2000" dirty="0">
                <a:solidFill>
                  <a:srgbClr val="000000"/>
                </a:solidFill>
              </a:rPr>
              <a:t>C= </a:t>
            </a:r>
            <a:r>
              <a:rPr lang="nl-NL" sz="2000" dirty="0" smtClean="0">
                <a:solidFill>
                  <a:srgbClr val="000000"/>
                </a:solidFill>
              </a:rPr>
              <a:t>360°- 32°- 133°- </a:t>
            </a:r>
            <a:r>
              <a:rPr lang="nl-NL" sz="2000" dirty="0">
                <a:solidFill>
                  <a:srgbClr val="000000"/>
                </a:solidFill>
              </a:rPr>
              <a:t>66°= </a:t>
            </a:r>
            <a:r>
              <a:rPr lang="nl-NL" sz="2000" dirty="0" smtClean="0">
                <a:solidFill>
                  <a:srgbClr val="000000"/>
                </a:solidFill>
              </a:rPr>
              <a:t>129° </a:t>
            </a:r>
            <a:endParaRPr lang="nl-NL" sz="2000" dirty="0">
              <a:solidFill>
                <a:srgbClr val="000000"/>
              </a:solidFill>
            </a:endParaRPr>
          </a:p>
        </p:txBody>
      </p:sp>
      <p:pic>
        <p:nvPicPr>
          <p:cNvPr id="3074" name="Picture 2" descr="https://maken.wikiwijs.nl/bestanden/466409/vierhoe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256" y="3420258"/>
            <a:ext cx="3026909" cy="2959646"/>
          </a:xfrm>
          <a:prstGeom prst="rect">
            <a:avLst/>
          </a:prstGeom>
          <a:noFill/>
          <a:extLst>
            <a:ext uri="{909E8E84-426E-40DD-AFC4-6F175D3DCCD1}">
              <a14:hiddenFill xmlns:a14="http://schemas.microsoft.com/office/drawing/2010/main">
                <a:solidFill>
                  <a:srgbClr val="FFFFFF"/>
                </a:solidFill>
              </a14:hiddenFill>
            </a:ext>
          </a:extLst>
        </p:spPr>
      </p:pic>
      <p:sp>
        <p:nvSpPr>
          <p:cNvPr id="2" name="Rechthoek 1"/>
          <p:cNvSpPr/>
          <p:nvPr/>
        </p:nvSpPr>
        <p:spPr>
          <a:xfrm>
            <a:off x="782407" y="3026271"/>
            <a:ext cx="1899879" cy="400110"/>
          </a:xfrm>
          <a:prstGeom prst="rect">
            <a:avLst/>
          </a:prstGeom>
        </p:spPr>
        <p:txBody>
          <a:bodyPr wrap="none">
            <a:spAutoFit/>
          </a:bodyPr>
          <a:lstStyle/>
          <a:p>
            <a:r>
              <a:rPr lang="nl-NL" sz="2000" dirty="0" smtClean="0">
                <a:solidFill>
                  <a:srgbClr val="000000"/>
                </a:solidFill>
              </a:rPr>
              <a:t>Bereken ∠</a:t>
            </a:r>
            <a:r>
              <a:rPr lang="nl-NL" sz="2000" dirty="0">
                <a:solidFill>
                  <a:srgbClr val="000000"/>
                </a:solidFill>
              </a:rPr>
              <a:t>C</a:t>
            </a:r>
            <a:r>
              <a:rPr lang="nl-NL" sz="2000" dirty="0" smtClean="0">
                <a:solidFill>
                  <a:srgbClr val="000000"/>
                </a:solidFill>
              </a:rPr>
              <a:t>= ? </a:t>
            </a:r>
            <a:endParaRPr lang="nl-NL" sz="2000" dirty="0"/>
          </a:p>
        </p:txBody>
      </p:sp>
    </p:spTree>
    <p:extLst>
      <p:ext uri="{BB962C8B-B14F-4D97-AF65-F5344CB8AC3E}">
        <p14:creationId xmlns:p14="http://schemas.microsoft.com/office/powerpoint/2010/main" val="155352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a:bodyPr>
          <a:lstStyle/>
          <a:p>
            <a:pPr marL="0" indent="0">
              <a:buNone/>
            </a:pPr>
            <a:r>
              <a:rPr lang="nl-NL" sz="1800" b="1" dirty="0"/>
              <a:t>4.5 Vierhoeken:</a:t>
            </a:r>
          </a:p>
          <a:p>
            <a:r>
              <a:rPr lang="nl-NL" sz="1600" dirty="0"/>
              <a:t>Een hoek van een vierhoek uitrekenen (alle hoeken zijn samen 360°)</a:t>
            </a:r>
            <a:endParaRPr lang="nl-NL" sz="1600" b="1" dirty="0"/>
          </a:p>
          <a:p>
            <a:r>
              <a:rPr lang="nl-NL" sz="1600" dirty="0">
                <a:solidFill>
                  <a:srgbClr val="FF0000"/>
                </a:solidFill>
              </a:rPr>
              <a:t>De eigenschappen van een rechthoek, vierkant, ruit, vlieger en parallellogram weten.</a:t>
            </a:r>
          </a:p>
          <a:p>
            <a:endParaRPr lang="nl-NL" dirty="0"/>
          </a:p>
        </p:txBody>
      </p:sp>
      <p:pic>
        <p:nvPicPr>
          <p:cNvPr id="2" name="Afbeelding 1"/>
          <p:cNvPicPr>
            <a:picLocks noChangeAspect="1"/>
          </p:cNvPicPr>
          <p:nvPr/>
        </p:nvPicPr>
        <p:blipFill>
          <a:blip r:embed="rId2"/>
          <a:stretch>
            <a:fillRect/>
          </a:stretch>
        </p:blipFill>
        <p:spPr>
          <a:xfrm>
            <a:off x="747818" y="2063750"/>
            <a:ext cx="7649952" cy="4232198"/>
          </a:xfrm>
          <a:prstGeom prst="rect">
            <a:avLst/>
          </a:prstGeom>
        </p:spPr>
      </p:pic>
    </p:spTree>
    <p:extLst>
      <p:ext uri="{BB962C8B-B14F-4D97-AF65-F5344CB8AC3E}">
        <p14:creationId xmlns:p14="http://schemas.microsoft.com/office/powerpoint/2010/main" val="3539898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a:bodyPr>
          <a:lstStyle/>
          <a:p>
            <a:pPr marL="0" indent="0">
              <a:buNone/>
            </a:pPr>
            <a:r>
              <a:rPr lang="nl-NL" sz="1800" b="1" dirty="0"/>
              <a:t>4.5 Vierhoeken:</a:t>
            </a:r>
          </a:p>
          <a:p>
            <a:r>
              <a:rPr lang="nl-NL" sz="1600" dirty="0"/>
              <a:t>Een hoek van een vierhoek uitrekenen (alle hoeken zijn samen 360°)</a:t>
            </a:r>
            <a:endParaRPr lang="nl-NL" sz="1600" b="1" dirty="0"/>
          </a:p>
          <a:p>
            <a:r>
              <a:rPr lang="nl-NL" sz="1600" dirty="0">
                <a:solidFill>
                  <a:srgbClr val="FF0000"/>
                </a:solidFill>
              </a:rPr>
              <a:t>De eigenschappen van een rechthoek, vierkant, ruit, vlieger en parallellogram weten.</a:t>
            </a:r>
          </a:p>
          <a:p>
            <a:endParaRPr lang="nl-NL" dirty="0"/>
          </a:p>
        </p:txBody>
      </p:sp>
      <p:pic>
        <p:nvPicPr>
          <p:cNvPr id="4" name="Afbeelding 3"/>
          <p:cNvPicPr>
            <a:picLocks noChangeAspect="1"/>
          </p:cNvPicPr>
          <p:nvPr/>
        </p:nvPicPr>
        <p:blipFill>
          <a:blip r:embed="rId2"/>
          <a:stretch>
            <a:fillRect/>
          </a:stretch>
        </p:blipFill>
        <p:spPr>
          <a:xfrm>
            <a:off x="1097230" y="2063750"/>
            <a:ext cx="6951128" cy="4475202"/>
          </a:xfrm>
          <a:prstGeom prst="rect">
            <a:avLst/>
          </a:prstGeom>
        </p:spPr>
      </p:pic>
    </p:spTree>
    <p:extLst>
      <p:ext uri="{BB962C8B-B14F-4D97-AF65-F5344CB8AC3E}">
        <p14:creationId xmlns:p14="http://schemas.microsoft.com/office/powerpoint/2010/main" val="3579918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a:bodyPr>
          <a:lstStyle/>
          <a:p>
            <a:pPr marL="0" indent="0">
              <a:buNone/>
            </a:pPr>
            <a:r>
              <a:rPr lang="nl-NL" sz="1800" b="1" dirty="0"/>
              <a:t>4.6 Oppervlakte vierhoeken:</a:t>
            </a:r>
          </a:p>
          <a:p>
            <a:r>
              <a:rPr lang="nl-NL" sz="1600" dirty="0">
                <a:solidFill>
                  <a:srgbClr val="FF0000"/>
                </a:solidFill>
              </a:rPr>
              <a:t>De oppervlakte van een parallellogram uitrekenen (zijde x hoogte)</a:t>
            </a:r>
          </a:p>
          <a:p>
            <a:endParaRPr lang="nl-NL" sz="2000" dirty="0"/>
          </a:p>
        </p:txBody>
      </p:sp>
      <p:sp>
        <p:nvSpPr>
          <p:cNvPr id="5" name="Tekstvak 4"/>
          <p:cNvSpPr txBox="1"/>
          <p:nvPr/>
        </p:nvSpPr>
        <p:spPr>
          <a:xfrm>
            <a:off x="573088" y="1278920"/>
            <a:ext cx="8152271" cy="2308324"/>
          </a:xfrm>
          <a:prstGeom prst="rect">
            <a:avLst/>
          </a:prstGeom>
          <a:noFill/>
        </p:spPr>
        <p:txBody>
          <a:bodyPr wrap="square" rtlCol="0">
            <a:spAutoFit/>
          </a:bodyPr>
          <a:lstStyle/>
          <a:p>
            <a:r>
              <a:rPr lang="nl-NL" sz="2400" dirty="0" smtClean="0"/>
              <a:t>De zijde en de hoogte van een parallellogram </a:t>
            </a:r>
          </a:p>
          <a:p>
            <a:r>
              <a:rPr lang="nl-NL" sz="2400" dirty="0" smtClean="0"/>
              <a:t>staan altijd loodrecht op elkaar, net als bij een driehoek.</a:t>
            </a:r>
          </a:p>
          <a:p>
            <a:endParaRPr lang="nl-NL" sz="2400" dirty="0" smtClean="0"/>
          </a:p>
          <a:p>
            <a:r>
              <a:rPr lang="nl-NL" sz="2400" dirty="0" smtClean="0"/>
              <a:t>De oppervlakte van een parallellogram = zijde x hoogte</a:t>
            </a:r>
          </a:p>
          <a:p>
            <a:endParaRPr lang="nl-NL" sz="2400" dirty="0"/>
          </a:p>
          <a:p>
            <a:r>
              <a:rPr lang="nl-NL" sz="2400" dirty="0" smtClean="0"/>
              <a:t>Bereken de oppervlakte van ABCD:</a:t>
            </a:r>
            <a:endParaRPr lang="nl-NL" sz="2400" dirty="0"/>
          </a:p>
        </p:txBody>
      </p:sp>
      <p:sp>
        <p:nvSpPr>
          <p:cNvPr id="9" name="Tekstvak 8"/>
          <p:cNvSpPr txBox="1"/>
          <p:nvPr/>
        </p:nvSpPr>
        <p:spPr>
          <a:xfrm>
            <a:off x="3752168" y="4004152"/>
            <a:ext cx="5391832" cy="1200329"/>
          </a:xfrm>
          <a:prstGeom prst="rect">
            <a:avLst/>
          </a:prstGeom>
          <a:noFill/>
        </p:spPr>
        <p:txBody>
          <a:bodyPr wrap="square" rtlCol="0">
            <a:spAutoFit/>
          </a:bodyPr>
          <a:lstStyle/>
          <a:p>
            <a:r>
              <a:rPr lang="nl-NL" sz="2400" dirty="0" smtClean="0">
                <a:solidFill>
                  <a:srgbClr val="000000"/>
                </a:solidFill>
              </a:rPr>
              <a:t>FE en AB staan loodrecht op elkaar.</a:t>
            </a:r>
          </a:p>
          <a:p>
            <a:r>
              <a:rPr lang="nl-NL" sz="2400" dirty="0" smtClean="0">
                <a:solidFill>
                  <a:srgbClr val="000000"/>
                </a:solidFill>
              </a:rPr>
              <a:t>Dus</a:t>
            </a:r>
            <a:r>
              <a:rPr lang="is-IS" sz="2400" dirty="0" smtClean="0">
                <a:solidFill>
                  <a:srgbClr val="000000"/>
                </a:solidFill>
              </a:rPr>
              <a:t>….</a:t>
            </a:r>
            <a:endParaRPr lang="nl-NL" sz="2400" dirty="0" smtClean="0">
              <a:solidFill>
                <a:srgbClr val="000000"/>
              </a:solidFill>
            </a:endParaRPr>
          </a:p>
          <a:p>
            <a:r>
              <a:rPr lang="nl-NL" sz="2400" dirty="0" smtClean="0">
                <a:solidFill>
                  <a:srgbClr val="000000"/>
                </a:solidFill>
              </a:rPr>
              <a:t>Oppervlakte van ABCD = 13 x 11 =143</a:t>
            </a:r>
            <a:endParaRPr lang="nl-NL" sz="2400" dirty="0">
              <a:solidFill>
                <a:srgbClr val="000000"/>
              </a:solidFill>
            </a:endParaRPr>
          </a:p>
        </p:txBody>
      </p:sp>
      <p:pic>
        <p:nvPicPr>
          <p:cNvPr id="4098" name="Picture 2" descr="Afbeeldingsresultaat voor oppervlakte parallell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486" y="3619560"/>
            <a:ext cx="288508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72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a:bodyPr>
          <a:lstStyle/>
          <a:p>
            <a:pPr marL="0" indent="0">
              <a:buNone/>
            </a:pPr>
            <a:r>
              <a:rPr lang="nl-NL" sz="1800" b="1" dirty="0"/>
              <a:t>4.7 F- en </a:t>
            </a:r>
            <a:r>
              <a:rPr lang="nl-NL" sz="1800" b="1" dirty="0" err="1"/>
              <a:t>Z</a:t>
            </a:r>
            <a:r>
              <a:rPr lang="nl-NL" sz="1800" b="1" dirty="0"/>
              <a:t>-hoeken:</a:t>
            </a:r>
          </a:p>
          <a:p>
            <a:r>
              <a:rPr lang="nl-NL" sz="1600" dirty="0">
                <a:solidFill>
                  <a:srgbClr val="FF0000"/>
                </a:solidFill>
              </a:rPr>
              <a:t>Gelijke hoeken vinden met behulp van F- en </a:t>
            </a:r>
            <a:r>
              <a:rPr lang="nl-NL" sz="1600" dirty="0" err="1">
                <a:solidFill>
                  <a:srgbClr val="FF0000"/>
                </a:solidFill>
              </a:rPr>
              <a:t>Z</a:t>
            </a:r>
            <a:r>
              <a:rPr lang="nl-NL" sz="1600" dirty="0">
                <a:solidFill>
                  <a:srgbClr val="FF0000"/>
                </a:solidFill>
              </a:rPr>
              <a:t>- hoeken</a:t>
            </a:r>
          </a:p>
          <a:p>
            <a:endParaRPr lang="nl-NL" sz="2000" dirty="0"/>
          </a:p>
        </p:txBody>
      </p:sp>
      <p:sp>
        <p:nvSpPr>
          <p:cNvPr id="5" name="Tekstvak 4"/>
          <p:cNvSpPr txBox="1"/>
          <p:nvPr/>
        </p:nvSpPr>
        <p:spPr>
          <a:xfrm>
            <a:off x="437355" y="1328504"/>
            <a:ext cx="8496237" cy="1569660"/>
          </a:xfrm>
          <a:prstGeom prst="rect">
            <a:avLst/>
          </a:prstGeom>
          <a:noFill/>
        </p:spPr>
        <p:txBody>
          <a:bodyPr wrap="none" rtlCol="0">
            <a:spAutoFit/>
          </a:bodyPr>
          <a:lstStyle/>
          <a:p>
            <a:r>
              <a:rPr lang="nl-NL" sz="2400" dirty="0" smtClean="0"/>
              <a:t>Als er in een figuur evenwijdige lijnen aanwezig </a:t>
            </a:r>
          </a:p>
          <a:p>
            <a:r>
              <a:rPr lang="nl-NL" sz="2400" dirty="0" smtClean="0"/>
              <a:t>zijn dan kunnen er F- en Z-hoeken in het figuur zitten.</a:t>
            </a:r>
          </a:p>
          <a:p>
            <a:r>
              <a:rPr lang="nl-NL" sz="2400" dirty="0" smtClean="0"/>
              <a:t>Zoek naar de letter F of Z en de hoeken die daarin zitten </a:t>
            </a:r>
          </a:p>
          <a:p>
            <a:r>
              <a:rPr lang="nl-NL" sz="2400" dirty="0"/>
              <a:t> </a:t>
            </a:r>
            <a:r>
              <a:rPr lang="nl-NL" sz="2400" dirty="0" smtClean="0"/>
              <a:t>                                                                  zijn even groot</a:t>
            </a:r>
            <a:endParaRPr lang="nl-NL" sz="2400" dirty="0"/>
          </a:p>
        </p:txBody>
      </p:sp>
      <p:sp>
        <p:nvSpPr>
          <p:cNvPr id="9" name="Tekstvak 8"/>
          <p:cNvSpPr txBox="1"/>
          <p:nvPr/>
        </p:nvSpPr>
        <p:spPr>
          <a:xfrm>
            <a:off x="1106912" y="5459997"/>
            <a:ext cx="6550881" cy="461665"/>
          </a:xfrm>
          <a:prstGeom prst="rect">
            <a:avLst/>
          </a:prstGeom>
          <a:noFill/>
        </p:spPr>
        <p:txBody>
          <a:bodyPr wrap="square" rtlCol="0">
            <a:spAutoFit/>
          </a:bodyPr>
          <a:lstStyle/>
          <a:p>
            <a:r>
              <a:rPr lang="nl-NL" sz="2400" dirty="0" smtClean="0">
                <a:solidFill>
                  <a:srgbClr val="000000"/>
                </a:solidFill>
              </a:rPr>
              <a:t>∠A</a:t>
            </a:r>
            <a:r>
              <a:rPr lang="nl-NL" sz="2000" dirty="0" smtClean="0">
                <a:solidFill>
                  <a:srgbClr val="000000"/>
                </a:solidFill>
              </a:rPr>
              <a:t>1</a:t>
            </a:r>
            <a:r>
              <a:rPr lang="nl-NL" sz="2400" dirty="0">
                <a:solidFill>
                  <a:srgbClr val="000000"/>
                </a:solidFill>
              </a:rPr>
              <a:t>= </a:t>
            </a:r>
            <a:r>
              <a:rPr lang="nl-NL" sz="2400" dirty="0" smtClean="0">
                <a:solidFill>
                  <a:srgbClr val="000000"/>
                </a:solidFill>
              </a:rPr>
              <a:t>∠B</a:t>
            </a:r>
            <a:r>
              <a:rPr lang="nl-NL" sz="2000" dirty="0" smtClean="0">
                <a:solidFill>
                  <a:srgbClr val="000000"/>
                </a:solidFill>
              </a:rPr>
              <a:t>1							</a:t>
            </a:r>
            <a:r>
              <a:rPr lang="nl-NL" sz="2400" dirty="0">
                <a:solidFill>
                  <a:srgbClr val="000000"/>
                </a:solidFill>
              </a:rPr>
              <a:t>∠A</a:t>
            </a:r>
            <a:r>
              <a:rPr lang="nl-NL" sz="2000" dirty="0">
                <a:solidFill>
                  <a:srgbClr val="000000"/>
                </a:solidFill>
              </a:rPr>
              <a:t>1</a:t>
            </a:r>
            <a:r>
              <a:rPr lang="nl-NL" sz="2400" dirty="0">
                <a:solidFill>
                  <a:srgbClr val="000000"/>
                </a:solidFill>
              </a:rPr>
              <a:t>= ∠B</a:t>
            </a:r>
            <a:r>
              <a:rPr lang="nl-NL" sz="2000" dirty="0">
                <a:solidFill>
                  <a:srgbClr val="000000"/>
                </a:solidFill>
              </a:rPr>
              <a:t>1	</a:t>
            </a:r>
            <a:r>
              <a:rPr lang="nl-NL" sz="2400" dirty="0" smtClean="0">
                <a:solidFill>
                  <a:srgbClr val="000000"/>
                </a:solidFill>
              </a:rPr>
              <a:t> </a:t>
            </a:r>
            <a:endParaRPr lang="nl-NL" sz="2400" dirty="0">
              <a:solidFill>
                <a:srgbClr val="000000"/>
              </a:solidFill>
            </a:endParaRPr>
          </a:p>
        </p:txBody>
      </p:sp>
      <p:pic>
        <p:nvPicPr>
          <p:cNvPr id="5122" name="Picture 2" descr="https://maken.wikiwijs.nl/bestanden/466424/Fhoe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827" y="3141330"/>
            <a:ext cx="3064547" cy="213186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maken.wikiwijs.nl/bestanden/466425/Fhoek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2353" y="3170263"/>
            <a:ext cx="3022956" cy="2102927"/>
          </a:xfrm>
          <a:prstGeom prst="rect">
            <a:avLst/>
          </a:prstGeom>
          <a:noFill/>
          <a:extLst>
            <a:ext uri="{909E8E84-426E-40DD-AFC4-6F175D3DCCD1}">
              <a14:hiddenFill xmlns:a14="http://schemas.microsoft.com/office/drawing/2010/main">
                <a:solidFill>
                  <a:srgbClr val="FFFFFF"/>
                </a:solidFill>
              </a14:hiddenFill>
            </a:ext>
          </a:extLst>
        </p:spPr>
      </p:pic>
      <p:cxnSp>
        <p:nvCxnSpPr>
          <p:cNvPr id="4" name="Rechte verbindingslijn 3"/>
          <p:cNvCxnSpPr/>
          <p:nvPr/>
        </p:nvCxnSpPr>
        <p:spPr>
          <a:xfrm flipH="1">
            <a:off x="1630496" y="3789802"/>
            <a:ext cx="776604" cy="126694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H="1">
            <a:off x="2386165" y="3803733"/>
            <a:ext cx="1073131"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Rechte verbindingslijn 10"/>
          <p:cNvCxnSpPr/>
          <p:nvPr/>
        </p:nvCxnSpPr>
        <p:spPr>
          <a:xfrm flipH="1">
            <a:off x="1906088" y="4571383"/>
            <a:ext cx="1016642"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Rechte verbindingslijn 13"/>
          <p:cNvCxnSpPr/>
          <p:nvPr/>
        </p:nvCxnSpPr>
        <p:spPr>
          <a:xfrm>
            <a:off x="5413508" y="4583485"/>
            <a:ext cx="98509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Rechte verbindingslijn 14"/>
          <p:cNvCxnSpPr/>
          <p:nvPr/>
        </p:nvCxnSpPr>
        <p:spPr>
          <a:xfrm flipH="1">
            <a:off x="4968607" y="3789802"/>
            <a:ext cx="925224" cy="1393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Rechte verbindingslijn 15"/>
          <p:cNvCxnSpPr/>
          <p:nvPr/>
        </p:nvCxnSpPr>
        <p:spPr>
          <a:xfrm flipH="1">
            <a:off x="5456755" y="3796767"/>
            <a:ext cx="473532" cy="76765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47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85000" lnSpcReduction="20000"/>
          </a:bodyPr>
          <a:lstStyle/>
          <a:p>
            <a:pPr marL="0" indent="0">
              <a:buNone/>
            </a:pPr>
            <a:r>
              <a:rPr lang="nl-NL" sz="2000" b="1" dirty="0"/>
              <a:t>4.8 Omtrek cirkel:</a:t>
            </a:r>
          </a:p>
          <a:p>
            <a:r>
              <a:rPr lang="nl-NL" sz="1800" dirty="0">
                <a:solidFill>
                  <a:srgbClr val="FF0000"/>
                </a:solidFill>
              </a:rPr>
              <a:t>De straal van een cirkel is de helft van de diameter</a:t>
            </a:r>
          </a:p>
          <a:p>
            <a:r>
              <a:rPr lang="nl-NL" sz="1800" dirty="0"/>
              <a:t>De diameter van een cirkel is twee keer de straal</a:t>
            </a:r>
          </a:p>
          <a:p>
            <a:r>
              <a:rPr lang="nl-NL" sz="1800" dirty="0"/>
              <a:t>De omtrek van de cirkel uitrekenen (omtrek= diameter x π)</a:t>
            </a:r>
          </a:p>
          <a:p>
            <a:endParaRPr lang="nl-NL" sz="2000" dirty="0"/>
          </a:p>
        </p:txBody>
      </p:sp>
      <p:sp>
        <p:nvSpPr>
          <p:cNvPr id="5" name="Tekstvak 4"/>
          <p:cNvSpPr txBox="1"/>
          <p:nvPr/>
        </p:nvSpPr>
        <p:spPr>
          <a:xfrm>
            <a:off x="672240" y="2286098"/>
            <a:ext cx="7723589" cy="461665"/>
          </a:xfrm>
          <a:prstGeom prst="rect">
            <a:avLst/>
          </a:prstGeom>
          <a:noFill/>
        </p:spPr>
        <p:txBody>
          <a:bodyPr wrap="none" rtlCol="0">
            <a:spAutoFit/>
          </a:bodyPr>
          <a:lstStyle/>
          <a:p>
            <a:r>
              <a:rPr lang="nl-NL" sz="2400" dirty="0" smtClean="0"/>
              <a:t>Bereken de straal van de cirkel, de diameter is 16 cm.</a:t>
            </a:r>
            <a:endParaRPr lang="nl-NL" sz="2400" dirty="0"/>
          </a:p>
        </p:txBody>
      </p:sp>
      <p:sp>
        <p:nvSpPr>
          <p:cNvPr id="9" name="Tekstvak 8"/>
          <p:cNvSpPr txBox="1"/>
          <p:nvPr/>
        </p:nvSpPr>
        <p:spPr>
          <a:xfrm>
            <a:off x="5713923" y="4085929"/>
            <a:ext cx="4635499" cy="1200329"/>
          </a:xfrm>
          <a:prstGeom prst="rect">
            <a:avLst/>
          </a:prstGeom>
          <a:noFill/>
        </p:spPr>
        <p:txBody>
          <a:bodyPr wrap="square" rtlCol="0">
            <a:spAutoFit/>
          </a:bodyPr>
          <a:lstStyle/>
          <a:p>
            <a:r>
              <a:rPr lang="nl-NL" sz="2400" dirty="0" smtClean="0">
                <a:solidFill>
                  <a:srgbClr val="000000"/>
                </a:solidFill>
              </a:rPr>
              <a:t>Antwoord: </a:t>
            </a:r>
          </a:p>
          <a:p>
            <a:r>
              <a:rPr lang="nl-NL" sz="2400" dirty="0" smtClean="0">
                <a:solidFill>
                  <a:srgbClr val="000000"/>
                </a:solidFill>
              </a:rPr>
              <a:t>Diameter = 16 cm</a:t>
            </a:r>
          </a:p>
          <a:p>
            <a:r>
              <a:rPr lang="nl-NL" sz="2400" dirty="0" smtClean="0">
                <a:solidFill>
                  <a:srgbClr val="000000"/>
                </a:solidFill>
              </a:rPr>
              <a:t>Straal = 16:2= 8 cm </a:t>
            </a:r>
            <a:endParaRPr lang="nl-NL" sz="2400" dirty="0">
              <a:solidFill>
                <a:srgbClr val="000000"/>
              </a:solidFill>
            </a:endParaRPr>
          </a:p>
        </p:txBody>
      </p:sp>
      <p:sp>
        <p:nvSpPr>
          <p:cNvPr id="2" name="Ovaal 1"/>
          <p:cNvSpPr/>
          <p:nvPr/>
        </p:nvSpPr>
        <p:spPr>
          <a:xfrm>
            <a:off x="780546" y="3232827"/>
            <a:ext cx="2071171" cy="2059419"/>
          </a:xfrm>
          <a:prstGeom prst="ellipse">
            <a:avLst/>
          </a:prstGeom>
          <a:ln>
            <a:solidFill>
              <a:schemeClr val="accent5">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
        <p:nvSpPr>
          <p:cNvPr id="6" name="Ovaal 5"/>
          <p:cNvSpPr/>
          <p:nvPr/>
        </p:nvSpPr>
        <p:spPr>
          <a:xfrm>
            <a:off x="3158010" y="3237879"/>
            <a:ext cx="2071171" cy="2059419"/>
          </a:xfrm>
          <a:prstGeom prst="ellipse">
            <a:avLst/>
          </a:prstGeom>
          <a:ln>
            <a:solidFill>
              <a:schemeClr val="accent5">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
        <p:nvSpPr>
          <p:cNvPr id="4" name="Ovaal 3"/>
          <p:cNvSpPr/>
          <p:nvPr/>
        </p:nvSpPr>
        <p:spPr>
          <a:xfrm>
            <a:off x="1806765" y="4244728"/>
            <a:ext cx="45719" cy="4571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Ovaal 9"/>
          <p:cNvSpPr/>
          <p:nvPr/>
        </p:nvSpPr>
        <p:spPr>
          <a:xfrm>
            <a:off x="4168073" y="4267588"/>
            <a:ext cx="45719" cy="4571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11" name="Rechte verbindingslijn met pijl 10"/>
          <p:cNvCxnSpPr>
            <a:stCxn id="4" idx="2"/>
            <a:endCxn id="2" idx="6"/>
          </p:cNvCxnSpPr>
          <p:nvPr/>
        </p:nvCxnSpPr>
        <p:spPr>
          <a:xfrm flipV="1">
            <a:off x="1806765" y="4262537"/>
            <a:ext cx="1044952" cy="5051"/>
          </a:xfrm>
          <a:prstGeom prst="straightConnector1">
            <a:avLst/>
          </a:prstGeom>
          <a:ln>
            <a:solidFill>
              <a:schemeClr val="accent5">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 name="Rechte verbindingslijn met pijl 13"/>
          <p:cNvCxnSpPr>
            <a:stCxn id="6" idx="2"/>
            <a:endCxn id="6" idx="6"/>
          </p:cNvCxnSpPr>
          <p:nvPr/>
        </p:nvCxnSpPr>
        <p:spPr>
          <a:xfrm>
            <a:off x="3158010" y="4267589"/>
            <a:ext cx="2071171" cy="0"/>
          </a:xfrm>
          <a:prstGeom prst="straightConnector1">
            <a:avLst/>
          </a:prstGeom>
          <a:ln>
            <a:solidFill>
              <a:schemeClr val="accent3">
                <a:lumMod val="60000"/>
                <a:lumOff val="4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5" name="Tekstvak 14"/>
          <p:cNvSpPr txBox="1"/>
          <p:nvPr/>
        </p:nvSpPr>
        <p:spPr>
          <a:xfrm>
            <a:off x="1206379" y="5309980"/>
            <a:ext cx="4121641" cy="461665"/>
          </a:xfrm>
          <a:prstGeom prst="rect">
            <a:avLst/>
          </a:prstGeom>
          <a:noFill/>
        </p:spPr>
        <p:txBody>
          <a:bodyPr wrap="none" rtlCol="0">
            <a:spAutoFit/>
          </a:bodyPr>
          <a:lstStyle/>
          <a:p>
            <a:r>
              <a:rPr lang="nl-NL" sz="2400" dirty="0" smtClean="0">
                <a:solidFill>
                  <a:srgbClr val="FF0000"/>
                </a:solidFill>
              </a:rPr>
              <a:t>Straal </a:t>
            </a:r>
            <a:r>
              <a:rPr lang="nl-NL" sz="2400" dirty="0" smtClean="0"/>
              <a:t>                  </a:t>
            </a:r>
            <a:r>
              <a:rPr lang="nl-NL" sz="2400" dirty="0" smtClean="0">
                <a:solidFill>
                  <a:schemeClr val="accent3">
                    <a:lumMod val="60000"/>
                    <a:lumOff val="40000"/>
                  </a:schemeClr>
                </a:solidFill>
              </a:rPr>
              <a:t>Diameter</a:t>
            </a:r>
            <a:endParaRPr lang="nl-NL" sz="2400" dirty="0">
              <a:solidFill>
                <a:schemeClr val="accent3">
                  <a:lumMod val="60000"/>
                  <a:lumOff val="40000"/>
                </a:schemeClr>
              </a:solidFill>
            </a:endParaRPr>
          </a:p>
        </p:txBody>
      </p:sp>
    </p:spTree>
    <p:extLst>
      <p:ext uri="{BB962C8B-B14F-4D97-AF65-F5344CB8AC3E}">
        <p14:creationId xmlns:p14="http://schemas.microsoft.com/office/powerpoint/2010/main" val="143265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9463" y="343591"/>
            <a:ext cx="7583487" cy="721197"/>
          </a:xfrm>
        </p:spPr>
        <p:txBody>
          <a:bodyPr/>
          <a:lstStyle/>
          <a:p>
            <a:r>
              <a:rPr lang="nl-NL" dirty="0" smtClean="0"/>
              <a:t>Wat moet je allemaal kunnen?</a:t>
            </a:r>
            <a:endParaRPr lang="nl-NL" dirty="0"/>
          </a:p>
        </p:txBody>
      </p:sp>
      <p:sp>
        <p:nvSpPr>
          <p:cNvPr id="3" name="Tijdelijke aanduiding voor inhoud 2"/>
          <p:cNvSpPr>
            <a:spLocks noGrp="1"/>
          </p:cNvSpPr>
          <p:nvPr>
            <p:ph idx="1"/>
          </p:nvPr>
        </p:nvSpPr>
        <p:spPr>
          <a:xfrm>
            <a:off x="276615" y="1064788"/>
            <a:ext cx="9018265" cy="5625024"/>
          </a:xfrm>
        </p:spPr>
        <p:txBody>
          <a:bodyPr>
            <a:normAutofit fontScale="85000" lnSpcReduction="20000"/>
          </a:bodyPr>
          <a:lstStyle/>
          <a:p>
            <a:pPr marL="0" indent="0">
              <a:buNone/>
            </a:pPr>
            <a:r>
              <a:rPr lang="nl-NL" sz="2400" b="1" dirty="0" smtClean="0"/>
              <a:t>4.1 Driehoeken:</a:t>
            </a:r>
          </a:p>
          <a:p>
            <a:r>
              <a:rPr lang="nl-NL" sz="2000" dirty="0" smtClean="0"/>
              <a:t>Een hoek uitrekenen in een driehoek (de som van de hoeken is 180°)</a:t>
            </a:r>
            <a:endParaRPr lang="nl-NL" dirty="0" smtClean="0"/>
          </a:p>
          <a:p>
            <a:r>
              <a:rPr lang="nl-NL" sz="2000" dirty="0" smtClean="0"/>
              <a:t>Een hoek uitrekenen in een gelijkbenige driehoek (2 hoeken zijn gelijk)</a:t>
            </a:r>
          </a:p>
          <a:p>
            <a:r>
              <a:rPr lang="nl-NL" sz="2000" dirty="0" smtClean="0"/>
              <a:t>De hoeken berekenen in een gelijkzijdige driehoek (3 hoeken zijn gelijk)</a:t>
            </a:r>
          </a:p>
          <a:p>
            <a:endParaRPr lang="nl-NL" sz="2000" dirty="0" smtClean="0"/>
          </a:p>
          <a:p>
            <a:pPr marL="0" indent="0">
              <a:buNone/>
            </a:pPr>
            <a:r>
              <a:rPr lang="nl-NL" sz="2400" b="1" dirty="0" smtClean="0"/>
              <a:t>4.2 Pythagoras:</a:t>
            </a:r>
            <a:endParaRPr lang="nl-NL" sz="2400" b="1" dirty="0"/>
          </a:p>
          <a:p>
            <a:r>
              <a:rPr lang="nl-NL" sz="2000" dirty="0" smtClean="0"/>
              <a:t>De lange zijde van een driehoek berekenen met Pythagoras</a:t>
            </a:r>
          </a:p>
          <a:p>
            <a:r>
              <a:rPr lang="nl-NL" sz="2000" dirty="0" smtClean="0"/>
              <a:t>De korte zijde van een driehoek berekenen met Pythagoras</a:t>
            </a:r>
          </a:p>
          <a:p>
            <a:r>
              <a:rPr lang="nl-NL" sz="2000" dirty="0" smtClean="0"/>
              <a:t>Controleren of een driehoek een rechte hoek heeft</a:t>
            </a:r>
          </a:p>
          <a:p>
            <a:endParaRPr lang="nl-NL" sz="2000" dirty="0" smtClean="0"/>
          </a:p>
          <a:p>
            <a:pPr marL="0" indent="0">
              <a:buNone/>
            </a:pPr>
            <a:r>
              <a:rPr lang="nl-NL" sz="2400" b="1" dirty="0" smtClean="0"/>
              <a:t>4.3 Oppervlakte driehoek:</a:t>
            </a:r>
            <a:endParaRPr lang="nl-NL" sz="2400" b="1" dirty="0"/>
          </a:p>
          <a:p>
            <a:r>
              <a:rPr lang="nl-NL" sz="2000" dirty="0" smtClean="0"/>
              <a:t>Oppervlakte van een driehoek uitrekenen (½ x zijde x hoogte)</a:t>
            </a:r>
          </a:p>
          <a:p>
            <a:endParaRPr lang="nl-NL" sz="2000" dirty="0" smtClean="0"/>
          </a:p>
          <a:p>
            <a:endParaRPr lang="nl-NL" sz="2000" dirty="0" smtClean="0"/>
          </a:p>
        </p:txBody>
      </p:sp>
    </p:spTree>
    <p:extLst>
      <p:ext uri="{BB962C8B-B14F-4D97-AF65-F5344CB8AC3E}">
        <p14:creationId xmlns:p14="http://schemas.microsoft.com/office/powerpoint/2010/main" val="835443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85000" lnSpcReduction="20000"/>
          </a:bodyPr>
          <a:lstStyle/>
          <a:p>
            <a:pPr marL="0" indent="0">
              <a:buNone/>
            </a:pPr>
            <a:r>
              <a:rPr lang="nl-NL" sz="2000" b="1" dirty="0"/>
              <a:t>4.8 Omtrek cirkel:</a:t>
            </a:r>
          </a:p>
          <a:p>
            <a:r>
              <a:rPr lang="nl-NL" sz="1800" dirty="0"/>
              <a:t>De straal van een cirkel is de helft van de diameter</a:t>
            </a:r>
          </a:p>
          <a:p>
            <a:r>
              <a:rPr lang="nl-NL" sz="1800" dirty="0">
                <a:solidFill>
                  <a:srgbClr val="FF0000"/>
                </a:solidFill>
              </a:rPr>
              <a:t>De diameter van een cirkel is twee keer de straal</a:t>
            </a:r>
          </a:p>
          <a:p>
            <a:r>
              <a:rPr lang="nl-NL" sz="1800" dirty="0"/>
              <a:t>De omtrek van de cirkel uitrekenen (omtrek= diameter x π)</a:t>
            </a:r>
          </a:p>
          <a:p>
            <a:endParaRPr lang="nl-NL" sz="2000" dirty="0"/>
          </a:p>
        </p:txBody>
      </p:sp>
      <p:sp>
        <p:nvSpPr>
          <p:cNvPr id="5" name="Tekstvak 4"/>
          <p:cNvSpPr txBox="1"/>
          <p:nvPr/>
        </p:nvSpPr>
        <p:spPr>
          <a:xfrm>
            <a:off x="672240" y="2286098"/>
            <a:ext cx="7837402" cy="461665"/>
          </a:xfrm>
          <a:prstGeom prst="rect">
            <a:avLst/>
          </a:prstGeom>
          <a:noFill/>
        </p:spPr>
        <p:txBody>
          <a:bodyPr wrap="none" rtlCol="0">
            <a:spAutoFit/>
          </a:bodyPr>
          <a:lstStyle/>
          <a:p>
            <a:r>
              <a:rPr lang="nl-NL" sz="2400" dirty="0" smtClean="0"/>
              <a:t>Bereken de diameter van de cirkel, de straal is 4,5 cm.</a:t>
            </a:r>
            <a:endParaRPr lang="nl-NL" sz="2400" dirty="0"/>
          </a:p>
        </p:txBody>
      </p:sp>
      <p:sp>
        <p:nvSpPr>
          <p:cNvPr id="9" name="Tekstvak 8"/>
          <p:cNvSpPr txBox="1"/>
          <p:nvPr/>
        </p:nvSpPr>
        <p:spPr>
          <a:xfrm>
            <a:off x="5535474" y="4062566"/>
            <a:ext cx="4635499" cy="1200329"/>
          </a:xfrm>
          <a:prstGeom prst="rect">
            <a:avLst/>
          </a:prstGeom>
          <a:noFill/>
        </p:spPr>
        <p:txBody>
          <a:bodyPr wrap="square" rtlCol="0">
            <a:spAutoFit/>
          </a:bodyPr>
          <a:lstStyle/>
          <a:p>
            <a:r>
              <a:rPr lang="nl-NL" sz="2400" dirty="0" smtClean="0">
                <a:solidFill>
                  <a:srgbClr val="000000"/>
                </a:solidFill>
              </a:rPr>
              <a:t>Antwoord: </a:t>
            </a:r>
          </a:p>
          <a:p>
            <a:r>
              <a:rPr lang="nl-NL" sz="2400" dirty="0">
                <a:solidFill>
                  <a:srgbClr val="000000"/>
                </a:solidFill>
              </a:rPr>
              <a:t>Straal = </a:t>
            </a:r>
            <a:r>
              <a:rPr lang="nl-NL" sz="2400" dirty="0" smtClean="0">
                <a:solidFill>
                  <a:srgbClr val="000000"/>
                </a:solidFill>
              </a:rPr>
              <a:t>4,5 cm </a:t>
            </a:r>
            <a:endParaRPr lang="nl-NL" sz="2400" dirty="0">
              <a:solidFill>
                <a:srgbClr val="000000"/>
              </a:solidFill>
            </a:endParaRPr>
          </a:p>
          <a:p>
            <a:r>
              <a:rPr lang="nl-NL" sz="2400" dirty="0" smtClean="0">
                <a:solidFill>
                  <a:srgbClr val="000000"/>
                </a:solidFill>
              </a:rPr>
              <a:t>Diameter = 4,5x2 =9 cm</a:t>
            </a:r>
          </a:p>
        </p:txBody>
      </p:sp>
      <p:sp>
        <p:nvSpPr>
          <p:cNvPr id="2" name="Ovaal 1"/>
          <p:cNvSpPr/>
          <p:nvPr/>
        </p:nvSpPr>
        <p:spPr>
          <a:xfrm>
            <a:off x="780546" y="3232827"/>
            <a:ext cx="2071171" cy="2059419"/>
          </a:xfrm>
          <a:prstGeom prst="ellipse">
            <a:avLst/>
          </a:prstGeom>
          <a:ln>
            <a:solidFill>
              <a:schemeClr val="accent5">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
        <p:nvSpPr>
          <p:cNvPr id="6" name="Ovaal 5"/>
          <p:cNvSpPr/>
          <p:nvPr/>
        </p:nvSpPr>
        <p:spPr>
          <a:xfrm>
            <a:off x="3158010" y="3237879"/>
            <a:ext cx="2071171" cy="2059419"/>
          </a:xfrm>
          <a:prstGeom prst="ellipse">
            <a:avLst/>
          </a:prstGeom>
          <a:ln>
            <a:solidFill>
              <a:schemeClr val="accent5">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
        <p:nvSpPr>
          <p:cNvPr id="4" name="Ovaal 3"/>
          <p:cNvSpPr/>
          <p:nvPr/>
        </p:nvSpPr>
        <p:spPr>
          <a:xfrm>
            <a:off x="1806765" y="4244728"/>
            <a:ext cx="45719" cy="4571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Ovaal 9"/>
          <p:cNvSpPr/>
          <p:nvPr/>
        </p:nvSpPr>
        <p:spPr>
          <a:xfrm>
            <a:off x="4168073" y="4267588"/>
            <a:ext cx="45719" cy="4571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11" name="Rechte verbindingslijn met pijl 10"/>
          <p:cNvCxnSpPr>
            <a:stCxn id="4" idx="2"/>
            <a:endCxn id="2" idx="6"/>
          </p:cNvCxnSpPr>
          <p:nvPr/>
        </p:nvCxnSpPr>
        <p:spPr>
          <a:xfrm flipV="1">
            <a:off x="1806765" y="4262537"/>
            <a:ext cx="1044952" cy="5051"/>
          </a:xfrm>
          <a:prstGeom prst="straightConnector1">
            <a:avLst/>
          </a:prstGeom>
          <a:ln>
            <a:solidFill>
              <a:schemeClr val="accent5">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 name="Rechte verbindingslijn met pijl 13"/>
          <p:cNvCxnSpPr>
            <a:stCxn id="6" idx="2"/>
            <a:endCxn id="6" idx="6"/>
          </p:cNvCxnSpPr>
          <p:nvPr/>
        </p:nvCxnSpPr>
        <p:spPr>
          <a:xfrm>
            <a:off x="3158010" y="4267589"/>
            <a:ext cx="2071171" cy="0"/>
          </a:xfrm>
          <a:prstGeom prst="straightConnector1">
            <a:avLst/>
          </a:prstGeom>
          <a:ln>
            <a:solidFill>
              <a:schemeClr val="accent3">
                <a:lumMod val="60000"/>
                <a:lumOff val="4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5" name="Tekstvak 14"/>
          <p:cNvSpPr txBox="1"/>
          <p:nvPr/>
        </p:nvSpPr>
        <p:spPr>
          <a:xfrm>
            <a:off x="1206379" y="5309980"/>
            <a:ext cx="4121641" cy="461665"/>
          </a:xfrm>
          <a:prstGeom prst="rect">
            <a:avLst/>
          </a:prstGeom>
          <a:noFill/>
        </p:spPr>
        <p:txBody>
          <a:bodyPr wrap="none" rtlCol="0">
            <a:spAutoFit/>
          </a:bodyPr>
          <a:lstStyle/>
          <a:p>
            <a:r>
              <a:rPr lang="nl-NL" sz="2400" dirty="0" smtClean="0">
                <a:solidFill>
                  <a:srgbClr val="FF0000"/>
                </a:solidFill>
              </a:rPr>
              <a:t>Straal </a:t>
            </a:r>
            <a:r>
              <a:rPr lang="nl-NL" sz="2400" dirty="0" smtClean="0"/>
              <a:t>                  </a:t>
            </a:r>
            <a:r>
              <a:rPr lang="nl-NL" sz="2400" dirty="0" smtClean="0">
                <a:solidFill>
                  <a:schemeClr val="accent3">
                    <a:lumMod val="60000"/>
                    <a:lumOff val="40000"/>
                  </a:schemeClr>
                </a:solidFill>
              </a:rPr>
              <a:t>Diameter</a:t>
            </a:r>
            <a:endParaRPr lang="nl-NL" sz="2400" dirty="0">
              <a:solidFill>
                <a:schemeClr val="accent3">
                  <a:lumMod val="60000"/>
                  <a:lumOff val="40000"/>
                </a:schemeClr>
              </a:solidFill>
            </a:endParaRPr>
          </a:p>
        </p:txBody>
      </p:sp>
    </p:spTree>
    <p:extLst>
      <p:ext uri="{BB962C8B-B14F-4D97-AF65-F5344CB8AC3E}">
        <p14:creationId xmlns:p14="http://schemas.microsoft.com/office/powerpoint/2010/main" val="268264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85000" lnSpcReduction="20000"/>
          </a:bodyPr>
          <a:lstStyle/>
          <a:p>
            <a:pPr marL="0" indent="0">
              <a:buNone/>
            </a:pPr>
            <a:r>
              <a:rPr lang="nl-NL" sz="2000" b="1" dirty="0"/>
              <a:t>4.8 Omtrek cirkel:</a:t>
            </a:r>
          </a:p>
          <a:p>
            <a:r>
              <a:rPr lang="nl-NL" sz="1800" dirty="0"/>
              <a:t>De straal van een cirkel is de helft van de diameter</a:t>
            </a:r>
          </a:p>
          <a:p>
            <a:r>
              <a:rPr lang="nl-NL" sz="1800" dirty="0"/>
              <a:t>De diameter van een cirkel is twee keer de straal</a:t>
            </a:r>
          </a:p>
          <a:p>
            <a:r>
              <a:rPr lang="nl-NL" sz="1800" dirty="0">
                <a:solidFill>
                  <a:srgbClr val="FF0000"/>
                </a:solidFill>
              </a:rPr>
              <a:t>De omtrek van de cirkel uitrekenen (omtrek= diameter x π)</a:t>
            </a:r>
          </a:p>
          <a:p>
            <a:endParaRPr lang="nl-NL" sz="2000" dirty="0"/>
          </a:p>
        </p:txBody>
      </p:sp>
      <p:sp>
        <p:nvSpPr>
          <p:cNvPr id="5" name="Tekstvak 4"/>
          <p:cNvSpPr txBox="1"/>
          <p:nvPr/>
        </p:nvSpPr>
        <p:spPr>
          <a:xfrm>
            <a:off x="473936" y="2207266"/>
            <a:ext cx="7733207" cy="1200329"/>
          </a:xfrm>
          <a:prstGeom prst="rect">
            <a:avLst/>
          </a:prstGeom>
          <a:noFill/>
        </p:spPr>
        <p:txBody>
          <a:bodyPr wrap="none" rtlCol="0">
            <a:spAutoFit/>
          </a:bodyPr>
          <a:lstStyle/>
          <a:p>
            <a:r>
              <a:rPr lang="nl-NL" sz="2400" dirty="0" smtClean="0"/>
              <a:t>De omtrek is de lengte van de rand van een figuur.</a:t>
            </a:r>
          </a:p>
          <a:p>
            <a:endParaRPr lang="nl-NL" sz="2400" dirty="0" smtClean="0"/>
          </a:p>
          <a:p>
            <a:r>
              <a:rPr lang="nl-NL" sz="2400" dirty="0" smtClean="0"/>
              <a:t>De diameter van de cirkel is 10 cm , wat is de omtrek?</a:t>
            </a:r>
            <a:endParaRPr lang="nl-NL" sz="2400" dirty="0"/>
          </a:p>
        </p:txBody>
      </p:sp>
      <p:sp>
        <p:nvSpPr>
          <p:cNvPr id="9" name="Tekstvak 8"/>
          <p:cNvSpPr txBox="1"/>
          <p:nvPr/>
        </p:nvSpPr>
        <p:spPr>
          <a:xfrm>
            <a:off x="573088" y="4455843"/>
            <a:ext cx="6261411" cy="1200329"/>
          </a:xfrm>
          <a:prstGeom prst="rect">
            <a:avLst/>
          </a:prstGeom>
          <a:noFill/>
        </p:spPr>
        <p:txBody>
          <a:bodyPr wrap="square" rtlCol="0">
            <a:spAutoFit/>
          </a:bodyPr>
          <a:lstStyle/>
          <a:p>
            <a:r>
              <a:rPr lang="nl-NL" sz="2400" dirty="0" smtClean="0">
                <a:solidFill>
                  <a:srgbClr val="000000"/>
                </a:solidFill>
              </a:rPr>
              <a:t>De omtrek van een cirkel = </a:t>
            </a:r>
            <a:r>
              <a:rPr lang="nl-NL" sz="2400" dirty="0">
                <a:solidFill>
                  <a:srgbClr val="FF0000"/>
                </a:solidFill>
              </a:rPr>
              <a:t>diameter x </a:t>
            </a:r>
            <a:r>
              <a:rPr lang="nl-NL" sz="2400" dirty="0" smtClean="0">
                <a:solidFill>
                  <a:srgbClr val="FF0000"/>
                </a:solidFill>
              </a:rPr>
              <a:t>π</a:t>
            </a:r>
          </a:p>
          <a:p>
            <a:r>
              <a:rPr lang="nl-NL" sz="2400" dirty="0">
                <a:solidFill>
                  <a:srgbClr val="FF0000"/>
                </a:solidFill>
              </a:rPr>
              <a:t> </a:t>
            </a:r>
            <a:r>
              <a:rPr lang="nl-NL" sz="2400" dirty="0" smtClean="0">
                <a:solidFill>
                  <a:srgbClr val="FF0000"/>
                </a:solidFill>
              </a:rPr>
              <a:t>                                     </a:t>
            </a:r>
            <a:r>
              <a:rPr lang="nl-NL" sz="2400" dirty="0" smtClean="0"/>
              <a:t>= 10 x π = 31,42</a:t>
            </a:r>
            <a:endParaRPr lang="nl-NL" sz="2400" dirty="0"/>
          </a:p>
          <a:p>
            <a:endParaRPr lang="nl-NL" sz="2400" dirty="0"/>
          </a:p>
        </p:txBody>
      </p:sp>
    </p:spTree>
    <p:extLst>
      <p:ext uri="{BB962C8B-B14F-4D97-AF65-F5344CB8AC3E}">
        <p14:creationId xmlns:p14="http://schemas.microsoft.com/office/powerpoint/2010/main" val="184061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a:bodyPr>
          <a:lstStyle/>
          <a:p>
            <a:pPr marL="0" indent="0">
              <a:buNone/>
            </a:pPr>
            <a:r>
              <a:rPr lang="nl-NL" sz="1800" b="1" dirty="0"/>
              <a:t>4.9 Oppervlakte cirkel:</a:t>
            </a:r>
          </a:p>
          <a:p>
            <a:r>
              <a:rPr lang="nl-NL" sz="1600" dirty="0">
                <a:solidFill>
                  <a:srgbClr val="FF0000"/>
                </a:solidFill>
              </a:rPr>
              <a:t>De oppervlakte van een cirkel uitrekenen (oppervlakte = π x straal</a:t>
            </a:r>
            <a:r>
              <a:rPr lang="nl-NL" sz="1600" baseline="30000" dirty="0">
                <a:solidFill>
                  <a:srgbClr val="FF0000"/>
                </a:solidFill>
              </a:rPr>
              <a:t>2</a:t>
            </a:r>
            <a:r>
              <a:rPr lang="nl-NL" sz="1600" dirty="0" smtClean="0">
                <a:solidFill>
                  <a:srgbClr val="FF0000"/>
                </a:solidFill>
              </a:rPr>
              <a:t>)</a:t>
            </a:r>
          </a:p>
          <a:p>
            <a:endParaRPr lang="nl-NL" sz="2000" dirty="0"/>
          </a:p>
        </p:txBody>
      </p:sp>
      <p:sp>
        <p:nvSpPr>
          <p:cNvPr id="6" name="Tekstvak 5"/>
          <p:cNvSpPr txBox="1"/>
          <p:nvPr/>
        </p:nvSpPr>
        <p:spPr>
          <a:xfrm>
            <a:off x="473936" y="2207266"/>
            <a:ext cx="8393644" cy="1200329"/>
          </a:xfrm>
          <a:prstGeom prst="rect">
            <a:avLst/>
          </a:prstGeom>
          <a:noFill/>
        </p:spPr>
        <p:txBody>
          <a:bodyPr wrap="none" rtlCol="0">
            <a:spAutoFit/>
          </a:bodyPr>
          <a:lstStyle/>
          <a:p>
            <a:r>
              <a:rPr lang="nl-NL" sz="2400" dirty="0" smtClean="0"/>
              <a:t>De diameter van de cirkel is 10 cm , wat is de oppervlakte?</a:t>
            </a:r>
          </a:p>
          <a:p>
            <a:endParaRPr lang="nl-NL" sz="2400" dirty="0"/>
          </a:p>
          <a:p>
            <a:r>
              <a:rPr lang="nl-NL" sz="2400" dirty="0" smtClean="0"/>
              <a:t>Let op!! Voor de formule heb je de straal nodig!</a:t>
            </a:r>
            <a:endParaRPr lang="nl-NL" sz="2400" dirty="0"/>
          </a:p>
        </p:txBody>
      </p:sp>
      <p:sp>
        <p:nvSpPr>
          <p:cNvPr id="7" name="Tekstvak 6"/>
          <p:cNvSpPr txBox="1"/>
          <p:nvPr/>
        </p:nvSpPr>
        <p:spPr>
          <a:xfrm>
            <a:off x="573088" y="4455843"/>
            <a:ext cx="7623461" cy="1200329"/>
          </a:xfrm>
          <a:prstGeom prst="rect">
            <a:avLst/>
          </a:prstGeom>
          <a:noFill/>
        </p:spPr>
        <p:txBody>
          <a:bodyPr wrap="square" rtlCol="0">
            <a:spAutoFit/>
          </a:bodyPr>
          <a:lstStyle/>
          <a:p>
            <a:r>
              <a:rPr lang="nl-NL" sz="2400" dirty="0" smtClean="0">
                <a:solidFill>
                  <a:srgbClr val="000000"/>
                </a:solidFill>
              </a:rPr>
              <a:t>De oppervlakte van een cirkel = </a:t>
            </a:r>
            <a:r>
              <a:rPr lang="nl-NL" sz="2400" dirty="0" smtClean="0">
                <a:solidFill>
                  <a:srgbClr val="FF0000"/>
                </a:solidFill>
              </a:rPr>
              <a:t>π x straal</a:t>
            </a:r>
            <a:r>
              <a:rPr lang="nl-NL" sz="2400" baseline="30000" dirty="0">
                <a:solidFill>
                  <a:srgbClr val="FF0000"/>
                </a:solidFill>
              </a:rPr>
              <a:t>2</a:t>
            </a:r>
            <a:endParaRPr lang="nl-NL" sz="2400" dirty="0" smtClean="0">
              <a:solidFill>
                <a:srgbClr val="FF0000"/>
              </a:solidFill>
            </a:endParaRPr>
          </a:p>
          <a:p>
            <a:r>
              <a:rPr lang="nl-NL" sz="2400" dirty="0">
                <a:solidFill>
                  <a:srgbClr val="FF0000"/>
                </a:solidFill>
              </a:rPr>
              <a:t> </a:t>
            </a:r>
            <a:r>
              <a:rPr lang="nl-NL" sz="2400" dirty="0" smtClean="0">
                <a:solidFill>
                  <a:srgbClr val="FF0000"/>
                </a:solidFill>
              </a:rPr>
              <a:t>                                            </a:t>
            </a:r>
            <a:r>
              <a:rPr lang="nl-NL" sz="2400" dirty="0" smtClean="0"/>
              <a:t>= π x 5</a:t>
            </a:r>
            <a:r>
              <a:rPr lang="nl-NL" sz="2400" baseline="30000" dirty="0"/>
              <a:t>2</a:t>
            </a:r>
            <a:r>
              <a:rPr lang="nl-NL" sz="2400" dirty="0" smtClean="0"/>
              <a:t> = 78,54</a:t>
            </a:r>
            <a:endParaRPr lang="nl-NL" sz="2400" dirty="0"/>
          </a:p>
          <a:p>
            <a:endParaRPr lang="nl-NL" sz="2400" dirty="0"/>
          </a:p>
        </p:txBody>
      </p:sp>
    </p:spTree>
    <p:extLst>
      <p:ext uri="{BB962C8B-B14F-4D97-AF65-F5344CB8AC3E}">
        <p14:creationId xmlns:p14="http://schemas.microsoft.com/office/powerpoint/2010/main" val="221213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a:bodyPr>
          <a:lstStyle/>
          <a:p>
            <a:pPr marL="0" indent="0">
              <a:buNone/>
            </a:pPr>
            <a:r>
              <a:rPr lang="nl-NL" sz="1600" b="1" dirty="0" smtClean="0"/>
              <a:t>4.10 </a:t>
            </a:r>
            <a:r>
              <a:rPr lang="nl-NL" sz="1600" b="1" dirty="0"/>
              <a:t>Gebieden:</a:t>
            </a:r>
          </a:p>
          <a:p>
            <a:r>
              <a:rPr lang="nl-NL" sz="1600" dirty="0">
                <a:solidFill>
                  <a:srgbClr val="FF0000"/>
                </a:solidFill>
              </a:rPr>
              <a:t>Met een cirkel een gebied op een kaart aangeven</a:t>
            </a:r>
          </a:p>
          <a:p>
            <a:endParaRPr lang="nl-NL" sz="2000" dirty="0"/>
          </a:p>
        </p:txBody>
      </p:sp>
      <p:sp>
        <p:nvSpPr>
          <p:cNvPr id="5" name="Tekstvak 4"/>
          <p:cNvSpPr txBox="1"/>
          <p:nvPr/>
        </p:nvSpPr>
        <p:spPr>
          <a:xfrm>
            <a:off x="396818" y="1499104"/>
            <a:ext cx="7404591" cy="3416320"/>
          </a:xfrm>
          <a:prstGeom prst="rect">
            <a:avLst/>
          </a:prstGeom>
          <a:noFill/>
        </p:spPr>
        <p:txBody>
          <a:bodyPr wrap="none" rtlCol="0">
            <a:spAutoFit/>
          </a:bodyPr>
          <a:lstStyle/>
          <a:p>
            <a:r>
              <a:rPr lang="nl-NL" sz="2400" dirty="0" smtClean="0"/>
              <a:t>Door een cirkel te tekenen vanuit een bepaalt punt</a:t>
            </a:r>
          </a:p>
          <a:p>
            <a:r>
              <a:rPr lang="nl-NL" sz="2400" dirty="0" smtClean="0"/>
              <a:t>kun je precies zien op welke afstand iets ligt. </a:t>
            </a:r>
          </a:p>
          <a:p>
            <a:r>
              <a:rPr lang="nl-NL" sz="2400" dirty="0" smtClean="0"/>
              <a:t>Bijvoorbeeld er staat een radiozendmast in punt M. </a:t>
            </a:r>
          </a:p>
          <a:p>
            <a:r>
              <a:rPr lang="nl-NL" sz="2400" dirty="0" smtClean="0"/>
              <a:t>Het bereik hiervan is 2 km. </a:t>
            </a:r>
          </a:p>
          <a:p>
            <a:endParaRPr lang="nl-NL" sz="2400" dirty="0" smtClean="0"/>
          </a:p>
          <a:p>
            <a:r>
              <a:rPr lang="nl-NL" sz="2400" dirty="0" smtClean="0"/>
              <a:t>Op alle plaatsen binnen deze</a:t>
            </a:r>
          </a:p>
          <a:p>
            <a:r>
              <a:rPr lang="nl-NL" sz="2400" dirty="0" smtClean="0"/>
              <a:t>cirkel en op de rand van </a:t>
            </a:r>
          </a:p>
          <a:p>
            <a:r>
              <a:rPr lang="nl-NL" sz="2400" dirty="0" smtClean="0"/>
              <a:t>de cirkel kunnen deze </a:t>
            </a:r>
          </a:p>
          <a:p>
            <a:r>
              <a:rPr lang="nl-NL" sz="2400" dirty="0" smtClean="0"/>
              <a:t>radiozender horen.</a:t>
            </a:r>
            <a:endParaRPr lang="nl-NL" sz="2400" dirty="0"/>
          </a:p>
        </p:txBody>
      </p:sp>
      <p:pic>
        <p:nvPicPr>
          <p:cNvPr id="6146" name="Picture 2" descr="https://maken.wikiwijs.nl/userfiles/48ffe55d3c25682abe9d25adba703a67ef05395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1142" y="3052635"/>
            <a:ext cx="4096936" cy="3103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43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5416" y="6426"/>
            <a:ext cx="9639759" cy="1044388"/>
          </a:xfrm>
        </p:spPr>
        <p:txBody>
          <a:bodyPr/>
          <a:lstStyle/>
          <a:p>
            <a:r>
              <a:rPr lang="nl-NL" sz="3200" dirty="0" smtClean="0"/>
              <a:t>Let op, je moet ook kunnen inklemmen!!</a:t>
            </a:r>
            <a:endParaRPr lang="nl-NL" sz="3200" dirty="0"/>
          </a:p>
        </p:txBody>
      </p:sp>
      <p:sp>
        <p:nvSpPr>
          <p:cNvPr id="3" name="Tijdelijke aanduiding voor inhoud 2"/>
          <p:cNvSpPr>
            <a:spLocks noGrp="1"/>
          </p:cNvSpPr>
          <p:nvPr>
            <p:ph idx="1"/>
          </p:nvPr>
        </p:nvSpPr>
        <p:spPr>
          <a:xfrm>
            <a:off x="315416" y="1337253"/>
            <a:ext cx="8540807" cy="4913524"/>
          </a:xfrm>
        </p:spPr>
        <p:txBody>
          <a:bodyPr>
            <a:normAutofit/>
          </a:bodyPr>
          <a:lstStyle/>
          <a:p>
            <a:pPr marL="0" indent="0">
              <a:buNone/>
            </a:pPr>
            <a:r>
              <a:rPr lang="nl-NL" dirty="0" smtClean="0"/>
              <a:t>Je kan vragen krijgen als:</a:t>
            </a:r>
          </a:p>
          <a:p>
            <a:pPr marL="0" indent="0">
              <a:buNone/>
            </a:pPr>
            <a:r>
              <a:rPr lang="nl-NL" dirty="0" smtClean="0"/>
              <a:t>- De oppervlakte van een driehoek is 25 cm</a:t>
            </a:r>
            <a:r>
              <a:rPr lang="nl-NL" sz="2000" baseline="30000" dirty="0" smtClean="0"/>
              <a:t>2</a:t>
            </a:r>
            <a:r>
              <a:rPr lang="nl-NL" sz="2000" dirty="0" smtClean="0"/>
              <a:t> , de zijde is 10 cm lang. Hoeveel cm is de hoogte van de driehoek?</a:t>
            </a:r>
            <a:endParaRPr lang="nl-NL" sz="2000" dirty="0"/>
          </a:p>
          <a:p>
            <a:pPr marL="0" indent="0">
              <a:buNone/>
            </a:pPr>
            <a:endParaRPr lang="nl-NL" dirty="0"/>
          </a:p>
          <a:p>
            <a:pPr marL="0" indent="0">
              <a:buNone/>
            </a:pPr>
            <a:r>
              <a:rPr lang="nl-NL" dirty="0" smtClean="0"/>
              <a:t>- De oppervlakte van een parallellogram is 144 cm</a:t>
            </a:r>
            <a:r>
              <a:rPr lang="nl-NL" sz="2000" baseline="30000" dirty="0" smtClean="0"/>
              <a:t>2</a:t>
            </a:r>
            <a:r>
              <a:rPr lang="nl-NL" sz="2000" dirty="0" smtClean="0"/>
              <a:t> , de hoogte is 8. Hoeveel cm is de zijde van de parallellogram?</a:t>
            </a:r>
          </a:p>
          <a:p>
            <a:pPr marL="0" indent="0">
              <a:buNone/>
            </a:pPr>
            <a:endParaRPr lang="nl-NL" dirty="0" smtClean="0"/>
          </a:p>
          <a:p>
            <a:pPr marL="0" indent="0">
              <a:buNone/>
            </a:pPr>
            <a:r>
              <a:rPr lang="nl-NL" dirty="0" smtClean="0"/>
              <a:t>- De </a:t>
            </a:r>
            <a:r>
              <a:rPr lang="nl-NL" dirty="0"/>
              <a:t>omtrek van een cirkel is 60 m, wat is de straal?</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713067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fbeeldingsresultaat voor oppervlakte drieho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1452" y="1475292"/>
            <a:ext cx="3249073" cy="2506069"/>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446183" y="466505"/>
            <a:ext cx="8301210" cy="707886"/>
          </a:xfrm>
          <a:prstGeom prst="rect">
            <a:avLst/>
          </a:prstGeom>
        </p:spPr>
        <p:txBody>
          <a:bodyPr wrap="square">
            <a:spAutoFit/>
          </a:bodyPr>
          <a:lstStyle/>
          <a:p>
            <a:r>
              <a:rPr lang="nl-NL" sz="2000" dirty="0"/>
              <a:t>De oppervlakte van een driehoek is 25 cm</a:t>
            </a:r>
            <a:r>
              <a:rPr lang="nl-NL" sz="2000" baseline="30000" dirty="0"/>
              <a:t>2</a:t>
            </a:r>
            <a:r>
              <a:rPr lang="nl-NL" sz="2000" dirty="0"/>
              <a:t> , de zijde is </a:t>
            </a:r>
            <a:r>
              <a:rPr lang="nl-NL" sz="2000" dirty="0" smtClean="0"/>
              <a:t>10 </a:t>
            </a:r>
            <a:r>
              <a:rPr lang="nl-NL" sz="2000" dirty="0"/>
              <a:t>cm lang. Hoeveel cm is de hoogte van de driehoek?</a:t>
            </a:r>
          </a:p>
        </p:txBody>
      </p:sp>
      <p:sp>
        <p:nvSpPr>
          <p:cNvPr id="7" name="Tekstvak 6"/>
          <p:cNvSpPr txBox="1"/>
          <p:nvPr/>
        </p:nvSpPr>
        <p:spPr>
          <a:xfrm>
            <a:off x="4255988" y="3664509"/>
            <a:ext cx="570990" cy="307777"/>
          </a:xfrm>
          <a:prstGeom prst="rect">
            <a:avLst/>
          </a:prstGeom>
          <a:noFill/>
        </p:spPr>
        <p:txBody>
          <a:bodyPr wrap="none" rtlCol="0">
            <a:spAutoFit/>
          </a:bodyPr>
          <a:lstStyle/>
          <a:p>
            <a:r>
              <a:rPr lang="nl-NL" sz="1400" dirty="0" smtClean="0"/>
              <a:t>8 cm</a:t>
            </a:r>
            <a:endParaRPr lang="nl-NL" sz="1400" dirty="0"/>
          </a:p>
        </p:txBody>
      </p:sp>
      <p:sp>
        <p:nvSpPr>
          <p:cNvPr id="8" name="Rechthoek 7"/>
          <p:cNvSpPr/>
          <p:nvPr/>
        </p:nvSpPr>
        <p:spPr>
          <a:xfrm>
            <a:off x="268077" y="4419568"/>
            <a:ext cx="8589484" cy="1938992"/>
          </a:xfrm>
          <a:prstGeom prst="rect">
            <a:avLst/>
          </a:prstGeom>
        </p:spPr>
        <p:txBody>
          <a:bodyPr wrap="square">
            <a:spAutoFit/>
          </a:bodyPr>
          <a:lstStyle/>
          <a:p>
            <a:pPr marL="457200" indent="-457200">
              <a:buAutoNum type="arabicPeriod"/>
            </a:pPr>
            <a:r>
              <a:rPr lang="nl-NL" sz="2000" dirty="0" smtClean="0"/>
              <a:t>Formule :    oppervlakte = ½ x zijde x hoogte </a:t>
            </a:r>
          </a:p>
          <a:p>
            <a:pPr marL="457200" indent="-457200">
              <a:buAutoNum type="arabicPeriod"/>
            </a:pPr>
            <a:r>
              <a:rPr lang="nl-NL" sz="2000" dirty="0" smtClean="0"/>
              <a:t>Invullen :                   25 = ½ x 10 x hoogte</a:t>
            </a:r>
          </a:p>
          <a:p>
            <a:pPr marL="457200" indent="-457200">
              <a:buAutoNum type="arabicPeriod"/>
            </a:pPr>
            <a:r>
              <a:rPr lang="nl-NL" sz="2000" dirty="0" smtClean="0"/>
              <a:t>Uitproberen/inklemmen:   hoogte = 10    opp. = ½ x10 x 10 = 50 cm</a:t>
            </a:r>
            <a:r>
              <a:rPr lang="nl-NL" sz="2000" baseline="30000" dirty="0" smtClean="0"/>
              <a:t>2</a:t>
            </a:r>
          </a:p>
          <a:p>
            <a:r>
              <a:rPr lang="nl-NL" sz="2000" baseline="30000" dirty="0" smtClean="0"/>
              <a:t> </a:t>
            </a:r>
            <a:r>
              <a:rPr lang="nl-NL" sz="2000" dirty="0" smtClean="0"/>
              <a:t>                                              hoogte = 5	  opp. = ½ x10 x 5 = 25 cm</a:t>
            </a:r>
            <a:r>
              <a:rPr lang="nl-NL" sz="2000" baseline="30000" dirty="0" smtClean="0"/>
              <a:t>2</a:t>
            </a:r>
            <a:r>
              <a:rPr lang="nl-NL" sz="2000" dirty="0" smtClean="0"/>
              <a:t> </a:t>
            </a:r>
            <a:endParaRPr lang="nl-NL" sz="2000" dirty="0"/>
          </a:p>
          <a:p>
            <a:r>
              <a:rPr lang="nl-NL" sz="2000" dirty="0" smtClean="0"/>
              <a:t>                                               </a:t>
            </a:r>
            <a:endParaRPr lang="nl-NL" sz="2000" dirty="0"/>
          </a:p>
          <a:p>
            <a:r>
              <a:rPr lang="nl-NL" sz="2000" dirty="0" smtClean="0"/>
              <a:t>4.   Conclusie:   de hoogte is 5 cm</a:t>
            </a:r>
          </a:p>
        </p:txBody>
      </p:sp>
      <p:sp>
        <p:nvSpPr>
          <p:cNvPr id="11" name="Tekstvak 10"/>
          <p:cNvSpPr txBox="1"/>
          <p:nvPr/>
        </p:nvSpPr>
        <p:spPr>
          <a:xfrm>
            <a:off x="3009246" y="3647442"/>
            <a:ext cx="570990" cy="307777"/>
          </a:xfrm>
          <a:prstGeom prst="rect">
            <a:avLst/>
          </a:prstGeom>
          <a:noFill/>
        </p:spPr>
        <p:txBody>
          <a:bodyPr wrap="none" rtlCol="0">
            <a:spAutoFit/>
          </a:bodyPr>
          <a:lstStyle/>
          <a:p>
            <a:r>
              <a:rPr lang="nl-NL" sz="1400" dirty="0" smtClean="0"/>
              <a:t>2 cm</a:t>
            </a:r>
            <a:endParaRPr lang="nl-NL" sz="1400" dirty="0"/>
          </a:p>
        </p:txBody>
      </p:sp>
    </p:spTree>
    <p:extLst>
      <p:ext uri="{BB962C8B-B14F-4D97-AF65-F5344CB8AC3E}">
        <p14:creationId xmlns:p14="http://schemas.microsoft.com/office/powerpoint/2010/main" val="141843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fbeeldingsresultaat voor oppervlakte parallello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64791" y="1669524"/>
            <a:ext cx="3782621" cy="22056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Rechthoek 5"/>
          <p:cNvSpPr/>
          <p:nvPr/>
        </p:nvSpPr>
        <p:spPr>
          <a:xfrm>
            <a:off x="446183" y="466505"/>
            <a:ext cx="8301210" cy="707886"/>
          </a:xfrm>
          <a:prstGeom prst="rect">
            <a:avLst/>
          </a:prstGeom>
        </p:spPr>
        <p:txBody>
          <a:bodyPr wrap="square">
            <a:spAutoFit/>
          </a:bodyPr>
          <a:lstStyle/>
          <a:p>
            <a:r>
              <a:rPr lang="nl-NL" sz="2000" dirty="0"/>
              <a:t>De oppervlakte van een parallellogram is 144 cm</a:t>
            </a:r>
            <a:r>
              <a:rPr lang="nl-NL" sz="2000" baseline="30000" dirty="0"/>
              <a:t>2</a:t>
            </a:r>
            <a:r>
              <a:rPr lang="nl-NL" sz="2000" dirty="0"/>
              <a:t> , de hoogte is </a:t>
            </a:r>
            <a:r>
              <a:rPr lang="nl-NL" sz="2000" dirty="0" smtClean="0"/>
              <a:t>8 cm. </a:t>
            </a:r>
          </a:p>
          <a:p>
            <a:r>
              <a:rPr lang="nl-NL" sz="2000" dirty="0" smtClean="0"/>
              <a:t>Hoeveel </a:t>
            </a:r>
            <a:r>
              <a:rPr lang="nl-NL" sz="2000" dirty="0"/>
              <a:t>cm is de zijde van de parallellogram?</a:t>
            </a:r>
          </a:p>
        </p:txBody>
      </p:sp>
      <p:sp>
        <p:nvSpPr>
          <p:cNvPr id="7" name="Tekstvak 6"/>
          <p:cNvSpPr txBox="1"/>
          <p:nvPr/>
        </p:nvSpPr>
        <p:spPr>
          <a:xfrm>
            <a:off x="4255989" y="2567901"/>
            <a:ext cx="570990" cy="307777"/>
          </a:xfrm>
          <a:prstGeom prst="rect">
            <a:avLst/>
          </a:prstGeom>
          <a:noFill/>
        </p:spPr>
        <p:txBody>
          <a:bodyPr wrap="none" rtlCol="0">
            <a:spAutoFit/>
          </a:bodyPr>
          <a:lstStyle/>
          <a:p>
            <a:r>
              <a:rPr lang="nl-NL" sz="1400" dirty="0" smtClean="0"/>
              <a:t>8 cm</a:t>
            </a:r>
            <a:endParaRPr lang="nl-NL" sz="1400" dirty="0"/>
          </a:p>
        </p:txBody>
      </p:sp>
      <p:sp>
        <p:nvSpPr>
          <p:cNvPr id="8" name="Rechthoek 7"/>
          <p:cNvSpPr/>
          <p:nvPr/>
        </p:nvSpPr>
        <p:spPr>
          <a:xfrm>
            <a:off x="598583" y="4419568"/>
            <a:ext cx="8301210" cy="1938992"/>
          </a:xfrm>
          <a:prstGeom prst="rect">
            <a:avLst/>
          </a:prstGeom>
        </p:spPr>
        <p:txBody>
          <a:bodyPr wrap="square">
            <a:spAutoFit/>
          </a:bodyPr>
          <a:lstStyle/>
          <a:p>
            <a:pPr marL="457200" indent="-457200">
              <a:buAutoNum type="arabicPeriod"/>
            </a:pPr>
            <a:r>
              <a:rPr lang="nl-NL" sz="2000" dirty="0" smtClean="0"/>
              <a:t>Formule :    oppervlakte = zijde x hoogte</a:t>
            </a:r>
          </a:p>
          <a:p>
            <a:pPr marL="457200" indent="-457200">
              <a:buAutoNum type="arabicPeriod"/>
            </a:pPr>
            <a:r>
              <a:rPr lang="nl-NL" sz="2000" dirty="0" smtClean="0"/>
              <a:t>Invullen :                 144 = zijde x 8</a:t>
            </a:r>
          </a:p>
          <a:p>
            <a:pPr marL="457200" indent="-457200">
              <a:buAutoNum type="arabicPeriod"/>
            </a:pPr>
            <a:r>
              <a:rPr lang="nl-NL" sz="2000" dirty="0" smtClean="0"/>
              <a:t>Uitproberen/inklemmen:    zijde = 10      opp. = 10 x 8 = 80 cm</a:t>
            </a:r>
            <a:r>
              <a:rPr lang="nl-NL" sz="2000" baseline="30000" dirty="0" smtClean="0"/>
              <a:t>2</a:t>
            </a:r>
          </a:p>
          <a:p>
            <a:r>
              <a:rPr lang="nl-NL" sz="2000" baseline="30000" dirty="0" smtClean="0"/>
              <a:t> </a:t>
            </a:r>
            <a:r>
              <a:rPr lang="nl-NL" sz="2000" dirty="0" smtClean="0"/>
              <a:t>                                               zijde = 15	  opp. =  15 x 8 = 120 </a:t>
            </a:r>
            <a:r>
              <a:rPr lang="nl-NL" sz="2000" dirty="0"/>
              <a:t>cm</a:t>
            </a:r>
            <a:r>
              <a:rPr lang="nl-NL" sz="2000" baseline="30000" dirty="0"/>
              <a:t>2</a:t>
            </a:r>
            <a:r>
              <a:rPr lang="nl-NL" sz="2000" dirty="0"/>
              <a:t> </a:t>
            </a:r>
          </a:p>
          <a:p>
            <a:r>
              <a:rPr lang="nl-NL" sz="2000" dirty="0" smtClean="0"/>
              <a:t>                                                zijde = 18	  opp. = 18 x 8 = 144 </a:t>
            </a:r>
            <a:r>
              <a:rPr lang="nl-NL" sz="2000" dirty="0"/>
              <a:t>cm</a:t>
            </a:r>
            <a:r>
              <a:rPr lang="nl-NL" sz="2000" baseline="30000" dirty="0"/>
              <a:t>2</a:t>
            </a:r>
            <a:r>
              <a:rPr lang="nl-NL" sz="2000" dirty="0"/>
              <a:t> </a:t>
            </a:r>
          </a:p>
          <a:p>
            <a:r>
              <a:rPr lang="nl-NL" sz="2000" dirty="0" smtClean="0"/>
              <a:t>4.   Conclusie:   de zijde is 18 cm</a:t>
            </a:r>
          </a:p>
        </p:txBody>
      </p:sp>
    </p:spTree>
    <p:extLst>
      <p:ext uri="{BB962C8B-B14F-4D97-AF65-F5344CB8AC3E}">
        <p14:creationId xmlns:p14="http://schemas.microsoft.com/office/powerpoint/2010/main" val="74622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9463" y="343591"/>
            <a:ext cx="7583487" cy="721197"/>
          </a:xfrm>
        </p:spPr>
        <p:txBody>
          <a:bodyPr/>
          <a:lstStyle/>
          <a:p>
            <a:r>
              <a:rPr lang="nl-NL" dirty="0" smtClean="0"/>
              <a:t>Wat moet je allemaal kunnen?</a:t>
            </a:r>
            <a:endParaRPr lang="nl-NL" dirty="0"/>
          </a:p>
        </p:txBody>
      </p:sp>
      <p:sp>
        <p:nvSpPr>
          <p:cNvPr id="3" name="Tijdelijke aanduiding voor inhoud 2"/>
          <p:cNvSpPr>
            <a:spLocks noGrp="1"/>
          </p:cNvSpPr>
          <p:nvPr>
            <p:ph idx="1"/>
          </p:nvPr>
        </p:nvSpPr>
        <p:spPr>
          <a:xfrm>
            <a:off x="276615" y="1064788"/>
            <a:ext cx="9018265" cy="5403937"/>
          </a:xfrm>
        </p:spPr>
        <p:txBody>
          <a:bodyPr>
            <a:normAutofit fontScale="92500" lnSpcReduction="10000"/>
          </a:bodyPr>
          <a:lstStyle/>
          <a:p>
            <a:pPr marL="0" indent="0">
              <a:buNone/>
            </a:pPr>
            <a:r>
              <a:rPr lang="nl-NL" b="1" dirty="0" smtClean="0"/>
              <a:t>4.4 Vergroten:</a:t>
            </a:r>
          </a:p>
          <a:p>
            <a:r>
              <a:rPr lang="nl-NL" sz="1900" dirty="0" smtClean="0"/>
              <a:t>Vergrotingsfactor uitrekenen</a:t>
            </a:r>
          </a:p>
          <a:p>
            <a:r>
              <a:rPr lang="nl-NL" sz="1900" dirty="0" smtClean="0"/>
              <a:t>De lengte van een zijde van de vergroting/verkleining uitrekenen</a:t>
            </a:r>
          </a:p>
          <a:p>
            <a:endParaRPr lang="nl-NL" sz="1900" dirty="0" smtClean="0"/>
          </a:p>
          <a:p>
            <a:pPr marL="0" indent="0">
              <a:buNone/>
            </a:pPr>
            <a:r>
              <a:rPr lang="nl-NL" b="1" dirty="0" smtClean="0"/>
              <a:t>4.5 Vierhoeken:</a:t>
            </a:r>
          </a:p>
          <a:p>
            <a:r>
              <a:rPr lang="nl-NL" sz="1900" dirty="0" smtClean="0"/>
              <a:t>Een hoek van een vierhoek uitrekenen (alle hoeken zijn samen 360</a:t>
            </a:r>
            <a:r>
              <a:rPr lang="nl-NL" sz="1900" dirty="0"/>
              <a:t>°</a:t>
            </a:r>
            <a:r>
              <a:rPr lang="nl-NL" sz="1900" dirty="0" smtClean="0"/>
              <a:t>)</a:t>
            </a:r>
            <a:endParaRPr lang="nl-NL" sz="1900" b="1" dirty="0"/>
          </a:p>
          <a:p>
            <a:r>
              <a:rPr lang="nl-NL" sz="1900" dirty="0" smtClean="0"/>
              <a:t>De eigenschappen van een rechthoek, vierkant, ruit, vlieger en parallellogram weten.</a:t>
            </a:r>
          </a:p>
          <a:p>
            <a:endParaRPr lang="nl-NL" sz="1900" dirty="0" smtClean="0"/>
          </a:p>
          <a:p>
            <a:pPr marL="0" indent="0">
              <a:buNone/>
            </a:pPr>
            <a:r>
              <a:rPr lang="nl-NL" b="1" dirty="0" smtClean="0"/>
              <a:t>4.6 Oppervlakte vierhoeken:</a:t>
            </a:r>
          </a:p>
          <a:p>
            <a:r>
              <a:rPr lang="nl-NL" sz="1900" dirty="0" smtClean="0"/>
              <a:t>De oppervlakte van een parallellogram uitrekenen (zijde x hoogte)</a:t>
            </a:r>
            <a:endParaRPr lang="nl-NL" sz="1900" dirty="0"/>
          </a:p>
          <a:p>
            <a:endParaRPr lang="nl-NL" sz="2000" dirty="0" smtClean="0"/>
          </a:p>
          <a:p>
            <a:endParaRPr lang="nl-NL" sz="2000" dirty="0" smtClean="0"/>
          </a:p>
        </p:txBody>
      </p:sp>
    </p:spTree>
    <p:extLst>
      <p:ext uri="{BB962C8B-B14F-4D97-AF65-F5344CB8AC3E}">
        <p14:creationId xmlns:p14="http://schemas.microsoft.com/office/powerpoint/2010/main" val="4005796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9463" y="343591"/>
            <a:ext cx="7583487" cy="721197"/>
          </a:xfrm>
        </p:spPr>
        <p:txBody>
          <a:bodyPr/>
          <a:lstStyle/>
          <a:p>
            <a:r>
              <a:rPr lang="nl-NL" dirty="0" smtClean="0"/>
              <a:t>Wat moet je allemaal kunnen?</a:t>
            </a:r>
            <a:endParaRPr lang="nl-NL" dirty="0"/>
          </a:p>
        </p:txBody>
      </p:sp>
      <p:sp>
        <p:nvSpPr>
          <p:cNvPr id="3" name="Tijdelijke aanduiding voor inhoud 2"/>
          <p:cNvSpPr>
            <a:spLocks noGrp="1"/>
          </p:cNvSpPr>
          <p:nvPr>
            <p:ph idx="1"/>
          </p:nvPr>
        </p:nvSpPr>
        <p:spPr>
          <a:xfrm>
            <a:off x="276615" y="1064788"/>
            <a:ext cx="9018265" cy="5677535"/>
          </a:xfrm>
        </p:spPr>
        <p:txBody>
          <a:bodyPr>
            <a:normAutofit fontScale="92500" lnSpcReduction="20000"/>
          </a:bodyPr>
          <a:lstStyle/>
          <a:p>
            <a:pPr marL="0" indent="0">
              <a:buNone/>
            </a:pPr>
            <a:r>
              <a:rPr lang="nl-NL" sz="2400" b="1" dirty="0" smtClean="0"/>
              <a:t>4.7 F- en </a:t>
            </a:r>
            <a:r>
              <a:rPr lang="nl-NL" sz="2400" b="1" dirty="0" err="1" smtClean="0"/>
              <a:t>Z</a:t>
            </a:r>
            <a:r>
              <a:rPr lang="nl-NL" sz="2400" b="1" dirty="0" smtClean="0"/>
              <a:t>-hoeken:</a:t>
            </a:r>
          </a:p>
          <a:p>
            <a:r>
              <a:rPr lang="nl-NL" sz="2000" dirty="0" smtClean="0"/>
              <a:t>Gelijke hoeken vinden met behulp van F- en </a:t>
            </a:r>
            <a:r>
              <a:rPr lang="nl-NL" sz="2000" dirty="0" err="1" smtClean="0"/>
              <a:t>Z</a:t>
            </a:r>
            <a:r>
              <a:rPr lang="nl-NL" sz="2000" dirty="0" smtClean="0"/>
              <a:t>- hoeken</a:t>
            </a:r>
          </a:p>
          <a:p>
            <a:pPr>
              <a:lnSpc>
                <a:spcPct val="70000"/>
              </a:lnSpc>
            </a:pPr>
            <a:endParaRPr lang="nl-NL" sz="1800" dirty="0" smtClean="0"/>
          </a:p>
          <a:p>
            <a:pPr marL="0" indent="0">
              <a:buNone/>
            </a:pPr>
            <a:r>
              <a:rPr lang="nl-NL" sz="2400" b="1" dirty="0" smtClean="0"/>
              <a:t>4.8 Omtrek cirkel:</a:t>
            </a:r>
          </a:p>
          <a:p>
            <a:r>
              <a:rPr lang="nl-NL" sz="2000" dirty="0" smtClean="0"/>
              <a:t>De straal van een cirkel is de helft van de diameter</a:t>
            </a:r>
          </a:p>
          <a:p>
            <a:r>
              <a:rPr lang="nl-NL" sz="2000" dirty="0" smtClean="0"/>
              <a:t>De diameter van een cirkel is twee keer de straal</a:t>
            </a:r>
          </a:p>
          <a:p>
            <a:r>
              <a:rPr lang="nl-NL" sz="2000" dirty="0" smtClean="0"/>
              <a:t>De omtrek van de cirkel uitrekenen (omtrek= diameter x π)</a:t>
            </a:r>
          </a:p>
          <a:p>
            <a:pPr>
              <a:lnSpc>
                <a:spcPct val="70000"/>
              </a:lnSpc>
            </a:pPr>
            <a:endParaRPr lang="nl-NL" sz="2000" dirty="0" smtClean="0"/>
          </a:p>
          <a:p>
            <a:pPr marL="0" indent="0">
              <a:buNone/>
            </a:pPr>
            <a:r>
              <a:rPr lang="nl-NL" sz="2400" b="1" dirty="0" smtClean="0"/>
              <a:t>4.9 Oppervlakte cirkel:</a:t>
            </a:r>
          </a:p>
          <a:p>
            <a:r>
              <a:rPr lang="nl-NL" sz="2000" dirty="0" smtClean="0"/>
              <a:t>De oppervlakte van een cirkel uitrekenen (oppervlakte = π x straal</a:t>
            </a:r>
            <a:r>
              <a:rPr lang="nl-NL" sz="2000" baseline="30000" dirty="0" smtClean="0"/>
              <a:t>2</a:t>
            </a:r>
            <a:r>
              <a:rPr lang="nl-NL" sz="2000" dirty="0" smtClean="0"/>
              <a:t>)</a:t>
            </a:r>
          </a:p>
          <a:p>
            <a:pPr marL="0" indent="0">
              <a:buNone/>
            </a:pPr>
            <a:r>
              <a:rPr lang="nl-NL" b="1" dirty="0" smtClean="0"/>
              <a:t>4.10 Gebieden:</a:t>
            </a:r>
          </a:p>
          <a:p>
            <a:r>
              <a:rPr lang="nl-NL" sz="2000" dirty="0" smtClean="0"/>
              <a:t>Met een cirkel een gebied op een kaart aangeven</a:t>
            </a:r>
          </a:p>
          <a:p>
            <a:endParaRPr lang="nl-NL" sz="2000" dirty="0"/>
          </a:p>
          <a:p>
            <a:endParaRPr lang="nl-NL" sz="2000" dirty="0" smtClean="0"/>
          </a:p>
          <a:p>
            <a:endParaRPr lang="nl-NL" sz="2000" dirty="0" smtClean="0"/>
          </a:p>
        </p:txBody>
      </p:sp>
    </p:spTree>
    <p:extLst>
      <p:ext uri="{BB962C8B-B14F-4D97-AF65-F5344CB8AC3E}">
        <p14:creationId xmlns:p14="http://schemas.microsoft.com/office/powerpoint/2010/main" val="2515587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62500" lnSpcReduction="20000"/>
          </a:bodyPr>
          <a:lstStyle/>
          <a:p>
            <a:pPr marL="0" indent="0">
              <a:buNone/>
            </a:pPr>
            <a:r>
              <a:rPr lang="nl-NL" sz="2800" b="1" dirty="0"/>
              <a:t>4.1 Driehoeken:</a:t>
            </a:r>
          </a:p>
          <a:p>
            <a:r>
              <a:rPr lang="nl-NL" sz="2400" dirty="0">
                <a:solidFill>
                  <a:srgbClr val="FF0000"/>
                </a:solidFill>
              </a:rPr>
              <a:t>Een hoek uitrekenen in een driehoek (de som van de hoeken is 180°)</a:t>
            </a:r>
            <a:endParaRPr lang="nl-NL" dirty="0">
              <a:solidFill>
                <a:srgbClr val="FF0000"/>
              </a:solidFill>
            </a:endParaRPr>
          </a:p>
          <a:p>
            <a:r>
              <a:rPr lang="nl-NL" sz="2400" dirty="0"/>
              <a:t>Een hoek uitrekenen in een gelijkbenige driehoek (2 hoeken zijn gelijk)</a:t>
            </a:r>
          </a:p>
          <a:p>
            <a:r>
              <a:rPr lang="nl-NL" sz="2400" dirty="0"/>
              <a:t>De hoeken berekenen in een gelijkzijdige driehoek (3 hoeken zijn gelijk)</a:t>
            </a:r>
          </a:p>
          <a:p>
            <a:endParaRPr lang="nl-NL" dirty="0"/>
          </a:p>
        </p:txBody>
      </p:sp>
      <p:pic>
        <p:nvPicPr>
          <p:cNvPr id="4" name="Afbeelding 3"/>
          <p:cNvPicPr>
            <a:picLocks noChangeAspect="1"/>
          </p:cNvPicPr>
          <p:nvPr/>
        </p:nvPicPr>
        <p:blipFill>
          <a:blip r:embed="rId2"/>
          <a:stretch>
            <a:fillRect/>
          </a:stretch>
        </p:blipFill>
        <p:spPr>
          <a:xfrm>
            <a:off x="1023989" y="3038217"/>
            <a:ext cx="3136900" cy="2425700"/>
          </a:xfrm>
          <a:prstGeom prst="rect">
            <a:avLst/>
          </a:prstGeom>
        </p:spPr>
      </p:pic>
      <p:sp>
        <p:nvSpPr>
          <p:cNvPr id="5" name="Tekstvak 4"/>
          <p:cNvSpPr txBox="1"/>
          <p:nvPr/>
        </p:nvSpPr>
        <p:spPr>
          <a:xfrm>
            <a:off x="1023989" y="2576552"/>
            <a:ext cx="2274982" cy="461665"/>
          </a:xfrm>
          <a:prstGeom prst="rect">
            <a:avLst/>
          </a:prstGeom>
          <a:noFill/>
        </p:spPr>
        <p:txBody>
          <a:bodyPr wrap="none" rtlCol="0">
            <a:spAutoFit/>
          </a:bodyPr>
          <a:lstStyle/>
          <a:p>
            <a:r>
              <a:rPr lang="nl-NL" sz="2400" dirty="0" smtClean="0"/>
              <a:t>Bereken </a:t>
            </a:r>
            <a:r>
              <a:rPr lang="nl-NL" sz="2400" i="1" dirty="0"/>
              <a:t>∠C= ?</a:t>
            </a:r>
            <a:r>
              <a:rPr lang="nl-NL" sz="2400" dirty="0"/>
              <a:t> </a:t>
            </a:r>
            <a:r>
              <a:rPr lang="nl-NL" sz="2400" dirty="0" smtClean="0"/>
              <a:t> </a:t>
            </a:r>
            <a:endParaRPr lang="nl-NL" sz="2400" dirty="0"/>
          </a:p>
        </p:txBody>
      </p:sp>
      <p:sp>
        <p:nvSpPr>
          <p:cNvPr id="9" name="Tekstvak 8"/>
          <p:cNvSpPr txBox="1"/>
          <p:nvPr/>
        </p:nvSpPr>
        <p:spPr>
          <a:xfrm>
            <a:off x="4303764" y="3210937"/>
            <a:ext cx="4635499" cy="1938992"/>
          </a:xfrm>
          <a:prstGeom prst="rect">
            <a:avLst/>
          </a:prstGeom>
          <a:noFill/>
        </p:spPr>
        <p:txBody>
          <a:bodyPr wrap="square" rtlCol="0">
            <a:spAutoFit/>
          </a:bodyPr>
          <a:lstStyle/>
          <a:p>
            <a:r>
              <a:rPr lang="nl-NL" sz="2400" dirty="0" smtClean="0">
                <a:solidFill>
                  <a:srgbClr val="000000"/>
                </a:solidFill>
              </a:rPr>
              <a:t>Alle drie de hoeken in een driehoek zijn samen 180°</a:t>
            </a:r>
          </a:p>
          <a:p>
            <a:endParaRPr lang="nl-NL" sz="2400" dirty="0" smtClean="0">
              <a:solidFill>
                <a:srgbClr val="000000"/>
              </a:solidFill>
            </a:endParaRPr>
          </a:p>
          <a:p>
            <a:r>
              <a:rPr lang="nl-NL" sz="2400" dirty="0" smtClean="0">
                <a:solidFill>
                  <a:srgbClr val="000000"/>
                </a:solidFill>
              </a:rPr>
              <a:t>Dus</a:t>
            </a:r>
            <a:r>
              <a:rPr lang="is-IS" sz="2400" dirty="0" smtClean="0">
                <a:solidFill>
                  <a:srgbClr val="000000"/>
                </a:solidFill>
              </a:rPr>
              <a:t>….</a:t>
            </a:r>
            <a:endParaRPr lang="nl-NL" sz="2400" dirty="0" smtClean="0">
              <a:solidFill>
                <a:srgbClr val="000000"/>
              </a:solidFill>
            </a:endParaRPr>
          </a:p>
          <a:p>
            <a:r>
              <a:rPr lang="nl-NL" sz="2400" dirty="0" smtClean="0">
                <a:solidFill>
                  <a:srgbClr val="000000"/>
                </a:solidFill>
              </a:rPr>
              <a:t>∠</a:t>
            </a:r>
            <a:r>
              <a:rPr lang="nl-NL" sz="2400" dirty="0">
                <a:solidFill>
                  <a:srgbClr val="000000"/>
                </a:solidFill>
              </a:rPr>
              <a:t>C= </a:t>
            </a:r>
            <a:r>
              <a:rPr lang="nl-NL" sz="2400" dirty="0" smtClean="0">
                <a:solidFill>
                  <a:srgbClr val="000000"/>
                </a:solidFill>
              </a:rPr>
              <a:t>180°- 115°- 35°= 30° </a:t>
            </a:r>
            <a:endParaRPr lang="nl-NL" sz="2400" dirty="0">
              <a:solidFill>
                <a:srgbClr val="000000"/>
              </a:solidFill>
            </a:endParaRPr>
          </a:p>
        </p:txBody>
      </p:sp>
    </p:spTree>
    <p:extLst>
      <p:ext uri="{BB962C8B-B14F-4D97-AF65-F5344CB8AC3E}">
        <p14:creationId xmlns:p14="http://schemas.microsoft.com/office/powerpoint/2010/main" val="28445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62500" lnSpcReduction="20000"/>
          </a:bodyPr>
          <a:lstStyle/>
          <a:p>
            <a:pPr marL="0" indent="0">
              <a:buNone/>
            </a:pPr>
            <a:r>
              <a:rPr lang="nl-NL" sz="2800" b="1" dirty="0"/>
              <a:t>4.1 Driehoeken:</a:t>
            </a:r>
          </a:p>
          <a:p>
            <a:r>
              <a:rPr lang="nl-NL" sz="2400" dirty="0"/>
              <a:t>Een hoek uitrekenen in een driehoek (de som van de hoeken is 180°)</a:t>
            </a:r>
            <a:endParaRPr lang="nl-NL" dirty="0"/>
          </a:p>
          <a:p>
            <a:r>
              <a:rPr lang="nl-NL" sz="2400" dirty="0">
                <a:solidFill>
                  <a:srgbClr val="FF0000"/>
                </a:solidFill>
              </a:rPr>
              <a:t>Een hoek uitrekenen in een gelijkbenige driehoek (2 hoeken zijn gelijk)</a:t>
            </a:r>
          </a:p>
          <a:p>
            <a:r>
              <a:rPr lang="nl-NL" sz="2400" dirty="0"/>
              <a:t>De hoeken berekenen in een gelijkzijdige driehoek (3 hoeken zijn gelijk)</a:t>
            </a:r>
          </a:p>
          <a:p>
            <a:endParaRPr lang="nl-NL" dirty="0"/>
          </a:p>
        </p:txBody>
      </p:sp>
      <p:sp>
        <p:nvSpPr>
          <p:cNvPr id="5" name="Tekstvak 4"/>
          <p:cNvSpPr txBox="1"/>
          <p:nvPr/>
        </p:nvSpPr>
        <p:spPr>
          <a:xfrm>
            <a:off x="705906" y="2379939"/>
            <a:ext cx="3597858" cy="830997"/>
          </a:xfrm>
          <a:prstGeom prst="rect">
            <a:avLst/>
          </a:prstGeom>
          <a:noFill/>
        </p:spPr>
        <p:txBody>
          <a:bodyPr wrap="none" rtlCol="0">
            <a:spAutoFit/>
          </a:bodyPr>
          <a:lstStyle/>
          <a:p>
            <a:r>
              <a:rPr lang="nl-NL" sz="2400" dirty="0" smtClean="0"/>
              <a:t>Gegeven is dat </a:t>
            </a:r>
            <a:r>
              <a:rPr lang="nl-NL" sz="2400" i="1" dirty="0" smtClean="0"/>
              <a:t>∠C= 48°</a:t>
            </a:r>
          </a:p>
          <a:p>
            <a:r>
              <a:rPr lang="nl-NL" sz="2400" i="1" dirty="0" smtClean="0"/>
              <a:t>Bereken ∠A = ?</a:t>
            </a:r>
            <a:endParaRPr lang="nl-NL" sz="2400" dirty="0"/>
          </a:p>
        </p:txBody>
      </p:sp>
      <p:sp>
        <p:nvSpPr>
          <p:cNvPr id="9" name="Tekstvak 8"/>
          <p:cNvSpPr txBox="1"/>
          <p:nvPr/>
        </p:nvSpPr>
        <p:spPr>
          <a:xfrm>
            <a:off x="4129139" y="3230998"/>
            <a:ext cx="4824361" cy="2308324"/>
          </a:xfrm>
          <a:prstGeom prst="rect">
            <a:avLst/>
          </a:prstGeom>
          <a:noFill/>
        </p:spPr>
        <p:txBody>
          <a:bodyPr wrap="square" rtlCol="0">
            <a:spAutoFit/>
          </a:bodyPr>
          <a:lstStyle/>
          <a:p>
            <a:r>
              <a:rPr lang="nl-NL" sz="2400" dirty="0" smtClean="0"/>
              <a:t>In een gelijkbenige driehoek zijn de 2 basishoeken even groot.</a:t>
            </a:r>
          </a:p>
          <a:p>
            <a:r>
              <a:rPr lang="nl-NL" sz="2400" dirty="0" smtClean="0"/>
              <a:t>Dus</a:t>
            </a:r>
            <a:r>
              <a:rPr lang="is-IS" sz="2400" dirty="0"/>
              <a:t> </a:t>
            </a:r>
            <a:r>
              <a:rPr lang="nl-NL" sz="2400" dirty="0" smtClean="0"/>
              <a:t>∠A is even groot als ∠B.</a:t>
            </a:r>
          </a:p>
          <a:p>
            <a:r>
              <a:rPr lang="nl-NL" sz="2400" dirty="0" smtClean="0"/>
              <a:t>Samen zijn deze hoeken </a:t>
            </a:r>
          </a:p>
          <a:p>
            <a:r>
              <a:rPr lang="nl-NL" sz="2400" dirty="0" smtClean="0"/>
              <a:t>180°- 48°= 132° </a:t>
            </a:r>
          </a:p>
          <a:p>
            <a:r>
              <a:rPr lang="nl-NL" sz="2400" dirty="0" smtClean="0"/>
              <a:t>Dus </a:t>
            </a:r>
            <a:r>
              <a:rPr lang="nl-NL" sz="2400" dirty="0"/>
              <a:t>∠A </a:t>
            </a:r>
            <a:r>
              <a:rPr lang="nl-NL" sz="2400" dirty="0" smtClean="0"/>
              <a:t>= 132 : 2 = 66</a:t>
            </a:r>
            <a:r>
              <a:rPr lang="nl-NL" sz="2400" dirty="0"/>
              <a:t>°</a:t>
            </a:r>
          </a:p>
        </p:txBody>
      </p:sp>
      <p:pic>
        <p:nvPicPr>
          <p:cNvPr id="2" name="Afbeelding 1"/>
          <p:cNvPicPr>
            <a:picLocks noChangeAspect="1"/>
          </p:cNvPicPr>
          <p:nvPr/>
        </p:nvPicPr>
        <p:blipFill>
          <a:blip r:embed="rId2"/>
          <a:stretch>
            <a:fillRect/>
          </a:stretch>
        </p:blipFill>
        <p:spPr>
          <a:xfrm>
            <a:off x="698499" y="3210936"/>
            <a:ext cx="3000375" cy="3000375"/>
          </a:xfrm>
          <a:prstGeom prst="rect">
            <a:avLst/>
          </a:prstGeom>
        </p:spPr>
      </p:pic>
    </p:spTree>
    <p:extLst>
      <p:ext uri="{BB962C8B-B14F-4D97-AF65-F5344CB8AC3E}">
        <p14:creationId xmlns:p14="http://schemas.microsoft.com/office/powerpoint/2010/main" val="241526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62500" lnSpcReduction="20000"/>
          </a:bodyPr>
          <a:lstStyle/>
          <a:p>
            <a:pPr marL="0" indent="0">
              <a:buNone/>
            </a:pPr>
            <a:r>
              <a:rPr lang="nl-NL" sz="2800" b="1" dirty="0"/>
              <a:t>4.1 Driehoeken:</a:t>
            </a:r>
          </a:p>
          <a:p>
            <a:r>
              <a:rPr lang="nl-NL" sz="2400" dirty="0"/>
              <a:t>Een hoek uitrekenen in een driehoek (de som van de hoeken is 180°)</a:t>
            </a:r>
            <a:endParaRPr lang="nl-NL" dirty="0"/>
          </a:p>
          <a:p>
            <a:r>
              <a:rPr lang="nl-NL" sz="2400" dirty="0"/>
              <a:t>Een hoek uitrekenen in een gelijkbenige driehoek (2 hoeken zijn gelijk)</a:t>
            </a:r>
          </a:p>
          <a:p>
            <a:r>
              <a:rPr lang="nl-NL" sz="2400" dirty="0">
                <a:solidFill>
                  <a:srgbClr val="FF0000"/>
                </a:solidFill>
              </a:rPr>
              <a:t>De hoeken berekenen in een gelijkzijdige driehoek (3 hoeken zijn gelijk)</a:t>
            </a:r>
          </a:p>
          <a:p>
            <a:endParaRPr lang="nl-NL" dirty="0"/>
          </a:p>
        </p:txBody>
      </p:sp>
      <p:sp>
        <p:nvSpPr>
          <p:cNvPr id="5" name="Tekstvak 4"/>
          <p:cNvSpPr txBox="1"/>
          <p:nvPr/>
        </p:nvSpPr>
        <p:spPr>
          <a:xfrm>
            <a:off x="705906" y="2379939"/>
            <a:ext cx="2376086" cy="461665"/>
          </a:xfrm>
          <a:prstGeom prst="rect">
            <a:avLst/>
          </a:prstGeom>
          <a:noFill/>
        </p:spPr>
        <p:txBody>
          <a:bodyPr wrap="none" rtlCol="0">
            <a:spAutoFit/>
          </a:bodyPr>
          <a:lstStyle/>
          <a:p>
            <a:r>
              <a:rPr lang="nl-NL" sz="2400" i="1" dirty="0" smtClean="0"/>
              <a:t>Bereken ∠A = ?</a:t>
            </a:r>
            <a:endParaRPr lang="nl-NL" sz="2400" dirty="0"/>
          </a:p>
        </p:txBody>
      </p:sp>
      <p:sp>
        <p:nvSpPr>
          <p:cNvPr id="9" name="Tekstvak 8"/>
          <p:cNvSpPr txBox="1"/>
          <p:nvPr/>
        </p:nvSpPr>
        <p:spPr>
          <a:xfrm>
            <a:off x="3746501" y="3230998"/>
            <a:ext cx="5207000" cy="1938992"/>
          </a:xfrm>
          <a:prstGeom prst="rect">
            <a:avLst/>
          </a:prstGeom>
          <a:noFill/>
        </p:spPr>
        <p:txBody>
          <a:bodyPr wrap="square" rtlCol="0">
            <a:spAutoFit/>
          </a:bodyPr>
          <a:lstStyle/>
          <a:p>
            <a:r>
              <a:rPr lang="nl-NL" sz="2400" dirty="0" smtClean="0"/>
              <a:t>In een gelijkzijdige driehoek zijn alle hoeken even groot.</a:t>
            </a:r>
          </a:p>
          <a:p>
            <a:r>
              <a:rPr lang="nl-NL" sz="2400" dirty="0" smtClean="0"/>
              <a:t>Dus</a:t>
            </a:r>
            <a:r>
              <a:rPr lang="is-IS" sz="2400" dirty="0"/>
              <a:t> </a:t>
            </a:r>
            <a:r>
              <a:rPr lang="nl-NL" sz="2400" dirty="0" smtClean="0"/>
              <a:t>∠A is even groot als ∠B en ∠C </a:t>
            </a:r>
          </a:p>
          <a:p>
            <a:r>
              <a:rPr lang="nl-NL" sz="2400" dirty="0" smtClean="0"/>
              <a:t>Samen zijn deze hoeken 180°</a:t>
            </a:r>
          </a:p>
          <a:p>
            <a:r>
              <a:rPr lang="nl-NL" sz="2400" dirty="0" smtClean="0"/>
              <a:t>Dus </a:t>
            </a:r>
            <a:r>
              <a:rPr lang="nl-NL" sz="2400" dirty="0"/>
              <a:t>∠A </a:t>
            </a:r>
            <a:r>
              <a:rPr lang="nl-NL" sz="2400" dirty="0" smtClean="0"/>
              <a:t>= 180 : 3 = 60°</a:t>
            </a:r>
            <a:endParaRPr lang="nl-NL" sz="2400" dirty="0"/>
          </a:p>
        </p:txBody>
      </p:sp>
      <p:pic>
        <p:nvPicPr>
          <p:cNvPr id="6" name="Afbeelding 5"/>
          <p:cNvPicPr>
            <a:picLocks noChangeAspect="1"/>
          </p:cNvPicPr>
          <p:nvPr/>
        </p:nvPicPr>
        <p:blipFill>
          <a:blip r:embed="rId2"/>
          <a:stretch>
            <a:fillRect/>
          </a:stretch>
        </p:blipFill>
        <p:spPr>
          <a:xfrm>
            <a:off x="705906" y="3024622"/>
            <a:ext cx="2816705" cy="2816705"/>
          </a:xfrm>
          <a:prstGeom prst="rect">
            <a:avLst/>
          </a:prstGeom>
        </p:spPr>
      </p:pic>
    </p:spTree>
    <p:extLst>
      <p:ext uri="{BB962C8B-B14F-4D97-AF65-F5344CB8AC3E}">
        <p14:creationId xmlns:p14="http://schemas.microsoft.com/office/powerpoint/2010/main" val="298154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55000" lnSpcReduction="20000"/>
          </a:bodyPr>
          <a:lstStyle/>
          <a:p>
            <a:pPr marL="0" indent="0">
              <a:buNone/>
            </a:pPr>
            <a:r>
              <a:rPr lang="nl-NL" sz="3200" b="1" dirty="0"/>
              <a:t>4.2 Pythagoras:</a:t>
            </a:r>
          </a:p>
          <a:p>
            <a:r>
              <a:rPr lang="nl-NL" sz="2800" dirty="0">
                <a:solidFill>
                  <a:srgbClr val="FF0000"/>
                </a:solidFill>
              </a:rPr>
              <a:t>De lange zijde van een driehoek berekenen met Pythagoras</a:t>
            </a:r>
          </a:p>
          <a:p>
            <a:r>
              <a:rPr lang="nl-NL" sz="2800" dirty="0"/>
              <a:t>De korte zijde van een driehoek berekenen met Pythagoras</a:t>
            </a:r>
          </a:p>
          <a:p>
            <a:r>
              <a:rPr lang="nl-NL" sz="2800" dirty="0"/>
              <a:t>Controleren of een driehoek een rechte hoek heeft</a:t>
            </a:r>
          </a:p>
          <a:p>
            <a:endParaRPr lang="nl-NL" dirty="0"/>
          </a:p>
        </p:txBody>
      </p:sp>
      <p:sp>
        <p:nvSpPr>
          <p:cNvPr id="5" name="Tekstvak 4"/>
          <p:cNvSpPr txBox="1"/>
          <p:nvPr/>
        </p:nvSpPr>
        <p:spPr>
          <a:xfrm>
            <a:off x="430213" y="2565479"/>
            <a:ext cx="4121641" cy="461665"/>
          </a:xfrm>
          <a:prstGeom prst="rect">
            <a:avLst/>
          </a:prstGeom>
          <a:noFill/>
        </p:spPr>
        <p:txBody>
          <a:bodyPr wrap="none" rtlCol="0">
            <a:spAutoFit/>
          </a:bodyPr>
          <a:lstStyle/>
          <a:p>
            <a:r>
              <a:rPr lang="nl-NL" sz="2400" dirty="0" smtClean="0"/>
              <a:t>Bereken </a:t>
            </a:r>
            <a:r>
              <a:rPr lang="nl-NL" sz="2400" i="1" dirty="0" smtClean="0"/>
              <a:t>de lengte van AC</a:t>
            </a:r>
            <a:r>
              <a:rPr lang="nl-NL" sz="2400" i="1" dirty="0"/>
              <a:t>= ?</a:t>
            </a:r>
            <a:r>
              <a:rPr lang="nl-NL" sz="2400" dirty="0"/>
              <a:t> </a:t>
            </a:r>
            <a:r>
              <a:rPr lang="nl-NL" sz="2400" dirty="0" smtClean="0"/>
              <a:t> </a:t>
            </a:r>
            <a:endParaRPr lang="nl-NL" sz="2400" dirty="0"/>
          </a:p>
        </p:txBody>
      </p:sp>
      <p:sp>
        <p:nvSpPr>
          <p:cNvPr id="9" name="Tekstvak 8"/>
          <p:cNvSpPr txBox="1"/>
          <p:nvPr/>
        </p:nvSpPr>
        <p:spPr>
          <a:xfrm>
            <a:off x="4748263" y="2195669"/>
            <a:ext cx="3824236" cy="2215991"/>
          </a:xfrm>
          <a:prstGeom prst="rect">
            <a:avLst/>
          </a:prstGeom>
          <a:noFill/>
        </p:spPr>
        <p:txBody>
          <a:bodyPr wrap="square" rtlCol="0">
            <a:spAutoFit/>
          </a:bodyPr>
          <a:lstStyle/>
          <a:p>
            <a:r>
              <a:rPr lang="nl-NL" dirty="0" smtClean="0">
                <a:solidFill>
                  <a:srgbClr val="000000"/>
                </a:solidFill>
              </a:rPr>
              <a:t>Je kan een lengte van een zijde van een driehoek uitrekenen met de stelling van Pythagoras. Dit kan alleen als er een rechte hoek in de driehoek zit.</a:t>
            </a:r>
          </a:p>
          <a:p>
            <a:endParaRPr lang="nl-NL" sz="2400" dirty="0" smtClean="0">
              <a:solidFill>
                <a:srgbClr val="000000"/>
              </a:solidFill>
            </a:endParaRPr>
          </a:p>
          <a:p>
            <a:endParaRPr lang="nl-NL" sz="2400" dirty="0">
              <a:solidFill>
                <a:srgbClr val="000000"/>
              </a:solidFill>
            </a:endParaRPr>
          </a:p>
        </p:txBody>
      </p:sp>
      <p:graphicFrame>
        <p:nvGraphicFramePr>
          <p:cNvPr id="6" name="Tabel 5"/>
          <p:cNvGraphicFramePr>
            <a:graphicFrameLocks noGrp="1"/>
          </p:cNvGraphicFramePr>
          <p:nvPr>
            <p:extLst>
              <p:ext uri="{D42A27DB-BD31-4B8C-83A1-F6EECF244321}">
                <p14:modId xmlns:p14="http://schemas.microsoft.com/office/powerpoint/2010/main" val="1440293066"/>
              </p:ext>
            </p:extLst>
          </p:nvPr>
        </p:nvGraphicFramePr>
        <p:xfrm>
          <a:off x="4748263" y="3915291"/>
          <a:ext cx="3591166" cy="1597900"/>
        </p:xfrm>
        <a:graphic>
          <a:graphicData uri="http://schemas.openxmlformats.org/drawingml/2006/table">
            <a:tbl>
              <a:tblPr firstRow="1" bandRow="1">
                <a:tableStyleId>{2D5ABB26-0587-4C30-8999-92F81FD0307C}</a:tableStyleId>
              </a:tblPr>
              <a:tblGrid>
                <a:gridCol w="1728737"/>
                <a:gridCol w="1862429"/>
              </a:tblGrid>
              <a:tr h="429499">
                <a:tc>
                  <a:txBody>
                    <a:bodyPr/>
                    <a:lstStyle/>
                    <a:p>
                      <a:r>
                        <a:rPr lang="nl-NL" dirty="0" smtClean="0"/>
                        <a:t>Zijde</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Kwadraat</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29499">
                <a:tc>
                  <a:txBody>
                    <a:bodyPr/>
                    <a:lstStyle/>
                    <a:p>
                      <a:r>
                        <a:rPr lang="nl-NL" dirty="0" smtClean="0"/>
                        <a:t>Kort= 5 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25</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69451">
                <a:tc>
                  <a:txBody>
                    <a:bodyPr/>
                    <a:lstStyle/>
                    <a:p>
                      <a:r>
                        <a:rPr lang="nl-NL" dirty="0" smtClean="0"/>
                        <a:t>Kort = 8 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64</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69451">
                <a:tc>
                  <a:txBody>
                    <a:bodyPr/>
                    <a:lstStyle/>
                    <a:p>
                      <a:r>
                        <a:rPr lang="nl-NL" dirty="0" smtClean="0"/>
                        <a:t>Lang = </a:t>
                      </a:r>
                      <a:r>
                        <a:rPr lang="is-IS" dirty="0" smtClean="0"/>
                        <a:t>…..</a:t>
                      </a:r>
                      <a:r>
                        <a:rPr lang="is-IS" baseline="0" dirty="0" smtClean="0"/>
                        <a:t> 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nl-NL" dirty="0" smtClean="0"/>
                        <a:t>89</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Rechthoekige driehoek 6"/>
          <p:cNvSpPr/>
          <p:nvPr/>
        </p:nvSpPr>
        <p:spPr>
          <a:xfrm>
            <a:off x="968375" y="3778250"/>
            <a:ext cx="3016250" cy="1873250"/>
          </a:xfrm>
          <a:prstGeom prst="rtTriangle">
            <a:avLst/>
          </a:prstGeom>
          <a:ln w="57150" cmpd="sng"/>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8" name="Tekstvak 7"/>
          <p:cNvSpPr txBox="1"/>
          <p:nvPr/>
        </p:nvSpPr>
        <p:spPr>
          <a:xfrm>
            <a:off x="698500" y="3545959"/>
            <a:ext cx="325730" cy="369332"/>
          </a:xfrm>
          <a:prstGeom prst="rect">
            <a:avLst/>
          </a:prstGeom>
          <a:noFill/>
        </p:spPr>
        <p:txBody>
          <a:bodyPr wrap="none" rtlCol="0">
            <a:spAutoFit/>
          </a:bodyPr>
          <a:lstStyle/>
          <a:p>
            <a:r>
              <a:rPr lang="nl-NL" dirty="0" smtClean="0"/>
              <a:t>A</a:t>
            </a:r>
            <a:endParaRPr lang="nl-NL" dirty="0"/>
          </a:p>
        </p:txBody>
      </p:sp>
      <p:sp>
        <p:nvSpPr>
          <p:cNvPr id="10" name="Tekstvak 9"/>
          <p:cNvSpPr txBox="1"/>
          <p:nvPr/>
        </p:nvSpPr>
        <p:spPr>
          <a:xfrm>
            <a:off x="651976" y="5536168"/>
            <a:ext cx="315298" cy="369332"/>
          </a:xfrm>
          <a:prstGeom prst="rect">
            <a:avLst/>
          </a:prstGeom>
          <a:noFill/>
        </p:spPr>
        <p:txBody>
          <a:bodyPr wrap="none" rtlCol="0">
            <a:spAutoFit/>
          </a:bodyPr>
          <a:lstStyle/>
          <a:p>
            <a:r>
              <a:rPr lang="nl-NL" dirty="0" smtClean="0"/>
              <a:t>B</a:t>
            </a:r>
            <a:endParaRPr lang="nl-NL" dirty="0"/>
          </a:p>
        </p:txBody>
      </p:sp>
      <p:sp>
        <p:nvSpPr>
          <p:cNvPr id="11" name="Tekstvak 10"/>
          <p:cNvSpPr txBox="1"/>
          <p:nvPr/>
        </p:nvSpPr>
        <p:spPr>
          <a:xfrm>
            <a:off x="3984625" y="5536168"/>
            <a:ext cx="322737" cy="369332"/>
          </a:xfrm>
          <a:prstGeom prst="rect">
            <a:avLst/>
          </a:prstGeom>
          <a:noFill/>
        </p:spPr>
        <p:txBody>
          <a:bodyPr wrap="none" rtlCol="0">
            <a:spAutoFit/>
          </a:bodyPr>
          <a:lstStyle/>
          <a:p>
            <a:r>
              <a:rPr lang="nl-NL" dirty="0" smtClean="0"/>
              <a:t>C</a:t>
            </a:r>
            <a:endParaRPr lang="nl-NL" dirty="0"/>
          </a:p>
        </p:txBody>
      </p:sp>
      <p:sp>
        <p:nvSpPr>
          <p:cNvPr id="12" name="Tekstvak 11"/>
          <p:cNvSpPr txBox="1"/>
          <p:nvPr/>
        </p:nvSpPr>
        <p:spPr>
          <a:xfrm>
            <a:off x="1936750" y="5720834"/>
            <a:ext cx="681159" cy="369332"/>
          </a:xfrm>
          <a:prstGeom prst="rect">
            <a:avLst/>
          </a:prstGeom>
          <a:noFill/>
        </p:spPr>
        <p:txBody>
          <a:bodyPr wrap="none" rtlCol="0">
            <a:spAutoFit/>
          </a:bodyPr>
          <a:lstStyle/>
          <a:p>
            <a:r>
              <a:rPr lang="nl-NL" dirty="0" smtClean="0"/>
              <a:t>8 cm</a:t>
            </a:r>
            <a:endParaRPr lang="nl-NL" dirty="0"/>
          </a:p>
        </p:txBody>
      </p:sp>
      <p:sp>
        <p:nvSpPr>
          <p:cNvPr id="13" name="Tekstvak 12"/>
          <p:cNvSpPr txBox="1"/>
          <p:nvPr/>
        </p:nvSpPr>
        <p:spPr>
          <a:xfrm>
            <a:off x="327196" y="4617719"/>
            <a:ext cx="681159" cy="369332"/>
          </a:xfrm>
          <a:prstGeom prst="rect">
            <a:avLst/>
          </a:prstGeom>
          <a:noFill/>
        </p:spPr>
        <p:txBody>
          <a:bodyPr wrap="none" rtlCol="0">
            <a:spAutoFit/>
          </a:bodyPr>
          <a:lstStyle/>
          <a:p>
            <a:r>
              <a:rPr lang="nl-NL" dirty="0" smtClean="0"/>
              <a:t>5 cm</a:t>
            </a:r>
            <a:endParaRPr lang="nl-NL" dirty="0"/>
          </a:p>
        </p:txBody>
      </p:sp>
      <p:sp>
        <p:nvSpPr>
          <p:cNvPr id="14" name="Tekstvak 13"/>
          <p:cNvSpPr txBox="1"/>
          <p:nvPr/>
        </p:nvSpPr>
        <p:spPr>
          <a:xfrm>
            <a:off x="8282655" y="4987051"/>
            <a:ext cx="305718" cy="369332"/>
          </a:xfrm>
          <a:prstGeom prst="rect">
            <a:avLst/>
          </a:prstGeom>
          <a:noFill/>
        </p:spPr>
        <p:txBody>
          <a:bodyPr wrap="none" rtlCol="0">
            <a:spAutoFit/>
          </a:bodyPr>
          <a:lstStyle/>
          <a:p>
            <a:r>
              <a:rPr lang="nl-NL" dirty="0" smtClean="0"/>
              <a:t>+</a:t>
            </a:r>
            <a:endParaRPr lang="nl-NL" dirty="0"/>
          </a:p>
        </p:txBody>
      </p:sp>
      <p:sp>
        <p:nvSpPr>
          <p:cNvPr id="19" name="Tekstvak 18"/>
          <p:cNvSpPr txBox="1"/>
          <p:nvPr/>
        </p:nvSpPr>
        <p:spPr>
          <a:xfrm>
            <a:off x="5800138" y="5884605"/>
            <a:ext cx="1605978" cy="738664"/>
          </a:xfrm>
          <a:prstGeom prst="rect">
            <a:avLst/>
          </a:prstGeom>
          <a:noFill/>
        </p:spPr>
        <p:txBody>
          <a:bodyPr wrap="none" rtlCol="0">
            <a:spAutoFit/>
          </a:bodyPr>
          <a:lstStyle/>
          <a:p>
            <a:r>
              <a:rPr lang="nl-NL" sz="2400" i="1" dirty="0" smtClean="0"/>
              <a:t>√</a:t>
            </a:r>
            <a:r>
              <a:rPr lang="nl-NL" i="1" dirty="0" smtClean="0"/>
              <a:t>89 = 9,4 cm</a:t>
            </a:r>
          </a:p>
          <a:p>
            <a:r>
              <a:rPr lang="nl-NL" i="1" dirty="0" smtClean="0"/>
              <a:t>AC = 9,4 cm  </a:t>
            </a:r>
            <a:endParaRPr lang="nl-NL" dirty="0"/>
          </a:p>
        </p:txBody>
      </p:sp>
      <p:sp>
        <p:nvSpPr>
          <p:cNvPr id="22" name="Gekromde pijl omlaag 21"/>
          <p:cNvSpPr/>
          <p:nvPr/>
        </p:nvSpPr>
        <p:spPr>
          <a:xfrm rot="10800000">
            <a:off x="6159499" y="5582979"/>
            <a:ext cx="586503" cy="275709"/>
          </a:xfrm>
          <a:prstGeom prst="curved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59153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9"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3088" y="400050"/>
            <a:ext cx="7999412" cy="1663700"/>
          </a:xfrm>
        </p:spPr>
        <p:txBody>
          <a:bodyPr>
            <a:normAutofit fontScale="55000" lnSpcReduction="20000"/>
          </a:bodyPr>
          <a:lstStyle/>
          <a:p>
            <a:pPr marL="0" indent="0">
              <a:buNone/>
            </a:pPr>
            <a:r>
              <a:rPr lang="nl-NL" sz="3200" b="1" dirty="0"/>
              <a:t>4.2 Pythagoras:</a:t>
            </a:r>
          </a:p>
          <a:p>
            <a:r>
              <a:rPr lang="nl-NL" sz="2800" dirty="0"/>
              <a:t>De lange zijde van een driehoek berekenen met Pythagoras</a:t>
            </a:r>
          </a:p>
          <a:p>
            <a:r>
              <a:rPr lang="nl-NL" sz="2800" dirty="0">
                <a:solidFill>
                  <a:srgbClr val="FF0000"/>
                </a:solidFill>
              </a:rPr>
              <a:t>De korte zijde van een driehoek berekenen met Pythagoras</a:t>
            </a:r>
          </a:p>
          <a:p>
            <a:r>
              <a:rPr lang="nl-NL" sz="2800" dirty="0"/>
              <a:t>Controleren of een driehoek een rechte hoek heeft</a:t>
            </a:r>
          </a:p>
          <a:p>
            <a:endParaRPr lang="nl-NL" dirty="0"/>
          </a:p>
        </p:txBody>
      </p:sp>
      <p:sp>
        <p:nvSpPr>
          <p:cNvPr id="5" name="Tekstvak 4"/>
          <p:cNvSpPr txBox="1"/>
          <p:nvPr/>
        </p:nvSpPr>
        <p:spPr>
          <a:xfrm>
            <a:off x="430213" y="2565479"/>
            <a:ext cx="4108817" cy="461665"/>
          </a:xfrm>
          <a:prstGeom prst="rect">
            <a:avLst/>
          </a:prstGeom>
          <a:noFill/>
        </p:spPr>
        <p:txBody>
          <a:bodyPr wrap="none" rtlCol="0">
            <a:spAutoFit/>
          </a:bodyPr>
          <a:lstStyle/>
          <a:p>
            <a:r>
              <a:rPr lang="nl-NL" sz="2400" dirty="0" smtClean="0"/>
              <a:t>Bereken </a:t>
            </a:r>
            <a:r>
              <a:rPr lang="nl-NL" sz="2400" i="1" dirty="0" smtClean="0"/>
              <a:t>de lengte van AB= </a:t>
            </a:r>
            <a:r>
              <a:rPr lang="nl-NL" sz="2400" i="1" dirty="0"/>
              <a:t>?</a:t>
            </a:r>
            <a:r>
              <a:rPr lang="nl-NL" sz="2400" dirty="0"/>
              <a:t> </a:t>
            </a:r>
            <a:r>
              <a:rPr lang="nl-NL" sz="2400" dirty="0" smtClean="0"/>
              <a:t> </a:t>
            </a:r>
            <a:endParaRPr lang="nl-NL" sz="2400" dirty="0"/>
          </a:p>
        </p:txBody>
      </p:sp>
      <p:sp>
        <p:nvSpPr>
          <p:cNvPr id="9" name="Tekstvak 8"/>
          <p:cNvSpPr txBox="1"/>
          <p:nvPr/>
        </p:nvSpPr>
        <p:spPr>
          <a:xfrm>
            <a:off x="4748263" y="2195669"/>
            <a:ext cx="3824236" cy="2215991"/>
          </a:xfrm>
          <a:prstGeom prst="rect">
            <a:avLst/>
          </a:prstGeom>
          <a:noFill/>
        </p:spPr>
        <p:txBody>
          <a:bodyPr wrap="square" rtlCol="0">
            <a:spAutoFit/>
          </a:bodyPr>
          <a:lstStyle/>
          <a:p>
            <a:r>
              <a:rPr lang="nl-NL" dirty="0" smtClean="0">
                <a:solidFill>
                  <a:srgbClr val="000000"/>
                </a:solidFill>
              </a:rPr>
              <a:t>Je kan een lengte van een zijde van een driehoek uitrekenen met de stelling van Pythagoras. Dit kan alleen als er een rechte hoek in de driehoek zit.</a:t>
            </a:r>
          </a:p>
          <a:p>
            <a:endParaRPr lang="nl-NL" sz="2400" dirty="0" smtClean="0">
              <a:solidFill>
                <a:srgbClr val="000000"/>
              </a:solidFill>
            </a:endParaRPr>
          </a:p>
          <a:p>
            <a:endParaRPr lang="nl-NL" sz="2400" dirty="0">
              <a:solidFill>
                <a:srgbClr val="000000"/>
              </a:solidFill>
            </a:endParaRPr>
          </a:p>
        </p:txBody>
      </p:sp>
      <p:graphicFrame>
        <p:nvGraphicFramePr>
          <p:cNvPr id="6" name="Tabel 5"/>
          <p:cNvGraphicFramePr>
            <a:graphicFrameLocks noGrp="1"/>
          </p:cNvGraphicFramePr>
          <p:nvPr>
            <p:extLst>
              <p:ext uri="{D42A27DB-BD31-4B8C-83A1-F6EECF244321}">
                <p14:modId xmlns:p14="http://schemas.microsoft.com/office/powerpoint/2010/main" val="2847622356"/>
              </p:ext>
            </p:extLst>
          </p:nvPr>
        </p:nvGraphicFramePr>
        <p:xfrm>
          <a:off x="4691489" y="3797376"/>
          <a:ext cx="3591166" cy="1597900"/>
        </p:xfrm>
        <a:graphic>
          <a:graphicData uri="http://schemas.openxmlformats.org/drawingml/2006/table">
            <a:tbl>
              <a:tblPr firstRow="1" bandRow="1">
                <a:tableStyleId>{2D5ABB26-0587-4C30-8999-92F81FD0307C}</a:tableStyleId>
              </a:tblPr>
              <a:tblGrid>
                <a:gridCol w="1728737"/>
                <a:gridCol w="1862429"/>
              </a:tblGrid>
              <a:tr h="429499">
                <a:tc>
                  <a:txBody>
                    <a:bodyPr/>
                    <a:lstStyle/>
                    <a:p>
                      <a:r>
                        <a:rPr lang="nl-NL" dirty="0" smtClean="0"/>
                        <a:t>Zijde</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Kwadraat</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29499">
                <a:tc>
                  <a:txBody>
                    <a:bodyPr/>
                    <a:lstStyle/>
                    <a:p>
                      <a:r>
                        <a:rPr lang="nl-NL" dirty="0" smtClean="0"/>
                        <a:t>Kort= 8 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64</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69451">
                <a:tc>
                  <a:txBody>
                    <a:bodyPr/>
                    <a:lstStyle/>
                    <a:p>
                      <a:r>
                        <a:rPr lang="nl-NL" dirty="0" smtClean="0"/>
                        <a:t>Kort = </a:t>
                      </a:r>
                      <a:r>
                        <a:rPr lang="is-IS" dirty="0" smtClean="0"/>
                        <a:t>…..</a:t>
                      </a:r>
                      <a:r>
                        <a:rPr lang="nl-NL" dirty="0" smtClean="0"/>
                        <a:t> 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nl-NL" dirty="0" smtClean="0"/>
                        <a:t>36</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69451">
                <a:tc>
                  <a:txBody>
                    <a:bodyPr/>
                    <a:lstStyle/>
                    <a:p>
                      <a:r>
                        <a:rPr lang="nl-NL" dirty="0" smtClean="0"/>
                        <a:t>Lang =</a:t>
                      </a:r>
                      <a:r>
                        <a:rPr lang="nl-NL" baseline="0" dirty="0" smtClean="0"/>
                        <a:t> 10</a:t>
                      </a:r>
                      <a:r>
                        <a:rPr lang="is-IS" baseline="0" dirty="0" smtClean="0"/>
                        <a:t> cm</a:t>
                      </a:r>
                      <a:endParaRPr lang="nl-NL"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nl-NL" dirty="0" smtClean="0"/>
                        <a:t>100</a:t>
                      </a:r>
                      <a:endParaRPr lang="nl-NL"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Rechthoekige driehoek 6"/>
          <p:cNvSpPr/>
          <p:nvPr/>
        </p:nvSpPr>
        <p:spPr>
          <a:xfrm>
            <a:off x="968375" y="3778250"/>
            <a:ext cx="3016250" cy="1873250"/>
          </a:xfrm>
          <a:prstGeom prst="rtTriangle">
            <a:avLst/>
          </a:prstGeom>
          <a:ln w="57150" cmpd="sng"/>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8" name="Tekstvak 7"/>
          <p:cNvSpPr txBox="1"/>
          <p:nvPr/>
        </p:nvSpPr>
        <p:spPr>
          <a:xfrm>
            <a:off x="698500" y="3545959"/>
            <a:ext cx="325730" cy="369332"/>
          </a:xfrm>
          <a:prstGeom prst="rect">
            <a:avLst/>
          </a:prstGeom>
          <a:noFill/>
        </p:spPr>
        <p:txBody>
          <a:bodyPr wrap="none" rtlCol="0">
            <a:spAutoFit/>
          </a:bodyPr>
          <a:lstStyle/>
          <a:p>
            <a:r>
              <a:rPr lang="nl-NL" dirty="0" smtClean="0"/>
              <a:t>A</a:t>
            </a:r>
            <a:endParaRPr lang="nl-NL" dirty="0"/>
          </a:p>
        </p:txBody>
      </p:sp>
      <p:sp>
        <p:nvSpPr>
          <p:cNvPr id="10" name="Tekstvak 9"/>
          <p:cNvSpPr txBox="1"/>
          <p:nvPr/>
        </p:nvSpPr>
        <p:spPr>
          <a:xfrm>
            <a:off x="651976" y="5536168"/>
            <a:ext cx="315298" cy="369332"/>
          </a:xfrm>
          <a:prstGeom prst="rect">
            <a:avLst/>
          </a:prstGeom>
          <a:noFill/>
        </p:spPr>
        <p:txBody>
          <a:bodyPr wrap="none" rtlCol="0">
            <a:spAutoFit/>
          </a:bodyPr>
          <a:lstStyle/>
          <a:p>
            <a:r>
              <a:rPr lang="nl-NL" dirty="0" smtClean="0"/>
              <a:t>B</a:t>
            </a:r>
            <a:endParaRPr lang="nl-NL" dirty="0"/>
          </a:p>
        </p:txBody>
      </p:sp>
      <p:sp>
        <p:nvSpPr>
          <p:cNvPr id="11" name="Tekstvak 10"/>
          <p:cNvSpPr txBox="1"/>
          <p:nvPr/>
        </p:nvSpPr>
        <p:spPr>
          <a:xfrm>
            <a:off x="3984625" y="5536168"/>
            <a:ext cx="322737" cy="369332"/>
          </a:xfrm>
          <a:prstGeom prst="rect">
            <a:avLst/>
          </a:prstGeom>
          <a:noFill/>
        </p:spPr>
        <p:txBody>
          <a:bodyPr wrap="none" rtlCol="0">
            <a:spAutoFit/>
          </a:bodyPr>
          <a:lstStyle/>
          <a:p>
            <a:r>
              <a:rPr lang="nl-NL" dirty="0" smtClean="0"/>
              <a:t>C</a:t>
            </a:r>
            <a:endParaRPr lang="nl-NL" dirty="0"/>
          </a:p>
        </p:txBody>
      </p:sp>
      <p:sp>
        <p:nvSpPr>
          <p:cNvPr id="12" name="Tekstvak 11"/>
          <p:cNvSpPr txBox="1"/>
          <p:nvPr/>
        </p:nvSpPr>
        <p:spPr>
          <a:xfrm>
            <a:off x="1936750" y="5720834"/>
            <a:ext cx="681159" cy="369332"/>
          </a:xfrm>
          <a:prstGeom prst="rect">
            <a:avLst/>
          </a:prstGeom>
          <a:noFill/>
        </p:spPr>
        <p:txBody>
          <a:bodyPr wrap="none" rtlCol="0">
            <a:spAutoFit/>
          </a:bodyPr>
          <a:lstStyle/>
          <a:p>
            <a:r>
              <a:rPr lang="nl-NL" dirty="0" smtClean="0"/>
              <a:t>8 cm</a:t>
            </a:r>
            <a:endParaRPr lang="nl-NL" dirty="0"/>
          </a:p>
        </p:txBody>
      </p:sp>
      <p:sp>
        <p:nvSpPr>
          <p:cNvPr id="13" name="Tekstvak 12"/>
          <p:cNvSpPr txBox="1"/>
          <p:nvPr/>
        </p:nvSpPr>
        <p:spPr>
          <a:xfrm>
            <a:off x="2277329" y="4226994"/>
            <a:ext cx="802210" cy="369332"/>
          </a:xfrm>
          <a:prstGeom prst="rect">
            <a:avLst/>
          </a:prstGeom>
          <a:noFill/>
        </p:spPr>
        <p:txBody>
          <a:bodyPr wrap="none" rtlCol="0">
            <a:spAutoFit/>
          </a:bodyPr>
          <a:lstStyle/>
          <a:p>
            <a:r>
              <a:rPr lang="nl-NL" dirty="0" smtClean="0"/>
              <a:t>10 cm</a:t>
            </a:r>
            <a:endParaRPr lang="nl-NL" dirty="0"/>
          </a:p>
        </p:txBody>
      </p:sp>
      <p:sp>
        <p:nvSpPr>
          <p:cNvPr id="14" name="Tekstvak 13"/>
          <p:cNvSpPr txBox="1"/>
          <p:nvPr/>
        </p:nvSpPr>
        <p:spPr>
          <a:xfrm>
            <a:off x="8266781" y="4802385"/>
            <a:ext cx="305718" cy="369332"/>
          </a:xfrm>
          <a:prstGeom prst="rect">
            <a:avLst/>
          </a:prstGeom>
          <a:noFill/>
        </p:spPr>
        <p:txBody>
          <a:bodyPr wrap="none" rtlCol="0">
            <a:spAutoFit/>
          </a:bodyPr>
          <a:lstStyle/>
          <a:p>
            <a:r>
              <a:rPr lang="nl-NL" dirty="0" smtClean="0"/>
              <a:t>+</a:t>
            </a:r>
            <a:endParaRPr lang="nl-NL" dirty="0"/>
          </a:p>
        </p:txBody>
      </p:sp>
      <p:sp>
        <p:nvSpPr>
          <p:cNvPr id="19" name="Tekstvak 18"/>
          <p:cNvSpPr txBox="1"/>
          <p:nvPr/>
        </p:nvSpPr>
        <p:spPr>
          <a:xfrm>
            <a:off x="5800138" y="5884605"/>
            <a:ext cx="1400168" cy="738664"/>
          </a:xfrm>
          <a:prstGeom prst="rect">
            <a:avLst/>
          </a:prstGeom>
          <a:noFill/>
        </p:spPr>
        <p:txBody>
          <a:bodyPr wrap="none" rtlCol="0">
            <a:spAutoFit/>
          </a:bodyPr>
          <a:lstStyle/>
          <a:p>
            <a:r>
              <a:rPr lang="nl-NL" sz="2400" i="1" dirty="0" smtClean="0"/>
              <a:t>√</a:t>
            </a:r>
            <a:r>
              <a:rPr lang="nl-NL" i="1" dirty="0" smtClean="0"/>
              <a:t>36 = 6 cm</a:t>
            </a:r>
          </a:p>
          <a:p>
            <a:r>
              <a:rPr lang="nl-NL" i="1" dirty="0" smtClean="0"/>
              <a:t>AB = 6 cm  </a:t>
            </a:r>
            <a:endParaRPr lang="nl-NL" dirty="0"/>
          </a:p>
        </p:txBody>
      </p:sp>
      <p:sp>
        <p:nvSpPr>
          <p:cNvPr id="22" name="Gekromde pijl omlaag 21"/>
          <p:cNvSpPr/>
          <p:nvPr/>
        </p:nvSpPr>
        <p:spPr>
          <a:xfrm rot="10800000">
            <a:off x="6159499" y="5582979"/>
            <a:ext cx="586503" cy="275709"/>
          </a:xfrm>
          <a:prstGeom prst="curved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70979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9" grpId="0"/>
      <p:bldP spid="22" grpId="0" animBg="1"/>
    </p:bldLst>
  </p:timing>
</p:sld>
</file>

<file path=ppt/theme/theme1.xml><?xml version="1.0" encoding="utf-8"?>
<a:theme xmlns:a="http://schemas.openxmlformats.org/drawingml/2006/main" name="Revolutie">
  <a:themeElements>
    <a:clrScheme name="Revolutie">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e">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e">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Revolutie.thmx</Template>
  <TotalTime>1432</TotalTime>
  <Words>1925</Words>
  <Application>Microsoft Office PowerPoint</Application>
  <PresentationFormat>Diavoorstelling (4:3)</PresentationFormat>
  <Paragraphs>284</Paragraphs>
  <Slides>26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26</vt:i4>
      </vt:variant>
    </vt:vector>
  </HeadingPairs>
  <TitlesOfParts>
    <vt:vector size="29" baseType="lpstr">
      <vt:lpstr>Trebuchet MS</vt:lpstr>
      <vt:lpstr>Wingdings 2</vt:lpstr>
      <vt:lpstr>Revolutie</vt:lpstr>
      <vt:lpstr>H4 Vlakke figuren</vt:lpstr>
      <vt:lpstr>Wat moet je allemaal kunnen?</vt:lpstr>
      <vt:lpstr>Wat moet je allemaal kunnen?</vt:lpstr>
      <vt:lpstr>Wat moet je allemaal kunnen?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Let op, je moet ook kunnen inklemmen!!</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H4 Vlakke figuren</dc:title>
  <dc:creator>Heleen</dc:creator>
  <cp:lastModifiedBy>Heleen Hoek</cp:lastModifiedBy>
  <cp:revision>51</cp:revision>
  <dcterms:created xsi:type="dcterms:W3CDTF">2018-01-19T18:29:56Z</dcterms:created>
  <dcterms:modified xsi:type="dcterms:W3CDTF">2018-01-26T07:54:11Z</dcterms:modified>
</cp:coreProperties>
</file>