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8" r:id="rId5"/>
    <p:sldId id="284" r:id="rId6"/>
    <p:sldId id="285" r:id="rId7"/>
    <p:sldId id="259" r:id="rId8"/>
    <p:sldId id="279" r:id="rId9"/>
    <p:sldId id="287" r:id="rId10"/>
    <p:sldId id="280" r:id="rId11"/>
    <p:sldId id="282" r:id="rId12"/>
    <p:sldId id="283" r:id="rId13"/>
    <p:sldId id="267" r:id="rId14"/>
    <p:sldId id="268" r:id="rId15"/>
    <p:sldId id="270" r:id="rId16"/>
    <p:sldId id="261" r:id="rId17"/>
    <p:sldId id="269" r:id="rId18"/>
    <p:sldId id="272" r:id="rId19"/>
    <p:sldId id="273" r:id="rId20"/>
    <p:sldId id="274" r:id="rId21"/>
    <p:sldId id="275" r:id="rId22"/>
    <p:sldId id="276" r:id="rId23"/>
    <p:sldId id="286" r:id="rId24"/>
    <p:sldId id="290" r:id="rId25"/>
    <p:sldId id="277" r:id="rId26"/>
    <p:sldId id="289" r:id="rId27"/>
    <p:sldId id="265" r:id="rId28"/>
    <p:sldId id="278"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644"/>
    <a:srgbClr val="431F17"/>
    <a:srgbClr val="7CCBFF"/>
    <a:srgbClr val="FF2F00"/>
    <a:srgbClr val="A7FF00"/>
    <a:srgbClr val="B8A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6466E7-B32F-4F82-883B-6B31B70BD248}" vWet="1" dt="2023-11-15T11:08:27.429"/>
    <p1510:client id="{FCD13365-A20E-4F4A-92A3-89D598C3866E}" v="30" dt="2023-11-15T11:08:29.047"/>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oordeloos" userId="df9f46e9-7760-4f6a-814f-9e8180d7b46a" providerId="ADAL" clId="{FCD13365-A20E-4F4A-92A3-89D598C3866E}"/>
    <pc:docChg chg="custSel addSld delSld modSld">
      <pc:chgData name="Thomas Noordeloos" userId="df9f46e9-7760-4f6a-814f-9e8180d7b46a" providerId="ADAL" clId="{FCD13365-A20E-4F4A-92A3-89D598C3866E}" dt="2023-11-15T11:08:29.047" v="138" actId="20577"/>
      <pc:docMkLst>
        <pc:docMk/>
      </pc:docMkLst>
      <pc:sldChg chg="del">
        <pc:chgData name="Thomas Noordeloos" userId="df9f46e9-7760-4f6a-814f-9e8180d7b46a" providerId="ADAL" clId="{FCD13365-A20E-4F4A-92A3-89D598C3866E}" dt="2023-11-10T15:23:27.928" v="133" actId="47"/>
        <pc:sldMkLst>
          <pc:docMk/>
          <pc:sldMk cId="4104890735" sldId="257"/>
        </pc:sldMkLst>
      </pc:sldChg>
      <pc:sldChg chg="modSp mod">
        <pc:chgData name="Thomas Noordeloos" userId="df9f46e9-7760-4f6a-814f-9e8180d7b46a" providerId="ADAL" clId="{FCD13365-A20E-4F4A-92A3-89D598C3866E}" dt="2023-11-15T11:08:29.047" v="138" actId="20577"/>
        <pc:sldMkLst>
          <pc:docMk/>
          <pc:sldMk cId="3788715575" sldId="258"/>
        </pc:sldMkLst>
        <pc:spChg chg="mod">
          <ac:chgData name="Thomas Noordeloos" userId="df9f46e9-7760-4f6a-814f-9e8180d7b46a" providerId="ADAL" clId="{FCD13365-A20E-4F4A-92A3-89D598C3866E}" dt="2023-11-15T11:08:29.047" v="138" actId="20577"/>
          <ac:spMkLst>
            <pc:docMk/>
            <pc:sldMk cId="3788715575" sldId="258"/>
            <ac:spMk id="15" creationId="{00000000-0000-0000-0000-000000000000}"/>
          </ac:spMkLst>
        </pc:spChg>
      </pc:sldChg>
      <pc:sldChg chg="modSp mod">
        <pc:chgData name="Thomas Noordeloos" userId="df9f46e9-7760-4f6a-814f-9e8180d7b46a" providerId="ADAL" clId="{FCD13365-A20E-4F4A-92A3-89D598C3866E}" dt="2023-11-10T15:00:54.220" v="19" actId="20577"/>
        <pc:sldMkLst>
          <pc:docMk/>
          <pc:sldMk cId="3034849042" sldId="259"/>
        </pc:sldMkLst>
        <pc:spChg chg="mod">
          <ac:chgData name="Thomas Noordeloos" userId="df9f46e9-7760-4f6a-814f-9e8180d7b46a" providerId="ADAL" clId="{FCD13365-A20E-4F4A-92A3-89D598C3866E}" dt="2023-11-10T15:00:54.220" v="19" actId="20577"/>
          <ac:spMkLst>
            <pc:docMk/>
            <pc:sldMk cId="3034849042" sldId="259"/>
            <ac:spMk id="5" creationId="{00000000-0000-0000-0000-000000000000}"/>
          </ac:spMkLst>
        </pc:spChg>
      </pc:sldChg>
      <pc:sldChg chg="addSp delSp modSp mod modAnim modNotesTx">
        <pc:chgData name="Thomas Noordeloos" userId="df9f46e9-7760-4f6a-814f-9e8180d7b46a" providerId="ADAL" clId="{FCD13365-A20E-4F4A-92A3-89D598C3866E}" dt="2023-11-10T15:16:21.386" v="121"/>
        <pc:sldMkLst>
          <pc:docMk/>
          <pc:sldMk cId="1966890979" sldId="267"/>
        </pc:sldMkLst>
        <pc:picChg chg="del mod">
          <ac:chgData name="Thomas Noordeloos" userId="df9f46e9-7760-4f6a-814f-9e8180d7b46a" providerId="ADAL" clId="{FCD13365-A20E-4F4A-92A3-89D598C3866E}" dt="2023-11-10T15:04:43.147" v="51" actId="478"/>
          <ac:picMkLst>
            <pc:docMk/>
            <pc:sldMk cId="1966890979" sldId="267"/>
            <ac:picMk id="4" creationId="{00000000-0000-0000-0000-000000000000}"/>
          </ac:picMkLst>
        </pc:picChg>
        <pc:picChg chg="add mod">
          <ac:chgData name="Thomas Noordeloos" userId="df9f46e9-7760-4f6a-814f-9e8180d7b46a" providerId="ADAL" clId="{FCD13365-A20E-4F4A-92A3-89D598C3866E}" dt="2023-11-10T15:16:18.960" v="120" actId="1076"/>
          <ac:picMkLst>
            <pc:docMk/>
            <pc:sldMk cId="1966890979" sldId="267"/>
            <ac:picMk id="5" creationId="{4819A1CF-4FD1-F741-84C8-DD6C676E2173}"/>
          </ac:picMkLst>
        </pc:picChg>
        <pc:picChg chg="add del mod">
          <ac:chgData name="Thomas Noordeloos" userId="df9f46e9-7760-4f6a-814f-9e8180d7b46a" providerId="ADAL" clId="{FCD13365-A20E-4F4A-92A3-89D598C3866E}" dt="2023-11-10T15:08:06.643" v="104" actId="478"/>
          <ac:picMkLst>
            <pc:docMk/>
            <pc:sldMk cId="1966890979" sldId="267"/>
            <ac:picMk id="1026" creationId="{F300232D-7EB8-07B2-87A7-05787CDE66AF}"/>
          </ac:picMkLst>
        </pc:picChg>
        <pc:picChg chg="add del mod">
          <ac:chgData name="Thomas Noordeloos" userId="df9f46e9-7760-4f6a-814f-9e8180d7b46a" providerId="ADAL" clId="{FCD13365-A20E-4F4A-92A3-89D598C3866E}" dt="2023-11-10T15:08:06.643" v="104" actId="478"/>
          <ac:picMkLst>
            <pc:docMk/>
            <pc:sldMk cId="1966890979" sldId="267"/>
            <ac:picMk id="1028" creationId="{8D533F1D-AEE9-9D2E-1F51-03096B9C733B}"/>
          </ac:picMkLst>
        </pc:picChg>
        <pc:picChg chg="add mod">
          <ac:chgData name="Thomas Noordeloos" userId="df9f46e9-7760-4f6a-814f-9e8180d7b46a" providerId="ADAL" clId="{FCD13365-A20E-4F4A-92A3-89D598C3866E}" dt="2023-11-10T15:15:36.706" v="118" actId="1076"/>
          <ac:picMkLst>
            <pc:docMk/>
            <pc:sldMk cId="1966890979" sldId="267"/>
            <ac:picMk id="1030" creationId="{F6EE2AB5-9F03-F7E3-C282-4CE138554BC3}"/>
          </ac:picMkLst>
        </pc:picChg>
      </pc:sldChg>
      <pc:sldChg chg="modSp mod">
        <pc:chgData name="Thomas Noordeloos" userId="df9f46e9-7760-4f6a-814f-9e8180d7b46a" providerId="ADAL" clId="{FCD13365-A20E-4F4A-92A3-89D598C3866E}" dt="2023-11-10T15:01:37.365" v="32" actId="20577"/>
        <pc:sldMkLst>
          <pc:docMk/>
          <pc:sldMk cId="743765552" sldId="282"/>
        </pc:sldMkLst>
        <pc:spChg chg="mod">
          <ac:chgData name="Thomas Noordeloos" userId="df9f46e9-7760-4f6a-814f-9e8180d7b46a" providerId="ADAL" clId="{FCD13365-A20E-4F4A-92A3-89D598C3866E}" dt="2023-11-10T15:01:37.365" v="32" actId="20577"/>
          <ac:spMkLst>
            <pc:docMk/>
            <pc:sldMk cId="743765552" sldId="282"/>
            <ac:spMk id="11" creationId="{82C61E2C-FADB-4E51-B79E-A490A0B86853}"/>
          </ac:spMkLst>
        </pc:spChg>
      </pc:sldChg>
      <pc:sldChg chg="modSp mod">
        <pc:chgData name="Thomas Noordeloos" userId="df9f46e9-7760-4f6a-814f-9e8180d7b46a" providerId="ADAL" clId="{FCD13365-A20E-4F4A-92A3-89D598C3866E}" dt="2023-11-10T15:02:54.424" v="45" actId="20577"/>
        <pc:sldMkLst>
          <pc:docMk/>
          <pc:sldMk cId="4134498414" sldId="283"/>
        </pc:sldMkLst>
        <pc:graphicFrameChg chg="modGraphic">
          <ac:chgData name="Thomas Noordeloos" userId="df9f46e9-7760-4f6a-814f-9e8180d7b46a" providerId="ADAL" clId="{FCD13365-A20E-4F4A-92A3-89D598C3866E}" dt="2023-11-10T15:02:54.424" v="45" actId="20577"/>
          <ac:graphicFrameMkLst>
            <pc:docMk/>
            <pc:sldMk cId="4134498414" sldId="283"/>
            <ac:graphicFrameMk id="4" creationId="{BB169570-9345-481D-A54B-374B3A3D8771}"/>
          </ac:graphicFrameMkLst>
        </pc:graphicFrameChg>
      </pc:sldChg>
      <pc:sldChg chg="addSp delSp modSp add mod">
        <pc:chgData name="Thomas Noordeloos" userId="df9f46e9-7760-4f6a-814f-9e8180d7b46a" providerId="ADAL" clId="{FCD13365-A20E-4F4A-92A3-89D598C3866E}" dt="2023-11-10T15:20:00.739" v="132" actId="14100"/>
        <pc:sldMkLst>
          <pc:docMk/>
          <pc:sldMk cId="3717847103" sldId="290"/>
        </pc:sldMkLst>
        <pc:spChg chg="mod">
          <ac:chgData name="Thomas Noordeloos" userId="df9f46e9-7760-4f6a-814f-9e8180d7b46a" providerId="ADAL" clId="{FCD13365-A20E-4F4A-92A3-89D598C3866E}" dt="2023-11-10T15:14:07.483" v="112" actId="20577"/>
          <ac:spMkLst>
            <pc:docMk/>
            <pc:sldMk cId="3717847103" sldId="290"/>
            <ac:spMk id="7" creationId="{345FCE53-F027-4817-9F07-2AEE94AEBC3C}"/>
          </ac:spMkLst>
        </pc:spChg>
        <pc:picChg chg="add mod">
          <ac:chgData name="Thomas Noordeloos" userId="df9f46e9-7760-4f6a-814f-9e8180d7b46a" providerId="ADAL" clId="{FCD13365-A20E-4F4A-92A3-89D598C3866E}" dt="2023-11-10T15:20:00.739" v="132" actId="14100"/>
          <ac:picMkLst>
            <pc:docMk/>
            <pc:sldMk cId="3717847103" sldId="290"/>
            <ac:picMk id="2" creationId="{3C8E3586-2015-7D26-DAA2-293FA4E95D60}"/>
          </ac:picMkLst>
        </pc:picChg>
        <pc:picChg chg="del">
          <ac:chgData name="Thomas Noordeloos" userId="df9f46e9-7760-4f6a-814f-9e8180d7b46a" providerId="ADAL" clId="{FCD13365-A20E-4F4A-92A3-89D598C3866E}" dt="2023-11-10T15:14:18.061" v="117" actId="478"/>
          <ac:picMkLst>
            <pc:docMk/>
            <pc:sldMk cId="3717847103" sldId="290"/>
            <ac:picMk id="3" creationId="{1E149AFD-074C-60A7-876B-FA4818789992}"/>
          </ac:picMkLst>
        </pc:picChg>
        <pc:picChg chg="add mod">
          <ac:chgData name="Thomas Noordeloos" userId="df9f46e9-7760-4f6a-814f-9e8180d7b46a" providerId="ADAL" clId="{FCD13365-A20E-4F4A-92A3-89D598C3866E}" dt="2023-11-10T15:19:56.876" v="130" actId="14100"/>
          <ac:picMkLst>
            <pc:docMk/>
            <pc:sldMk cId="3717847103" sldId="290"/>
            <ac:picMk id="4" creationId="{72B656E3-172E-1B21-1D72-0BCA8A030008}"/>
          </ac:picMkLst>
        </pc:picChg>
        <pc:picChg chg="add mod">
          <ac:chgData name="Thomas Noordeloos" userId="df9f46e9-7760-4f6a-814f-9e8180d7b46a" providerId="ADAL" clId="{FCD13365-A20E-4F4A-92A3-89D598C3866E}" dt="2023-11-10T15:19:54.741" v="129" actId="14100"/>
          <ac:picMkLst>
            <pc:docMk/>
            <pc:sldMk cId="3717847103" sldId="290"/>
            <ac:picMk id="5" creationId="{F3F8F2EF-E232-D419-AD0E-F3DBBCB334AE}"/>
          </ac:picMkLst>
        </pc:picChg>
        <pc:picChg chg="del">
          <ac:chgData name="Thomas Noordeloos" userId="df9f46e9-7760-4f6a-814f-9e8180d7b46a" providerId="ADAL" clId="{FCD13365-A20E-4F4A-92A3-89D598C3866E}" dt="2023-11-10T15:14:10.779" v="113" actId="478"/>
          <ac:picMkLst>
            <pc:docMk/>
            <pc:sldMk cId="3717847103" sldId="290"/>
            <ac:picMk id="2050" creationId="{C3A084FC-539E-5665-BB5F-9990B7AC6A2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tno\Yuverta\Team%20MT%20Medewerkers%20-%20Docenten\Brondocumenten\Onderwijsverantwoording%20en%20afspraken\Rollen%20Adviseur%20Duurzame%20Leefomgeving\Rollen%20AD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Blad1!$F$11</c:f>
              <c:strCache>
                <c:ptCount val="1"/>
                <c:pt idx="0">
                  <c:v>Leerjaar 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Blad1!$G$10:$L$10</c:f>
              <c:strCache>
                <c:ptCount val="6"/>
                <c:pt idx="0">
                  <c:v>Creatieve denker</c:v>
                </c:pt>
                <c:pt idx="1">
                  <c:v>Kritische onderzoeker</c:v>
                </c:pt>
                <c:pt idx="2">
                  <c:v>Betrokken wereldverbeteraar</c:v>
                </c:pt>
                <c:pt idx="3">
                  <c:v>Waarde creërende ondernemer</c:v>
                </c:pt>
                <c:pt idx="4">
                  <c:v>Empathische verbinder</c:v>
                </c:pt>
                <c:pt idx="5">
                  <c:v>Netwerkende co-creator</c:v>
                </c:pt>
              </c:strCache>
            </c:strRef>
          </c:cat>
          <c:val>
            <c:numRef>
              <c:f>Blad1!$G$11:$L$11</c:f>
              <c:numCache>
                <c:formatCode>General</c:formatCode>
                <c:ptCount val="6"/>
                <c:pt idx="0">
                  <c:v>4</c:v>
                </c:pt>
                <c:pt idx="1">
                  <c:v>6</c:v>
                </c:pt>
                <c:pt idx="2">
                  <c:v>3</c:v>
                </c:pt>
                <c:pt idx="3">
                  <c:v>8</c:v>
                </c:pt>
                <c:pt idx="4">
                  <c:v>2</c:v>
                </c:pt>
                <c:pt idx="5">
                  <c:v>6</c:v>
                </c:pt>
              </c:numCache>
            </c:numRef>
          </c:val>
          <c:extLst>
            <c:ext xmlns:c16="http://schemas.microsoft.com/office/drawing/2014/chart" uri="{C3380CC4-5D6E-409C-BE32-E72D297353CC}">
              <c16:uniqueId val="{00000000-93AF-42FF-B703-1E36ECFE25B9}"/>
            </c:ext>
          </c:extLst>
        </c:ser>
        <c:ser>
          <c:idx val="1"/>
          <c:order val="1"/>
          <c:tx>
            <c:strRef>
              <c:f>Blad1!$F$12</c:f>
              <c:strCache>
                <c:ptCount val="1"/>
                <c:pt idx="0">
                  <c:v>Leerjaar 2</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Blad1!$G$10:$L$10</c:f>
              <c:strCache>
                <c:ptCount val="6"/>
                <c:pt idx="0">
                  <c:v>Creatieve denker</c:v>
                </c:pt>
                <c:pt idx="1">
                  <c:v>Kritische onderzoeker</c:v>
                </c:pt>
                <c:pt idx="2">
                  <c:v>Betrokken wereldverbeteraar</c:v>
                </c:pt>
                <c:pt idx="3">
                  <c:v>Waarde creërende ondernemer</c:v>
                </c:pt>
                <c:pt idx="4">
                  <c:v>Empathische verbinder</c:v>
                </c:pt>
                <c:pt idx="5">
                  <c:v>Netwerkende co-creator</c:v>
                </c:pt>
              </c:strCache>
            </c:strRef>
          </c:cat>
          <c:val>
            <c:numRef>
              <c:f>Blad1!$G$12:$L$12</c:f>
              <c:numCache>
                <c:formatCode>General</c:formatCode>
                <c:ptCount val="6"/>
                <c:pt idx="0">
                  <c:v>6</c:v>
                </c:pt>
                <c:pt idx="1">
                  <c:v>8</c:v>
                </c:pt>
                <c:pt idx="2">
                  <c:v>4</c:v>
                </c:pt>
                <c:pt idx="3">
                  <c:v>8</c:v>
                </c:pt>
                <c:pt idx="4">
                  <c:v>3</c:v>
                </c:pt>
                <c:pt idx="5">
                  <c:v>7</c:v>
                </c:pt>
              </c:numCache>
            </c:numRef>
          </c:val>
          <c:extLst>
            <c:ext xmlns:c16="http://schemas.microsoft.com/office/drawing/2014/chart" uri="{C3380CC4-5D6E-409C-BE32-E72D297353CC}">
              <c16:uniqueId val="{00000001-93AF-42FF-B703-1E36ECFE25B9}"/>
            </c:ext>
          </c:extLst>
        </c:ser>
        <c:ser>
          <c:idx val="2"/>
          <c:order val="2"/>
          <c:tx>
            <c:strRef>
              <c:f>Blad1!$F$13</c:f>
              <c:strCache>
                <c:ptCount val="1"/>
                <c:pt idx="0">
                  <c:v>Leerjaar 3</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Blad1!$G$10:$L$10</c:f>
              <c:strCache>
                <c:ptCount val="6"/>
                <c:pt idx="0">
                  <c:v>Creatieve denker</c:v>
                </c:pt>
                <c:pt idx="1">
                  <c:v>Kritische onderzoeker</c:v>
                </c:pt>
                <c:pt idx="2">
                  <c:v>Betrokken wereldverbeteraar</c:v>
                </c:pt>
                <c:pt idx="3">
                  <c:v>Waarde creërende ondernemer</c:v>
                </c:pt>
                <c:pt idx="4">
                  <c:v>Empathische verbinder</c:v>
                </c:pt>
                <c:pt idx="5">
                  <c:v>Netwerkende co-creator</c:v>
                </c:pt>
              </c:strCache>
            </c:strRef>
          </c:cat>
          <c:val>
            <c:numRef>
              <c:f>Blad1!$G$13:$L$13</c:f>
              <c:numCache>
                <c:formatCode>General</c:formatCode>
                <c:ptCount val="6"/>
                <c:pt idx="0">
                  <c:v>8</c:v>
                </c:pt>
                <c:pt idx="1">
                  <c:v>10</c:v>
                </c:pt>
                <c:pt idx="2">
                  <c:v>6</c:v>
                </c:pt>
                <c:pt idx="3">
                  <c:v>10</c:v>
                </c:pt>
                <c:pt idx="4">
                  <c:v>6</c:v>
                </c:pt>
                <c:pt idx="5">
                  <c:v>7</c:v>
                </c:pt>
              </c:numCache>
            </c:numRef>
          </c:val>
          <c:extLst>
            <c:ext xmlns:c16="http://schemas.microsoft.com/office/drawing/2014/chart" uri="{C3380CC4-5D6E-409C-BE32-E72D297353CC}">
              <c16:uniqueId val="{00000002-93AF-42FF-B703-1E36ECFE25B9}"/>
            </c:ext>
          </c:extLst>
        </c:ser>
        <c:dLbls>
          <c:showLegendKey val="0"/>
          <c:showVal val="0"/>
          <c:showCatName val="0"/>
          <c:showSerName val="0"/>
          <c:showPercent val="0"/>
          <c:showBubbleSize val="0"/>
        </c:dLbls>
        <c:axId val="1281745184"/>
        <c:axId val="1281745600"/>
      </c:radarChart>
      <c:catAx>
        <c:axId val="128174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1745600"/>
        <c:crosses val="autoZero"/>
        <c:auto val="1"/>
        <c:lblAlgn val="ctr"/>
        <c:lblOffset val="100"/>
        <c:noMultiLvlLbl val="0"/>
      </c:catAx>
      <c:valAx>
        <c:axId val="1281745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1745184"/>
        <c:crosses val="autoZero"/>
        <c:crossBetween val="between"/>
      </c:valAx>
      <c:spPr>
        <a:noFill/>
        <a:ln>
          <a:noFill/>
        </a:ln>
        <a:effectLst>
          <a:softEdge rad="31750"/>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538-1FC0-48D9-B70E-2DC3874948F2}" type="datetimeFigureOut">
              <a:rPr lang="nl-NL" smtClean="0"/>
              <a:t>15-11-2023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D9B25-5126-4124-8E8A-22611371FAEC}" type="slidenum">
              <a:rPr lang="nl-NL" smtClean="0"/>
              <a:t>‹#›</a:t>
            </a:fld>
            <a:endParaRPr lang="nl-NL"/>
          </a:p>
        </p:txBody>
      </p:sp>
    </p:spTree>
    <p:extLst>
      <p:ext uri="{BB962C8B-B14F-4D97-AF65-F5344CB8AC3E}">
        <p14:creationId xmlns:p14="http://schemas.microsoft.com/office/powerpoint/2010/main" val="333447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84770E"/>
                </a:solidFill>
                <a:effectLst/>
                <a:latin typeface="DM Sans" pitchFamily="2" charset="0"/>
              </a:rPr>
              <a:t>Wij zijn een Sociale Onderneming</a:t>
            </a:r>
          </a:p>
          <a:p>
            <a:pPr algn="l"/>
            <a:r>
              <a:rPr lang="nl-NL" b="0" i="0">
                <a:solidFill>
                  <a:srgbClr val="84770E"/>
                </a:solidFill>
                <a:effectLst/>
                <a:latin typeface="brother-printed-reg"/>
              </a:rPr>
              <a:t>“Sociaal ondernemers zoeken innovatieve oplossingen voor maatschappelijke uitdagingen. De maatschappelijke missie staat bij hen voorop (impact first!). Net als gewone bedrijven leveren sociale ondernemingen producten of diensten. Maar geld verdienen is geen hoofddoel, het is vooral een middel om de wereld een beetje beter te maken.” – </a:t>
            </a:r>
            <a:r>
              <a:rPr lang="nl-NL" b="0" i="0" err="1">
                <a:solidFill>
                  <a:srgbClr val="84770E"/>
                </a:solidFill>
                <a:effectLst/>
                <a:latin typeface="brother-printed-reg"/>
              </a:rPr>
              <a:t>Social</a:t>
            </a:r>
            <a:r>
              <a:rPr lang="nl-NL" b="0" i="0">
                <a:solidFill>
                  <a:srgbClr val="84770E"/>
                </a:solidFill>
                <a:effectLst/>
                <a:latin typeface="brother-printed-reg"/>
              </a:rPr>
              <a:t> Enterprise NL</a:t>
            </a:r>
          </a:p>
          <a:p>
            <a:pPr algn="l"/>
            <a:r>
              <a:rPr lang="nl-NL" b="0" i="0">
                <a:solidFill>
                  <a:srgbClr val="84770E"/>
                </a:solidFill>
                <a:effectLst/>
                <a:latin typeface="brother-printed-reg"/>
              </a:rPr>
              <a:t>Daktuin Moes is een sociale onderneming in oprichting. Bij de inrichting van het bedrijf passen wij de </a:t>
            </a:r>
            <a:r>
              <a:rPr lang="nl-NL" b="0" i="0" err="1">
                <a:solidFill>
                  <a:srgbClr val="84770E"/>
                </a:solidFill>
                <a:effectLst/>
                <a:latin typeface="brother-printed-reg"/>
              </a:rPr>
              <a:t>social</a:t>
            </a:r>
            <a:r>
              <a:rPr lang="nl-NL" b="0" i="0">
                <a:solidFill>
                  <a:srgbClr val="84770E"/>
                </a:solidFill>
                <a:effectLst/>
                <a:latin typeface="brother-printed-reg"/>
              </a:rPr>
              <a:t> </a:t>
            </a:r>
            <a:r>
              <a:rPr lang="nl-NL" b="0" i="0" err="1">
                <a:solidFill>
                  <a:srgbClr val="84770E"/>
                </a:solidFill>
                <a:effectLst/>
                <a:latin typeface="brother-printed-reg"/>
              </a:rPr>
              <a:t>enterprise</a:t>
            </a:r>
            <a:r>
              <a:rPr lang="nl-NL" b="0" i="0">
                <a:solidFill>
                  <a:srgbClr val="84770E"/>
                </a:solidFill>
                <a:effectLst/>
                <a:latin typeface="brother-printed-reg"/>
              </a:rPr>
              <a:t> principes toe. Vanaf opening start de aanvraag om toegelaten te worden tot het Register Sociale Ondernemingen</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3</a:t>
            </a:fld>
            <a:endParaRPr lang="nl-NL"/>
          </a:p>
        </p:txBody>
      </p:sp>
    </p:spTree>
    <p:extLst>
      <p:ext uri="{BB962C8B-B14F-4D97-AF65-F5344CB8AC3E}">
        <p14:creationId xmlns:p14="http://schemas.microsoft.com/office/powerpoint/2010/main" val="100111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https://hollandhightech.nl/nieuws-agenda/nieuws/asml-in-de-50-meest-waardevolle-bedrijven-ter-wereld-in-2023</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10</a:t>
            </a:fld>
            <a:endParaRPr lang="nl-NL"/>
          </a:p>
        </p:txBody>
      </p:sp>
    </p:spTree>
    <p:extLst>
      <p:ext uri="{BB962C8B-B14F-4D97-AF65-F5344CB8AC3E}">
        <p14:creationId xmlns:p14="http://schemas.microsoft.com/office/powerpoint/2010/main" val="2285360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15-11-2023</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15-11-2023</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15-11-2023</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198754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5"/>
          <p:cNvSpPr>
            <a:spLocks noGrp="1"/>
          </p:cNvSpPr>
          <p:nvPr>
            <p:ph type="sldNum" sz="quarter" idx="10"/>
          </p:nvPr>
        </p:nvSpPr>
        <p:spPr/>
        <p:txBody>
          <a:bodyPr/>
          <a:lstStyle>
            <a:lvl1pPr>
              <a:defRPr/>
            </a:lvl1pPr>
          </a:lstStyle>
          <a:p>
            <a:fld id="{98C51CD5-7E81-42D6-B847-227155BE7844}" type="slidenum">
              <a:rPr lang="nl-NL" smtClean="0"/>
              <a:t>‹#›</a:t>
            </a:fld>
            <a:endParaRPr lang="nl-NL"/>
          </a:p>
        </p:txBody>
      </p:sp>
    </p:spTree>
    <p:extLst>
      <p:ext uri="{BB962C8B-B14F-4D97-AF65-F5344CB8AC3E}">
        <p14:creationId xmlns:p14="http://schemas.microsoft.com/office/powerpoint/2010/main" val="885272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15-11-2023</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16personalities.com/" TargetMode="External"/><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global-business-school.org/files/folder_2/social-entrepreneurship-750x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2035175"/>
            <a:ext cx="7143750" cy="4000500"/>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1"/>
          <p:cNvSpPr>
            <a:spLocks noGrp="1"/>
          </p:cNvSpPr>
          <p:nvPr>
            <p:ph type="ctrTitle"/>
          </p:nvPr>
        </p:nvSpPr>
        <p:spPr>
          <a:xfrm>
            <a:off x="1504950" y="1493704"/>
            <a:ext cx="9144000" cy="1646595"/>
          </a:xfrm>
        </p:spPr>
        <p:txBody>
          <a:bodyPr>
            <a:normAutofit fontScale="90000"/>
          </a:bodyPr>
          <a:lstStyle/>
          <a:p>
            <a:br>
              <a:rPr lang="nl-NL" sz="3600">
                <a:latin typeface="Agency FB" panose="020B0503020202020204" pitchFamily="34" charset="0"/>
              </a:rPr>
            </a:br>
            <a:r>
              <a:rPr lang="nl-NL" sz="7300" b="1">
                <a:solidFill>
                  <a:srgbClr val="000644"/>
                </a:solidFill>
                <a:latin typeface="Athletics" panose="02000000000000000000" pitchFamily="2" charset="0"/>
              </a:rPr>
              <a:t>IBS “Mijn onderneming”</a:t>
            </a:r>
            <a:br>
              <a:rPr lang="nl-NL" sz="7300" b="1">
                <a:solidFill>
                  <a:srgbClr val="000644"/>
                </a:solidFill>
                <a:latin typeface="Athletics" panose="02000000000000000000" pitchFamily="2" charset="0"/>
              </a:rPr>
            </a:br>
            <a:r>
              <a:rPr lang="nl-NL" sz="5300">
                <a:solidFill>
                  <a:srgbClr val="000644"/>
                </a:solidFill>
                <a:latin typeface="Athletics" panose="02000000000000000000" pitchFamily="2" charset="0"/>
              </a:rPr>
              <a:t>Leerjaar 2 - Periode 2 </a:t>
            </a:r>
            <a:br>
              <a:rPr lang="nl-NL" sz="2000">
                <a:latin typeface="Athletics" panose="02000000000000000000" pitchFamily="2" charset="0"/>
              </a:rPr>
            </a:br>
            <a:br>
              <a:rPr lang="nl-NL" sz="2200">
                <a:latin typeface="Agency FB" panose="020B0503020202020204" pitchFamily="34" charset="0"/>
              </a:rPr>
            </a:br>
            <a:endParaRPr lang="nl-NL" sz="2200">
              <a:latin typeface="Agency FB" panose="020B0503020202020204" pitchFamily="34" charset="0"/>
            </a:endParaRPr>
          </a:p>
        </p:txBody>
      </p:sp>
    </p:spTree>
    <p:extLst>
      <p:ext uri="{BB962C8B-B14F-4D97-AF65-F5344CB8AC3E}">
        <p14:creationId xmlns:p14="http://schemas.microsoft.com/office/powerpoint/2010/main" val="3788715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8AEC3CF-9539-45D6-81DB-850F2049DA54}"/>
              </a:ext>
            </a:extLst>
          </p:cNvPr>
          <p:cNvSpPr>
            <a:spLocks noGrp="1"/>
          </p:cNvSpPr>
          <p:nvPr>
            <p:ph type="title"/>
          </p:nvPr>
        </p:nvSpPr>
        <p:spPr>
          <a:xfrm>
            <a:off x="838200" y="306403"/>
            <a:ext cx="10515600" cy="1325563"/>
          </a:xfrm>
        </p:spPr>
        <p:txBody>
          <a:bodyPr>
            <a:noAutofit/>
          </a:bodyPr>
          <a:lstStyle/>
          <a:p>
            <a:r>
              <a:rPr lang="nl-NL" sz="4800" b="1">
                <a:solidFill>
                  <a:srgbClr val="000644"/>
                </a:solidFill>
              </a:rPr>
              <a:t>Welk bedrijf is het meest succesvol?</a:t>
            </a:r>
          </a:p>
        </p:txBody>
      </p:sp>
      <p:pic>
        <p:nvPicPr>
          <p:cNvPr id="1030" name="Picture 6">
            <a:extLst>
              <a:ext uri="{FF2B5EF4-FFF2-40B4-BE49-F238E27FC236}">
                <a16:creationId xmlns:a16="http://schemas.microsoft.com/office/drawing/2014/main" id="{F6EE2AB5-9F03-F7E3-C282-4CE138554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585" y="1331650"/>
            <a:ext cx="4328752" cy="541094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819A1CF-4FD1-F741-84C8-DD6C676E2173}"/>
              </a:ext>
            </a:extLst>
          </p:cNvPr>
          <p:cNvPicPr>
            <a:picLocks noChangeAspect="1"/>
          </p:cNvPicPr>
          <p:nvPr/>
        </p:nvPicPr>
        <p:blipFill>
          <a:blip r:embed="rId4"/>
          <a:stretch>
            <a:fillRect/>
          </a:stretch>
        </p:blipFill>
        <p:spPr>
          <a:xfrm>
            <a:off x="5671283" y="1331650"/>
            <a:ext cx="4968671" cy="4625741"/>
          </a:xfrm>
          <a:prstGeom prst="rect">
            <a:avLst/>
          </a:prstGeom>
        </p:spPr>
      </p:pic>
    </p:spTree>
    <p:extLst>
      <p:ext uri="{BB962C8B-B14F-4D97-AF65-F5344CB8AC3E}">
        <p14:creationId xmlns:p14="http://schemas.microsoft.com/office/powerpoint/2010/main" val="196689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102519" y="1496039"/>
            <a:ext cx="9986962" cy="3865921"/>
          </a:xfrm>
          <a:prstGeom prst="rect">
            <a:avLst/>
          </a:prstGeom>
        </p:spPr>
      </p:pic>
    </p:spTree>
    <p:extLst>
      <p:ext uri="{BB962C8B-B14F-4D97-AF65-F5344CB8AC3E}">
        <p14:creationId xmlns:p14="http://schemas.microsoft.com/office/powerpoint/2010/main" val="811532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6DE99D0-9C89-456F-9013-FE859C1E8729}"/>
              </a:ext>
            </a:extLst>
          </p:cNvPr>
          <p:cNvPicPr>
            <a:picLocks noChangeAspect="1"/>
          </p:cNvPicPr>
          <p:nvPr/>
        </p:nvPicPr>
        <p:blipFill>
          <a:blip r:embed="rId2"/>
          <a:stretch>
            <a:fillRect/>
          </a:stretch>
        </p:blipFill>
        <p:spPr>
          <a:xfrm>
            <a:off x="6533190" y="1074198"/>
            <a:ext cx="4087524" cy="4833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a:extLst>
              <a:ext uri="{FF2B5EF4-FFF2-40B4-BE49-F238E27FC236}">
                <a16:creationId xmlns:a16="http://schemas.microsoft.com/office/drawing/2014/main" id="{B8F7EFC1-9A77-45C0-83FA-3C9D1DE533B3}"/>
              </a:ext>
            </a:extLst>
          </p:cNvPr>
          <p:cNvPicPr>
            <a:picLocks noChangeAspect="1"/>
          </p:cNvPicPr>
          <p:nvPr/>
        </p:nvPicPr>
        <p:blipFill>
          <a:blip r:embed="rId3"/>
          <a:stretch>
            <a:fillRect/>
          </a:stretch>
        </p:blipFill>
        <p:spPr>
          <a:xfrm>
            <a:off x="547992" y="1074198"/>
            <a:ext cx="5643480" cy="4833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784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314524" y="514349"/>
            <a:ext cx="10125001" cy="5454115"/>
          </a:xfrm>
          <a:prstGeom prst="rect">
            <a:avLst/>
          </a:prstGeom>
        </p:spPr>
      </p:pic>
    </p:spTree>
    <p:extLst>
      <p:ext uri="{BB962C8B-B14F-4D97-AF65-F5344CB8AC3E}">
        <p14:creationId xmlns:p14="http://schemas.microsoft.com/office/powerpoint/2010/main" val="1742978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408563" y="1328737"/>
            <a:ext cx="9374874" cy="4200525"/>
          </a:xfrm>
          <a:prstGeom prst="rect">
            <a:avLst/>
          </a:prstGeom>
        </p:spPr>
      </p:pic>
    </p:spTree>
    <p:extLst>
      <p:ext uri="{BB962C8B-B14F-4D97-AF65-F5344CB8AC3E}">
        <p14:creationId xmlns:p14="http://schemas.microsoft.com/office/powerpoint/2010/main" val="1452991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EC3C8CDD-84FE-4E67-80BA-EF9C56964593}"/>
              </a:ext>
            </a:extLst>
          </p:cNvPr>
          <p:cNvGrpSpPr/>
          <p:nvPr/>
        </p:nvGrpSpPr>
        <p:grpSpPr>
          <a:xfrm>
            <a:off x="1557337" y="864524"/>
            <a:ext cx="9077325" cy="5128951"/>
            <a:chOff x="1647825" y="509848"/>
            <a:chExt cx="9077325" cy="5128951"/>
          </a:xfrm>
        </p:grpSpPr>
        <p:pic>
          <p:nvPicPr>
            <p:cNvPr id="2" name="Afbeelding 1"/>
            <p:cNvPicPr>
              <a:picLocks noChangeAspect="1"/>
            </p:cNvPicPr>
            <p:nvPr/>
          </p:nvPicPr>
          <p:blipFill>
            <a:blip r:embed="rId2"/>
            <a:stretch>
              <a:fillRect/>
            </a:stretch>
          </p:blipFill>
          <p:spPr>
            <a:xfrm>
              <a:off x="1647825" y="509848"/>
              <a:ext cx="9077325" cy="5128951"/>
            </a:xfrm>
            <a:prstGeom prst="rect">
              <a:avLst/>
            </a:prstGeom>
          </p:spPr>
        </p:pic>
        <p:pic>
          <p:nvPicPr>
            <p:cNvPr id="2050" name="Picture 2" descr="Boek 'Zakendoen in de nieuwe economie' Managementboek van het Jaar 2014 -  Duurzaam Ondernemen">
              <a:extLst>
                <a:ext uri="{FF2B5EF4-FFF2-40B4-BE49-F238E27FC236}">
                  <a16:creationId xmlns:a16="http://schemas.microsoft.com/office/drawing/2014/main" id="{8C8029BF-610A-4150-B85D-DFD626254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187" y="1686186"/>
              <a:ext cx="2406679" cy="28880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0296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763838" y="875886"/>
            <a:ext cx="8664323" cy="5106227"/>
          </a:xfrm>
          <a:prstGeom prst="rect">
            <a:avLst/>
          </a:prstGeom>
        </p:spPr>
      </p:pic>
    </p:spTree>
    <p:extLst>
      <p:ext uri="{BB962C8B-B14F-4D97-AF65-F5344CB8AC3E}">
        <p14:creationId xmlns:p14="http://schemas.microsoft.com/office/powerpoint/2010/main" val="1287134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719262" y="1046917"/>
            <a:ext cx="8753475" cy="4764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0813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967026" y="912462"/>
            <a:ext cx="8257947" cy="5033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4616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61C23E7-A245-4B68-B41E-389BEE919FCD}"/>
              </a:ext>
            </a:extLst>
          </p:cNvPr>
          <p:cNvPicPr>
            <a:picLocks noChangeAspect="1"/>
          </p:cNvPicPr>
          <p:nvPr/>
        </p:nvPicPr>
        <p:blipFill>
          <a:blip r:embed="rId2"/>
          <a:stretch>
            <a:fillRect/>
          </a:stretch>
        </p:blipFill>
        <p:spPr>
          <a:xfrm>
            <a:off x="740983" y="2325716"/>
            <a:ext cx="4225001" cy="3179690"/>
          </a:xfrm>
          <a:prstGeom prst="rect">
            <a:avLst/>
          </a:prstGeom>
        </p:spPr>
      </p:pic>
      <p:pic>
        <p:nvPicPr>
          <p:cNvPr id="5" name="Picture 1">
            <a:extLst>
              <a:ext uri="{FF2B5EF4-FFF2-40B4-BE49-F238E27FC236}">
                <a16:creationId xmlns:a16="http://schemas.microsoft.com/office/drawing/2014/main" id="{7ADE113B-B9DC-4A07-8938-3397B108D42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37653" y="2325716"/>
            <a:ext cx="4400256" cy="866323"/>
          </a:xfrm>
          <a:prstGeom prst="rect">
            <a:avLst/>
          </a:prstGeom>
          <a:noFill/>
        </p:spPr>
      </p:pic>
      <p:sp>
        <p:nvSpPr>
          <p:cNvPr id="6" name="Text Box 2">
            <a:extLst>
              <a:ext uri="{FF2B5EF4-FFF2-40B4-BE49-F238E27FC236}">
                <a16:creationId xmlns:a16="http://schemas.microsoft.com/office/drawing/2014/main" id="{446DC30D-F642-4A23-A705-FD548C4DF210}"/>
              </a:ext>
            </a:extLst>
          </p:cNvPr>
          <p:cNvSpPr txBox="1">
            <a:spLocks noChangeArrowheads="1"/>
          </p:cNvSpPr>
          <p:nvPr/>
        </p:nvSpPr>
        <p:spPr bwMode="auto">
          <a:xfrm>
            <a:off x="8399204" y="3464645"/>
            <a:ext cx="2338705" cy="180784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000" b="1">
                <a:effectLst/>
                <a:latin typeface="Arial" panose="020B0604020202020204" pitchFamily="34" charset="0"/>
                <a:ea typeface="Calibri" panose="020F0502020204030204" pitchFamily="34" charset="0"/>
                <a:cs typeface="Times New Roman" panose="02020603050405020304" pitchFamily="18" charset="0"/>
              </a:rPr>
              <a:t>Namen groepsleden: </a:t>
            </a:r>
            <a:r>
              <a:rPr lang="nl-NL" sz="1000">
                <a:effectLst/>
                <a:latin typeface="Arial" panose="020B0604020202020204" pitchFamily="34" charset="0"/>
                <a:ea typeface="Calibri" panose="020F0502020204030204" pitchFamily="34" charset="0"/>
                <a:cs typeface="Times New Roman" panose="02020603050405020304" pitchFamily="18" charset="0"/>
              </a:rPr>
              <a:t>Elise Damen, Jop van de Ven, Jules Seijdel, Bram Schapendonk, Tom van de Loo</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000" b="1">
                <a:effectLst/>
                <a:latin typeface="Arial" panose="020B0604020202020204" pitchFamily="34" charset="0"/>
                <a:ea typeface="Calibri" panose="020F0502020204030204" pitchFamily="34" charset="0"/>
                <a:cs typeface="Times New Roman" panose="02020603050405020304" pitchFamily="18" charset="0"/>
              </a:rPr>
              <a:t>Naam bedrijf:</a:t>
            </a:r>
            <a:r>
              <a:rPr lang="nl-NL" sz="1000">
                <a:effectLst/>
                <a:latin typeface="Arial" panose="020B0604020202020204" pitchFamily="34" charset="0"/>
                <a:ea typeface="Calibri" panose="020F0502020204030204" pitchFamily="34" charset="0"/>
                <a:cs typeface="Times New Roman" panose="02020603050405020304" pitchFamily="18" charset="0"/>
              </a:rPr>
              <a:t> </a:t>
            </a:r>
            <a:r>
              <a:rPr lang="nl-NL" sz="1000" err="1">
                <a:effectLst/>
                <a:latin typeface="Arial" panose="020B0604020202020204" pitchFamily="34" charset="0"/>
                <a:ea typeface="Calibri" panose="020F0502020204030204" pitchFamily="34" charset="0"/>
                <a:cs typeface="Times New Roman" panose="02020603050405020304" pitchFamily="18" charset="0"/>
              </a:rPr>
              <a:t>Sedum</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000" b="1">
                <a:effectLst/>
                <a:latin typeface="Arial" panose="020B0604020202020204" pitchFamily="34" charset="0"/>
                <a:ea typeface="Calibri" panose="020F0502020204030204" pitchFamily="34" charset="0"/>
                <a:cs typeface="Times New Roman" panose="02020603050405020304" pitchFamily="18" charset="0"/>
              </a:rPr>
              <a:t>Inleverdatum: </a:t>
            </a:r>
            <a:r>
              <a:rPr lang="nl-NL" sz="1000">
                <a:effectLst/>
                <a:latin typeface="Arial" panose="020B0604020202020204" pitchFamily="34" charset="0"/>
                <a:ea typeface="Calibri" panose="020F0502020204030204" pitchFamily="34" charset="0"/>
                <a:cs typeface="Times New Roman" panose="02020603050405020304" pitchFamily="18" charset="0"/>
              </a:rPr>
              <a:t>24 januari 2020</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000" b="1">
                <a:effectLst/>
                <a:latin typeface="Arial" panose="020B0604020202020204" pitchFamily="34" charset="0"/>
                <a:ea typeface="Calibri" panose="020F0502020204030204" pitchFamily="34" charset="0"/>
                <a:cs typeface="Times New Roman" panose="02020603050405020304" pitchFamily="18" charset="0"/>
              </a:rPr>
              <a:t>Plaats: </a:t>
            </a:r>
            <a:r>
              <a:rPr lang="nl-NL" sz="1000">
                <a:effectLst/>
                <a:latin typeface="Arial" panose="020B0604020202020204" pitchFamily="34" charset="0"/>
                <a:ea typeface="Calibri" panose="020F0502020204030204" pitchFamily="34" charset="0"/>
                <a:cs typeface="Times New Roman" panose="02020603050405020304" pitchFamily="18" charset="0"/>
              </a:rPr>
              <a:t>Tilburg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000" b="1">
                <a:effectLst/>
                <a:latin typeface="Arial" panose="020B0604020202020204" pitchFamily="34" charset="0"/>
                <a:ea typeface="Calibri" panose="020F0502020204030204" pitchFamily="34" charset="0"/>
                <a:cs typeface="Times New Roman" panose="02020603050405020304" pitchFamily="18" charset="0"/>
              </a:rPr>
              <a:t>Opdrachtgever: </a:t>
            </a:r>
            <a:r>
              <a:rPr lang="nl-NL" sz="1000">
                <a:effectLst/>
                <a:latin typeface="Arial" panose="020B0604020202020204" pitchFamily="34" charset="0"/>
                <a:ea typeface="Calibri" panose="020F0502020204030204" pitchFamily="34" charset="0"/>
                <a:cs typeface="Times New Roman" panose="02020603050405020304" pitchFamily="18" charset="0"/>
              </a:rPr>
              <a:t>MBO Helicon Tilburg</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el 1">
            <a:extLst>
              <a:ext uri="{FF2B5EF4-FFF2-40B4-BE49-F238E27FC236}">
                <a16:creationId xmlns:a16="http://schemas.microsoft.com/office/drawing/2014/main" id="{345FCE53-F027-4817-9F07-2AEE94AEBC3C}"/>
              </a:ext>
            </a:extLst>
          </p:cNvPr>
          <p:cNvSpPr>
            <a:spLocks noGrp="1"/>
          </p:cNvSpPr>
          <p:nvPr>
            <p:ph type="title"/>
          </p:nvPr>
        </p:nvSpPr>
        <p:spPr>
          <a:xfrm>
            <a:off x="838200" y="365125"/>
            <a:ext cx="10515600" cy="1325563"/>
          </a:xfrm>
        </p:spPr>
        <p:txBody>
          <a:bodyPr>
            <a:noAutofit/>
          </a:bodyPr>
          <a:lstStyle/>
          <a:p>
            <a:r>
              <a:rPr lang="nl-NL" sz="5400" b="1">
                <a:latin typeface="Athletics" panose="02000000000000000000" pitchFamily="2" charset="0"/>
              </a:rPr>
              <a:t>‘Mijn onderneming’ 2019/2020</a:t>
            </a:r>
          </a:p>
        </p:txBody>
      </p:sp>
    </p:spTree>
    <p:extLst>
      <p:ext uri="{BB962C8B-B14F-4D97-AF65-F5344CB8AC3E}">
        <p14:creationId xmlns:p14="http://schemas.microsoft.com/office/powerpoint/2010/main" val="227508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F92D98E-9C8E-2E68-FD75-339066343B4D}"/>
              </a:ext>
            </a:extLst>
          </p:cNvPr>
          <p:cNvPicPr>
            <a:picLocks noChangeAspect="1"/>
          </p:cNvPicPr>
          <p:nvPr/>
        </p:nvPicPr>
        <p:blipFill rotWithShape="1">
          <a:blip r:embed="rId2"/>
          <a:srcRect l="2850" r="2850"/>
          <a:stretch/>
        </p:blipFill>
        <p:spPr>
          <a:xfrm>
            <a:off x="0" y="0"/>
            <a:ext cx="12192000" cy="6858000"/>
          </a:xfrm>
          <a:prstGeom prst="rect">
            <a:avLst/>
          </a:prstGeom>
        </p:spPr>
      </p:pic>
    </p:spTree>
    <p:extLst>
      <p:ext uri="{BB962C8B-B14F-4D97-AF65-F5344CB8AC3E}">
        <p14:creationId xmlns:p14="http://schemas.microsoft.com/office/powerpoint/2010/main" val="3605389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5FCE53-F027-4817-9F07-2AEE94AEBC3C}"/>
              </a:ext>
            </a:extLst>
          </p:cNvPr>
          <p:cNvSpPr>
            <a:spLocks noGrp="1"/>
          </p:cNvSpPr>
          <p:nvPr>
            <p:ph type="title"/>
          </p:nvPr>
        </p:nvSpPr>
        <p:spPr>
          <a:xfrm>
            <a:off x="838200" y="365125"/>
            <a:ext cx="10515600" cy="1325563"/>
          </a:xfrm>
        </p:spPr>
        <p:txBody>
          <a:bodyPr>
            <a:noAutofit/>
          </a:bodyPr>
          <a:lstStyle/>
          <a:p>
            <a:r>
              <a:rPr lang="nl-NL" sz="5400" b="1">
                <a:latin typeface="Athletics" panose="02000000000000000000" pitchFamily="2" charset="0"/>
              </a:rPr>
              <a:t>‘Mijn onderneming’ 2021/2022</a:t>
            </a:r>
          </a:p>
        </p:txBody>
      </p:sp>
      <p:pic>
        <p:nvPicPr>
          <p:cNvPr id="2050" name="Picture 2">
            <a:extLst>
              <a:ext uri="{FF2B5EF4-FFF2-40B4-BE49-F238E27FC236}">
                <a16:creationId xmlns:a16="http://schemas.microsoft.com/office/drawing/2014/main" id="{C3A084FC-539E-5665-BB5F-9990B7AC6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305" y="1937239"/>
            <a:ext cx="27813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1E149AFD-074C-60A7-876B-FA4818789992}"/>
              </a:ext>
            </a:extLst>
          </p:cNvPr>
          <p:cNvPicPr>
            <a:picLocks noChangeAspect="1"/>
          </p:cNvPicPr>
          <p:nvPr/>
        </p:nvPicPr>
        <p:blipFill rotWithShape="1">
          <a:blip r:embed="rId3"/>
          <a:srcRect l="8443" t="29737" r="7227" b="12135"/>
          <a:stretch/>
        </p:blipFill>
        <p:spPr>
          <a:xfrm>
            <a:off x="5832231" y="2892670"/>
            <a:ext cx="3253154" cy="2497015"/>
          </a:xfrm>
          <a:prstGeom prst="rect">
            <a:avLst/>
          </a:prstGeom>
        </p:spPr>
      </p:pic>
    </p:spTree>
    <p:extLst>
      <p:ext uri="{BB962C8B-B14F-4D97-AF65-F5344CB8AC3E}">
        <p14:creationId xmlns:p14="http://schemas.microsoft.com/office/powerpoint/2010/main" val="2887724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5FCE53-F027-4817-9F07-2AEE94AEBC3C}"/>
              </a:ext>
            </a:extLst>
          </p:cNvPr>
          <p:cNvSpPr>
            <a:spLocks noGrp="1"/>
          </p:cNvSpPr>
          <p:nvPr>
            <p:ph type="title"/>
          </p:nvPr>
        </p:nvSpPr>
        <p:spPr>
          <a:xfrm>
            <a:off x="838200" y="365125"/>
            <a:ext cx="10515600" cy="1325563"/>
          </a:xfrm>
        </p:spPr>
        <p:txBody>
          <a:bodyPr>
            <a:noAutofit/>
          </a:bodyPr>
          <a:lstStyle/>
          <a:p>
            <a:r>
              <a:rPr lang="nl-NL" sz="5400" b="1">
                <a:latin typeface="Athletics" panose="02000000000000000000" pitchFamily="2" charset="0"/>
              </a:rPr>
              <a:t>‘Mijn onderneming’ 2022/2023</a:t>
            </a:r>
          </a:p>
        </p:txBody>
      </p:sp>
      <p:pic>
        <p:nvPicPr>
          <p:cNvPr id="2" name="Picture 2">
            <a:extLst>
              <a:ext uri="{FF2B5EF4-FFF2-40B4-BE49-F238E27FC236}">
                <a16:creationId xmlns:a16="http://schemas.microsoft.com/office/drawing/2014/main" id="{3C8E3586-2015-7D26-DAA2-293FA4E95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105" y="1836226"/>
            <a:ext cx="2932449" cy="2932449"/>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2B656E3-172E-1B21-1D72-0BCA8A0300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4695" y="1836226"/>
            <a:ext cx="2932449" cy="2932449"/>
          </a:xfrm>
          <a:prstGeom prst="rect">
            <a:avLst/>
          </a:prstGeom>
          <a:noFill/>
          <a:ln>
            <a:noFill/>
          </a:ln>
        </p:spPr>
      </p:pic>
      <p:pic>
        <p:nvPicPr>
          <p:cNvPr id="5" name="Afbeelding 4">
            <a:extLst>
              <a:ext uri="{FF2B5EF4-FFF2-40B4-BE49-F238E27FC236}">
                <a16:creationId xmlns:a16="http://schemas.microsoft.com/office/drawing/2014/main" id="{F3F8F2EF-E232-D419-AD0E-F3DBBCB33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7219" y="1836226"/>
            <a:ext cx="2932449" cy="2932449"/>
          </a:xfrm>
          <a:prstGeom prst="rect">
            <a:avLst/>
          </a:prstGeom>
        </p:spPr>
      </p:pic>
    </p:spTree>
    <p:extLst>
      <p:ext uri="{BB962C8B-B14F-4D97-AF65-F5344CB8AC3E}">
        <p14:creationId xmlns:p14="http://schemas.microsoft.com/office/powerpoint/2010/main" val="3717847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434327" y="1104900"/>
            <a:ext cx="9323346" cy="4648200"/>
          </a:xfrm>
          <a:prstGeom prst="rect">
            <a:avLst/>
          </a:prstGeom>
        </p:spPr>
      </p:pic>
    </p:spTree>
    <p:extLst>
      <p:ext uri="{BB962C8B-B14F-4D97-AF65-F5344CB8AC3E}">
        <p14:creationId xmlns:p14="http://schemas.microsoft.com/office/powerpoint/2010/main" val="1699396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5FCE53-F027-4817-9F07-2AEE94AEBC3C}"/>
              </a:ext>
            </a:extLst>
          </p:cNvPr>
          <p:cNvSpPr>
            <a:spLocks noGrp="1"/>
          </p:cNvSpPr>
          <p:nvPr>
            <p:ph type="title"/>
          </p:nvPr>
        </p:nvSpPr>
        <p:spPr>
          <a:xfrm>
            <a:off x="838200" y="365125"/>
            <a:ext cx="10515600" cy="1325563"/>
          </a:xfrm>
        </p:spPr>
        <p:txBody>
          <a:bodyPr>
            <a:noAutofit/>
          </a:bodyPr>
          <a:lstStyle/>
          <a:p>
            <a:r>
              <a:rPr lang="nl-NL" sz="4800" b="1">
                <a:latin typeface="Athletics" panose="02000000000000000000" pitchFamily="2" charset="0"/>
              </a:rPr>
              <a:t>Opdracht 1 – 16 </a:t>
            </a:r>
            <a:r>
              <a:rPr lang="nl-NL" sz="4800" b="1" err="1">
                <a:latin typeface="Athletics" panose="02000000000000000000" pitchFamily="2" charset="0"/>
              </a:rPr>
              <a:t>personalities</a:t>
            </a:r>
            <a:r>
              <a:rPr lang="nl-NL" sz="4800" b="1">
                <a:latin typeface="Athletics" panose="02000000000000000000" pitchFamily="2" charset="0"/>
              </a:rPr>
              <a:t> test</a:t>
            </a:r>
          </a:p>
        </p:txBody>
      </p:sp>
      <p:pic>
        <p:nvPicPr>
          <p:cNvPr id="2" name="Afbeelding 1">
            <a:extLst>
              <a:ext uri="{FF2B5EF4-FFF2-40B4-BE49-F238E27FC236}">
                <a16:creationId xmlns:a16="http://schemas.microsoft.com/office/drawing/2014/main" id="{350101DE-4424-B766-CFCE-58200164D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81" y="1622181"/>
            <a:ext cx="2857500" cy="2857500"/>
          </a:xfrm>
          <a:prstGeom prst="rect">
            <a:avLst/>
          </a:prstGeom>
        </p:spPr>
      </p:pic>
      <p:sp>
        <p:nvSpPr>
          <p:cNvPr id="5" name="Tekstvak 4">
            <a:extLst>
              <a:ext uri="{FF2B5EF4-FFF2-40B4-BE49-F238E27FC236}">
                <a16:creationId xmlns:a16="http://schemas.microsoft.com/office/drawing/2014/main" id="{1DBA1FB1-ABE1-F831-EC48-8FA8CABB86D4}"/>
              </a:ext>
            </a:extLst>
          </p:cNvPr>
          <p:cNvSpPr txBox="1"/>
          <p:nvPr/>
        </p:nvSpPr>
        <p:spPr>
          <a:xfrm>
            <a:off x="838200" y="4479681"/>
            <a:ext cx="6097464" cy="369332"/>
          </a:xfrm>
          <a:prstGeom prst="rect">
            <a:avLst/>
          </a:prstGeom>
          <a:noFill/>
        </p:spPr>
        <p:txBody>
          <a:bodyPr wrap="square">
            <a:spAutoFit/>
          </a:bodyPr>
          <a:lstStyle/>
          <a:p>
            <a:r>
              <a:rPr lang="nl-NL" sz="1800" i="1" u="sng">
                <a:solidFill>
                  <a:srgbClr val="0563C1"/>
                </a:solidFill>
                <a:effectLst/>
                <a:latin typeface="Arial" panose="020B0604020202020204" pitchFamily="34" charset="0"/>
                <a:ea typeface="Arial" panose="020B0604020202020204" pitchFamily="34" charset="0"/>
                <a:hlinkClick r:id="rId3">
                  <a:extLst>
                    <a:ext uri="{A12FA001-AC4F-418D-AE19-62706E023703}">
                      <ahyp:hlinkClr xmlns:ahyp="http://schemas.microsoft.com/office/drawing/2018/hyperlinkcolor" val="tx"/>
                    </a:ext>
                  </a:extLst>
                </a:hlinkClick>
              </a:rPr>
              <a:t>16personalities</a:t>
            </a:r>
            <a:r>
              <a:rPr lang="nl-NL" sz="1800" i="1" u="sng">
                <a:solidFill>
                  <a:srgbClr val="0070C0"/>
                </a:solidFill>
                <a:effectLst/>
                <a:latin typeface="Arial" panose="020B0604020202020204" pitchFamily="34" charset="0"/>
                <a:ea typeface="Arial" panose="020B0604020202020204" pitchFamily="34" charset="0"/>
                <a:hlinkClick r:id="rId3">
                  <a:extLst>
                    <a:ext uri="{A12FA001-AC4F-418D-AE19-62706E023703}">
                      <ahyp:hlinkClr xmlns:ahyp="http://schemas.microsoft.com/office/drawing/2018/hyperlinkcolor" val="tx"/>
                    </a:ext>
                  </a:extLst>
                </a:hlinkClick>
              </a:rPr>
              <a:t>.com</a:t>
            </a:r>
            <a:r>
              <a:rPr lang="nl-NL" sz="1800" i="1" u="sng">
                <a:solidFill>
                  <a:srgbClr val="0070C0"/>
                </a:solidFill>
                <a:effectLst/>
                <a:latin typeface="Arial" panose="020B0604020202020204" pitchFamily="34" charset="0"/>
                <a:ea typeface="Arial" panose="020B0604020202020204" pitchFamily="34" charset="0"/>
              </a:rPr>
              <a:t>/nl</a:t>
            </a:r>
            <a:r>
              <a:rPr lang="nl-NL" sz="1800" i="1">
                <a:solidFill>
                  <a:srgbClr val="0070C0"/>
                </a:solidFill>
                <a:effectLst/>
                <a:latin typeface="Arial" panose="020B0604020202020204" pitchFamily="34" charset="0"/>
                <a:ea typeface="Arial" panose="020B0604020202020204" pitchFamily="34" charset="0"/>
              </a:rPr>
              <a:t> </a:t>
            </a:r>
            <a:endParaRPr lang="nl-NL">
              <a:solidFill>
                <a:srgbClr val="0070C0"/>
              </a:solidFill>
            </a:endParaRPr>
          </a:p>
        </p:txBody>
      </p:sp>
      <p:pic>
        <p:nvPicPr>
          <p:cNvPr id="6" name="Afbeelding 5">
            <a:extLst>
              <a:ext uri="{FF2B5EF4-FFF2-40B4-BE49-F238E27FC236}">
                <a16:creationId xmlns:a16="http://schemas.microsoft.com/office/drawing/2014/main" id="{5A1A7EF8-5B19-5134-FA2F-708FC6619E79}"/>
              </a:ext>
            </a:extLst>
          </p:cNvPr>
          <p:cNvPicPr>
            <a:picLocks noChangeAspect="1"/>
          </p:cNvPicPr>
          <p:nvPr/>
        </p:nvPicPr>
        <p:blipFill>
          <a:blip r:embed="rId4"/>
          <a:stretch>
            <a:fillRect/>
          </a:stretch>
        </p:blipFill>
        <p:spPr>
          <a:xfrm>
            <a:off x="4289619" y="1681470"/>
            <a:ext cx="6049080" cy="2562934"/>
          </a:xfrm>
          <a:prstGeom prst="rect">
            <a:avLst/>
          </a:prstGeom>
          <a:solidFill>
            <a:srgbClr val="FFFFFF">
              <a:shade val="85000"/>
            </a:srgbClr>
          </a:solidFill>
          <a:ln w="31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descr="Afbeelding met tekst&#10;&#10;Automatisch gegenereerde beschrijving">
            <a:extLst>
              <a:ext uri="{FF2B5EF4-FFF2-40B4-BE49-F238E27FC236}">
                <a16:creationId xmlns:a16="http://schemas.microsoft.com/office/drawing/2014/main" id="{39746F9D-9E77-DBA2-239A-6D4EFB7BE684}"/>
              </a:ext>
            </a:extLst>
          </p:cNvPr>
          <p:cNvPicPr>
            <a:picLocks noChangeAspect="1"/>
          </p:cNvPicPr>
          <p:nvPr/>
        </p:nvPicPr>
        <p:blipFill rotWithShape="1">
          <a:blip r:embed="rId5"/>
          <a:srcRect t="14312"/>
          <a:stretch/>
        </p:blipFill>
        <p:spPr>
          <a:xfrm>
            <a:off x="4289619" y="4340341"/>
            <a:ext cx="3060750" cy="2440815"/>
          </a:xfrm>
          <a:prstGeom prst="rect">
            <a:avLst/>
          </a:prstGeom>
        </p:spPr>
      </p:pic>
    </p:spTree>
    <p:extLst>
      <p:ext uri="{BB962C8B-B14F-4D97-AF65-F5344CB8AC3E}">
        <p14:creationId xmlns:p14="http://schemas.microsoft.com/office/powerpoint/2010/main" val="306412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838200" y="365125"/>
            <a:ext cx="10515600" cy="1325563"/>
          </a:xfrm>
        </p:spPr>
        <p:txBody>
          <a:bodyPr>
            <a:noAutofit/>
          </a:bodyPr>
          <a:lstStyle/>
          <a:p>
            <a:r>
              <a:rPr lang="nl-NL" sz="4800" b="1"/>
              <a:t>Adviseur duurzame leefomgeving rollen</a:t>
            </a:r>
          </a:p>
        </p:txBody>
      </p:sp>
      <p:pic>
        <p:nvPicPr>
          <p:cNvPr id="10" name="Afbeelding 9">
            <a:extLst>
              <a:ext uri="{FF2B5EF4-FFF2-40B4-BE49-F238E27FC236}">
                <a16:creationId xmlns:a16="http://schemas.microsoft.com/office/drawing/2014/main" id="{3D22E4B6-844A-4C04-B9A3-2D56262F8797}"/>
              </a:ext>
            </a:extLst>
          </p:cNvPr>
          <p:cNvPicPr>
            <a:picLocks noChangeAspect="1"/>
          </p:cNvPicPr>
          <p:nvPr/>
        </p:nvPicPr>
        <p:blipFill>
          <a:blip r:embed="rId2"/>
          <a:stretch>
            <a:fillRect/>
          </a:stretch>
        </p:blipFill>
        <p:spPr>
          <a:xfrm>
            <a:off x="2788712" y="1946245"/>
            <a:ext cx="6614576" cy="3981668"/>
          </a:xfrm>
          <a:prstGeom prst="rect">
            <a:avLst/>
          </a:prstGeom>
        </p:spPr>
      </p:pic>
      <p:pic>
        <p:nvPicPr>
          <p:cNvPr id="1026" name="Picture 2" descr="Free Vector | Young people illustration">
            <a:extLst>
              <a:ext uri="{FF2B5EF4-FFF2-40B4-BE49-F238E27FC236}">
                <a16:creationId xmlns:a16="http://schemas.microsoft.com/office/drawing/2014/main" id="{279753AE-48C2-4426-9B4D-01AA1F0D91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674" b="97842" l="9585" r="89617">
                        <a14:foregroundMark x1="87380" y1="7674" x2="87380" y2="7674"/>
                        <a14:foregroundMark x1="19329" y1="82014" x2="19329" y2="82014"/>
                        <a14:foregroundMark x1="36102" y1="88969" x2="36262" y2="89688"/>
                        <a14:foregroundMark x1="37700" y1="94484" x2="37700" y2="94484"/>
                        <a14:foregroundMark x1="19010" y1="97842" x2="19010" y2="97842"/>
                        <a14:foregroundMark x1="82109" y1="81055" x2="82109" y2="81055"/>
                        <a14:foregroundMark x1="77476" y1="36211" x2="77476" y2="36211"/>
                      </a14:backgroundRemoval>
                    </a14:imgEffect>
                  </a14:imgLayer>
                </a14:imgProps>
              </a:ext>
              <a:ext uri="{28A0092B-C50C-407E-A947-70E740481C1C}">
                <a14:useLocalDpi xmlns:a14="http://schemas.microsoft.com/office/drawing/2010/main" val="0"/>
              </a:ext>
            </a:extLst>
          </a:blip>
          <a:srcRect/>
          <a:stretch>
            <a:fillRect/>
          </a:stretch>
        </p:blipFill>
        <p:spPr bwMode="auto">
          <a:xfrm>
            <a:off x="4621528" y="2254928"/>
            <a:ext cx="5343563" cy="355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02A9175B-4992-4F91-B75A-E5F425050FD5}"/>
              </a:ext>
            </a:extLst>
          </p:cNvPr>
          <p:cNvSpPr>
            <a:spLocks noGrp="1"/>
          </p:cNvSpPr>
          <p:nvPr>
            <p:ph idx="1"/>
          </p:nvPr>
        </p:nvSpPr>
        <p:spPr>
          <a:xfrm>
            <a:off x="838200" y="2134597"/>
            <a:ext cx="10515600" cy="4088612"/>
          </a:xfrm>
        </p:spPr>
        <p:txBody>
          <a:bodyPr>
            <a:normAutofit/>
          </a:bodyPr>
          <a:lstStyle/>
          <a:p>
            <a:pPr>
              <a:buFont typeface="Wingdings" panose="05000000000000000000" pitchFamily="2" charset="2"/>
              <a:buChar char="§"/>
            </a:pPr>
            <a:r>
              <a:rPr lang="nl-NL" sz="3200" b="1">
                <a:solidFill>
                  <a:srgbClr val="B8A1FF"/>
                </a:solidFill>
                <a:latin typeface="+mj-lt"/>
              </a:rPr>
              <a:t> Creatieve denker</a:t>
            </a:r>
          </a:p>
          <a:p>
            <a:pPr>
              <a:buFont typeface="Wingdings" panose="05000000000000000000" pitchFamily="2" charset="2"/>
              <a:buChar char="§"/>
            </a:pPr>
            <a:r>
              <a:rPr lang="nl-NL" sz="3200" b="1">
                <a:solidFill>
                  <a:srgbClr val="431F17"/>
                </a:solidFill>
                <a:latin typeface="+mj-lt"/>
              </a:rPr>
              <a:t> Kritische onderzoeker</a:t>
            </a:r>
          </a:p>
          <a:p>
            <a:pPr>
              <a:buFont typeface="Wingdings" panose="05000000000000000000" pitchFamily="2" charset="2"/>
              <a:buChar char="§"/>
            </a:pPr>
            <a:r>
              <a:rPr lang="nl-NL" sz="3200" b="1">
                <a:solidFill>
                  <a:srgbClr val="7CCBFF"/>
                </a:solidFill>
                <a:latin typeface="+mj-lt"/>
              </a:rPr>
              <a:t> Betrokken wereldverbeteraar</a:t>
            </a:r>
          </a:p>
          <a:p>
            <a:pPr>
              <a:buFont typeface="Wingdings" panose="05000000000000000000" pitchFamily="2" charset="2"/>
              <a:buChar char="§"/>
            </a:pPr>
            <a:r>
              <a:rPr lang="nl-NL" sz="3200" b="1">
                <a:solidFill>
                  <a:srgbClr val="A7FF00"/>
                </a:solidFill>
                <a:latin typeface="+mj-lt"/>
              </a:rPr>
              <a:t> Waarde creërende ondernemer</a:t>
            </a:r>
          </a:p>
          <a:p>
            <a:pPr>
              <a:buFont typeface="Wingdings" panose="05000000000000000000" pitchFamily="2" charset="2"/>
              <a:buChar char="§"/>
            </a:pPr>
            <a:r>
              <a:rPr lang="nl-NL" sz="3200" b="1">
                <a:solidFill>
                  <a:srgbClr val="FF2F00"/>
                </a:solidFill>
                <a:latin typeface="+mj-lt"/>
              </a:rPr>
              <a:t> Empathische verbinder</a:t>
            </a:r>
          </a:p>
          <a:p>
            <a:pPr>
              <a:buFont typeface="Wingdings" panose="05000000000000000000" pitchFamily="2" charset="2"/>
              <a:buChar char="§"/>
            </a:pPr>
            <a:r>
              <a:rPr lang="nl-NL" sz="3200">
                <a:latin typeface="+mj-lt"/>
              </a:rPr>
              <a:t> </a:t>
            </a:r>
            <a:r>
              <a:rPr lang="nl-NL" sz="3200" b="1">
                <a:solidFill>
                  <a:srgbClr val="000644"/>
                </a:solidFill>
                <a:latin typeface="+mj-lt"/>
              </a:rPr>
              <a:t>Netwerkende co-</a:t>
            </a:r>
            <a:r>
              <a:rPr lang="nl-NL" sz="3200" b="1" err="1">
                <a:solidFill>
                  <a:srgbClr val="000644"/>
                </a:solidFill>
                <a:latin typeface="+mj-lt"/>
              </a:rPr>
              <a:t>creator</a:t>
            </a:r>
            <a:endParaRPr lang="nl-NL" sz="3200" b="1">
              <a:solidFill>
                <a:srgbClr val="000644"/>
              </a:solidFill>
              <a:latin typeface="+mj-lt"/>
            </a:endParaRPr>
          </a:p>
          <a:p>
            <a:pPr>
              <a:buFont typeface="Wingdings" panose="05000000000000000000" pitchFamily="2" charset="2"/>
              <a:buChar char="§"/>
            </a:pPr>
            <a:endParaRPr lang="nl-NL" sz="3200">
              <a:latin typeface="+mj-lt"/>
            </a:endParaRPr>
          </a:p>
        </p:txBody>
      </p:sp>
      <p:graphicFrame>
        <p:nvGraphicFramePr>
          <p:cNvPr id="6" name="Grafiek 5">
            <a:extLst>
              <a:ext uri="{FF2B5EF4-FFF2-40B4-BE49-F238E27FC236}">
                <a16:creationId xmlns:a16="http://schemas.microsoft.com/office/drawing/2014/main" id="{8CB2DF0F-532A-4D2B-B9D9-612C5F9C09D2}"/>
              </a:ext>
            </a:extLst>
          </p:cNvPr>
          <p:cNvGraphicFramePr>
            <a:graphicFrameLocks/>
          </p:cNvGraphicFramePr>
          <p:nvPr/>
        </p:nvGraphicFramePr>
        <p:xfrm>
          <a:off x="4802819" y="1864932"/>
          <a:ext cx="8063898" cy="4627943"/>
        </p:xfrm>
        <a:graphic>
          <a:graphicData uri="http://schemas.openxmlformats.org/drawingml/2006/chart">
            <c:chart xmlns:c="http://schemas.openxmlformats.org/drawingml/2006/chart" xmlns:r="http://schemas.openxmlformats.org/officeDocument/2006/relationships" r:id="rId2"/>
          </a:graphicData>
        </a:graphic>
      </p:graphicFrame>
      <p:sp>
        <p:nvSpPr>
          <p:cNvPr id="8" name="Titel 1">
            <a:extLst>
              <a:ext uri="{FF2B5EF4-FFF2-40B4-BE49-F238E27FC236}">
                <a16:creationId xmlns:a16="http://schemas.microsoft.com/office/drawing/2014/main" id="{60791D3B-664F-42DC-805B-A376C221DF15}"/>
              </a:ext>
            </a:extLst>
          </p:cNvPr>
          <p:cNvSpPr>
            <a:spLocks noGrp="1"/>
          </p:cNvSpPr>
          <p:nvPr>
            <p:ph type="title"/>
          </p:nvPr>
        </p:nvSpPr>
        <p:spPr>
          <a:xfrm>
            <a:off x="838200" y="365125"/>
            <a:ext cx="10515600" cy="1325563"/>
          </a:xfrm>
        </p:spPr>
        <p:txBody>
          <a:bodyPr>
            <a:noAutofit/>
          </a:bodyPr>
          <a:lstStyle/>
          <a:p>
            <a:r>
              <a:rPr lang="nl-NL" sz="4800" b="1"/>
              <a:t>Adviseur duurzame leefomgeving rollen</a:t>
            </a:r>
          </a:p>
        </p:txBody>
      </p:sp>
    </p:spTree>
    <p:extLst>
      <p:ext uri="{BB962C8B-B14F-4D97-AF65-F5344CB8AC3E}">
        <p14:creationId xmlns:p14="http://schemas.microsoft.com/office/powerpoint/2010/main" val="13803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989089-EF7B-80A7-5EC8-5DADBEEE6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41" y="1254868"/>
            <a:ext cx="6430800" cy="4348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ktuin Moes">
            <a:extLst>
              <a:ext uri="{FF2B5EF4-FFF2-40B4-BE49-F238E27FC236}">
                <a16:creationId xmlns:a16="http://schemas.microsoft.com/office/drawing/2014/main" id="{9DEB0E6C-D0EC-0D78-CB44-81C075497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68" y="155642"/>
            <a:ext cx="2966936" cy="296693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87CF624-4436-3D6B-BFE2-072402DBCA59}"/>
              </a:ext>
            </a:extLst>
          </p:cNvPr>
          <p:cNvSpPr txBox="1"/>
          <p:nvPr/>
        </p:nvSpPr>
        <p:spPr>
          <a:xfrm>
            <a:off x="7400730" y="1254868"/>
            <a:ext cx="4444525" cy="3385542"/>
          </a:xfrm>
          <a:prstGeom prst="rect">
            <a:avLst/>
          </a:prstGeom>
          <a:noFill/>
        </p:spPr>
        <p:txBody>
          <a:bodyPr wrap="square">
            <a:spAutoFit/>
          </a:bodyPr>
          <a:lstStyle/>
          <a:p>
            <a:r>
              <a:rPr lang="nl-NL" b="0" i="0">
                <a:solidFill>
                  <a:srgbClr val="002060"/>
                </a:solidFill>
                <a:effectLst/>
                <a:latin typeface="DM Sans" pitchFamily="2" charset="0"/>
              </a:rPr>
              <a:t>Wij zijn een Sociale Onderneming</a:t>
            </a:r>
          </a:p>
          <a:p>
            <a:endParaRPr lang="nl-NL" b="0" i="0">
              <a:solidFill>
                <a:srgbClr val="002060"/>
              </a:solidFill>
              <a:effectLst/>
              <a:latin typeface="DM Sans" pitchFamily="2" charset="0"/>
            </a:endParaRPr>
          </a:p>
          <a:p>
            <a:pPr marL="285750" indent="-285750">
              <a:buFont typeface="Arial" panose="020B0604020202020204" pitchFamily="34" charset="0"/>
              <a:buChar char="•"/>
            </a:pPr>
            <a:r>
              <a:rPr lang="nl-NL" b="1">
                <a:solidFill>
                  <a:srgbClr val="002060"/>
                </a:solidFill>
              </a:rPr>
              <a:t>Innovatieve</a:t>
            </a:r>
            <a:r>
              <a:rPr lang="nl-NL" b="0" i="0">
                <a:solidFill>
                  <a:srgbClr val="002060"/>
                </a:solidFill>
                <a:effectLst/>
                <a:latin typeface="brother-printed-reg"/>
              </a:rPr>
              <a:t> </a:t>
            </a:r>
            <a:r>
              <a:rPr lang="nl-NL" b="1" i="0">
                <a:solidFill>
                  <a:srgbClr val="002060"/>
                </a:solidFill>
                <a:effectLst/>
                <a:latin typeface="brother-printed-reg"/>
              </a:rPr>
              <a:t>oplossingen</a:t>
            </a:r>
            <a:r>
              <a:rPr lang="nl-NL" b="0" i="0">
                <a:solidFill>
                  <a:srgbClr val="002060"/>
                </a:solidFill>
                <a:effectLst/>
                <a:latin typeface="brother-printed-reg"/>
              </a:rPr>
              <a:t> voor </a:t>
            </a:r>
            <a:r>
              <a:rPr lang="nl-NL" b="1" i="0">
                <a:solidFill>
                  <a:srgbClr val="002060"/>
                </a:solidFill>
                <a:effectLst/>
                <a:latin typeface="brother-printed-reg"/>
              </a:rPr>
              <a:t>maatschappelijke uitdagingen</a:t>
            </a:r>
            <a:r>
              <a:rPr lang="nl-NL" b="0" i="0">
                <a:solidFill>
                  <a:srgbClr val="002060"/>
                </a:solidFill>
                <a:effectLst/>
                <a:latin typeface="brother-printed-reg"/>
              </a:rPr>
              <a:t>. </a:t>
            </a:r>
          </a:p>
          <a:p>
            <a:pPr marL="285750" indent="-285750">
              <a:buFont typeface="Arial" panose="020B0604020202020204" pitchFamily="34" charset="0"/>
              <a:buChar char="•"/>
            </a:pPr>
            <a:endParaRPr lang="nl-NL">
              <a:solidFill>
                <a:srgbClr val="002060"/>
              </a:solidFill>
              <a:latin typeface="brother-printed-reg"/>
            </a:endParaRPr>
          </a:p>
          <a:p>
            <a:pPr marL="285750" indent="-285750">
              <a:buFont typeface="Arial" panose="020B0604020202020204" pitchFamily="34" charset="0"/>
              <a:buChar char="•"/>
            </a:pPr>
            <a:r>
              <a:rPr lang="nl-NL">
                <a:solidFill>
                  <a:srgbClr val="002060"/>
                </a:solidFill>
                <a:latin typeface="brother-printed-reg"/>
              </a:rPr>
              <a:t>De maatschappelijke missie staat bij hen voorop, </a:t>
            </a:r>
            <a:r>
              <a:rPr lang="nl-NL" b="1">
                <a:solidFill>
                  <a:srgbClr val="002060"/>
                </a:solidFill>
                <a:latin typeface="brother-printed-reg"/>
              </a:rPr>
              <a:t>impact first</a:t>
            </a:r>
            <a:r>
              <a:rPr lang="nl-NL">
                <a:solidFill>
                  <a:srgbClr val="002060"/>
                </a:solidFill>
                <a:latin typeface="brother-printed-reg"/>
              </a:rPr>
              <a:t>. </a:t>
            </a:r>
          </a:p>
          <a:p>
            <a:pPr marL="285750" indent="-285750">
              <a:buFont typeface="Arial" panose="020B0604020202020204" pitchFamily="34" charset="0"/>
              <a:buChar char="•"/>
            </a:pPr>
            <a:endParaRPr lang="nl-NL" b="0" i="0">
              <a:solidFill>
                <a:srgbClr val="002060"/>
              </a:solidFill>
              <a:effectLst/>
              <a:latin typeface="brother-printed-reg"/>
            </a:endParaRPr>
          </a:p>
          <a:p>
            <a:pPr marL="285750" indent="-285750">
              <a:buFont typeface="Arial" panose="020B0604020202020204" pitchFamily="34" charset="0"/>
              <a:buChar char="•"/>
            </a:pPr>
            <a:r>
              <a:rPr lang="nl-NL" b="1">
                <a:solidFill>
                  <a:srgbClr val="002060"/>
                </a:solidFill>
              </a:rPr>
              <a:t>Geld verdienen </a:t>
            </a:r>
            <a:r>
              <a:rPr lang="nl-NL" b="0" i="0">
                <a:solidFill>
                  <a:srgbClr val="002060"/>
                </a:solidFill>
                <a:effectLst/>
                <a:latin typeface="brother-printed-reg"/>
              </a:rPr>
              <a:t>is geen hoofddoel, het is vooral een middel om de wereld een beetje beter te maken.</a:t>
            </a:r>
          </a:p>
          <a:p>
            <a:pPr marL="285750" indent="-285750">
              <a:buFont typeface="Arial" panose="020B0604020202020204" pitchFamily="34" charset="0"/>
              <a:buChar char="•"/>
            </a:pPr>
            <a:endParaRPr lang="nl-NL" sz="1600">
              <a:solidFill>
                <a:srgbClr val="002060"/>
              </a:solidFill>
              <a:latin typeface="brother-printed-reg"/>
            </a:endParaRPr>
          </a:p>
        </p:txBody>
      </p:sp>
    </p:spTree>
    <p:extLst>
      <p:ext uri="{BB962C8B-B14F-4D97-AF65-F5344CB8AC3E}">
        <p14:creationId xmlns:p14="http://schemas.microsoft.com/office/powerpoint/2010/main" val="507343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838200" y="306403"/>
            <a:ext cx="10515600" cy="1325563"/>
          </a:xfrm>
        </p:spPr>
        <p:txBody>
          <a:bodyPr>
            <a:normAutofit/>
          </a:bodyPr>
          <a:lstStyle/>
          <a:p>
            <a:r>
              <a:rPr lang="nl-NL" sz="5400" b="1">
                <a:latin typeface="Athletics" panose="02000000000000000000" pitchFamily="2" charset="0"/>
              </a:rPr>
              <a:t>Deze periode</a:t>
            </a:r>
          </a:p>
        </p:txBody>
      </p:sp>
      <p:sp>
        <p:nvSpPr>
          <p:cNvPr id="5" name="Tijdelijke aanduiding voor inhoud 2"/>
          <p:cNvSpPr>
            <a:spLocks noGrp="1"/>
          </p:cNvSpPr>
          <p:nvPr>
            <p:ph idx="1"/>
          </p:nvPr>
        </p:nvSpPr>
        <p:spPr>
          <a:xfrm>
            <a:off x="838200" y="1859182"/>
            <a:ext cx="10515600" cy="4351338"/>
          </a:xfrm>
        </p:spPr>
        <p:txBody>
          <a:bodyPr>
            <a:normAutofit/>
          </a:bodyPr>
          <a:lstStyle/>
          <a:p>
            <a:pPr>
              <a:buFont typeface="Wingdings" panose="05000000000000000000" pitchFamily="2" charset="2"/>
              <a:buChar char="§"/>
            </a:pPr>
            <a:r>
              <a:rPr lang="nl-NL">
                <a:latin typeface="Athletics" panose="02000000000000000000" pitchFamily="2" charset="0"/>
              </a:rPr>
              <a:t> Durf anders te denken, durf kritisch te denken</a:t>
            </a:r>
          </a:p>
          <a:p>
            <a:pPr>
              <a:buFont typeface="Wingdings" panose="05000000000000000000" pitchFamily="2" charset="2"/>
              <a:buChar char="§"/>
            </a:pPr>
            <a:r>
              <a:rPr lang="nl-NL">
                <a:latin typeface="Athletics" panose="02000000000000000000" pitchFamily="2" charset="0"/>
              </a:rPr>
              <a:t> Van wens naar een sociale onderneming</a:t>
            </a:r>
          </a:p>
          <a:p>
            <a:pPr>
              <a:buFont typeface="Wingdings" panose="05000000000000000000" pitchFamily="2" charset="2"/>
              <a:buChar char="§"/>
            </a:pPr>
            <a:r>
              <a:rPr lang="nl-NL">
                <a:latin typeface="Athletics" panose="02000000000000000000" pitchFamily="2" charset="0"/>
              </a:rPr>
              <a:t> Ontwikkelen van de ‘Adviseur duurzame leefomgeving’ rollen</a:t>
            </a:r>
          </a:p>
          <a:p>
            <a:pPr>
              <a:buFont typeface="Wingdings" panose="05000000000000000000" pitchFamily="2" charset="2"/>
              <a:buChar char="§"/>
            </a:pPr>
            <a:endParaRPr lang="nl-NL">
              <a:latin typeface="Athletics" panose="02000000000000000000" pitchFamily="2"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922" y="3641920"/>
            <a:ext cx="2952155" cy="290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84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8800D0D-C424-46CE-9AF3-4E27F2A9B476}"/>
              </a:ext>
            </a:extLst>
          </p:cNvPr>
          <p:cNvSpPr>
            <a:spLocks noGrp="1"/>
          </p:cNvSpPr>
          <p:nvPr>
            <p:ph type="title"/>
          </p:nvPr>
        </p:nvSpPr>
        <p:spPr>
          <a:xfrm>
            <a:off x="838200" y="306403"/>
            <a:ext cx="10515600" cy="1325563"/>
          </a:xfrm>
        </p:spPr>
        <p:txBody>
          <a:bodyPr>
            <a:normAutofit/>
          </a:bodyPr>
          <a:lstStyle/>
          <a:p>
            <a:r>
              <a:rPr lang="nl-NL" sz="5400" b="1">
                <a:latin typeface="Athletics" panose="02000000000000000000" pitchFamily="2" charset="0"/>
              </a:rPr>
              <a:t>Deze periode</a:t>
            </a:r>
          </a:p>
        </p:txBody>
      </p:sp>
      <p:pic>
        <p:nvPicPr>
          <p:cNvPr id="2056" name="Picture 8" descr="Dragons&amp;#39; Den series 15 episode two: The importance of likeability in  business | Enterprise Nation">
            <a:extLst>
              <a:ext uri="{FF2B5EF4-FFF2-40B4-BE49-F238E27FC236}">
                <a16:creationId xmlns:a16="http://schemas.microsoft.com/office/drawing/2014/main" id="{AB2D1155-6EC2-475C-B4E7-D4C6546E7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054" y="2323518"/>
            <a:ext cx="3600634" cy="2634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Onderzoek: populariteit podcast stijgt razendsnel | MarketingTribune Media">
            <a:extLst>
              <a:ext uri="{FF2B5EF4-FFF2-40B4-BE49-F238E27FC236}">
                <a16:creationId xmlns:a16="http://schemas.microsoft.com/office/drawing/2014/main" id="{5D5D858B-9698-4BEC-AD07-86E86DE26C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85"/>
          <a:stretch/>
        </p:blipFill>
        <p:spPr bwMode="auto">
          <a:xfrm>
            <a:off x="4407024" y="2321690"/>
            <a:ext cx="3600634" cy="2636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2" name="Picture 14" descr="Van startup naar scale-up: hoe kan jouw onderneming groeien? - SFAA">
            <a:extLst>
              <a:ext uri="{FF2B5EF4-FFF2-40B4-BE49-F238E27FC236}">
                <a16:creationId xmlns:a16="http://schemas.microsoft.com/office/drawing/2014/main" id="{94E06450-244B-4361-B2ED-54BE741602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26" r="7463"/>
          <a:stretch/>
        </p:blipFill>
        <p:spPr bwMode="auto">
          <a:xfrm>
            <a:off x="562994" y="2321120"/>
            <a:ext cx="3600634" cy="2637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922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C54018DF-9285-122D-96E2-828DAA81A448}"/>
              </a:ext>
            </a:extLst>
          </p:cNvPr>
          <p:cNvGrpSpPr/>
          <p:nvPr/>
        </p:nvGrpSpPr>
        <p:grpSpPr>
          <a:xfrm>
            <a:off x="140676" y="722298"/>
            <a:ext cx="10350134" cy="5837837"/>
            <a:chOff x="1172584" y="807423"/>
            <a:chExt cx="9291850" cy="5336817"/>
          </a:xfrm>
        </p:grpSpPr>
        <p:pic>
          <p:nvPicPr>
            <p:cNvPr id="3074" name="Picture 2">
              <a:extLst>
                <a:ext uri="{FF2B5EF4-FFF2-40B4-BE49-F238E27FC236}">
                  <a16:creationId xmlns:a16="http://schemas.microsoft.com/office/drawing/2014/main" id="{FDDD7234-4A04-24DA-D095-A0BC294D4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474" y="807423"/>
              <a:ext cx="8859960" cy="5243154"/>
            </a:xfrm>
            <a:prstGeom prst="rect">
              <a:avLst/>
            </a:prstGeom>
            <a:noFill/>
            <a:extLst>
              <a:ext uri="{909E8E84-426E-40DD-AFC4-6F175D3DCCD1}">
                <a14:hiddenFill xmlns:a14="http://schemas.microsoft.com/office/drawing/2010/main">
                  <a:solidFill>
                    <a:srgbClr val="FFFFFF"/>
                  </a:solidFill>
                </a14:hiddenFill>
              </a:ext>
            </a:extLst>
          </p:spPr>
        </p:pic>
        <p:sp>
          <p:nvSpPr>
            <p:cNvPr id="3" name="Gelijkbenige driehoek 2">
              <a:extLst>
                <a:ext uri="{FF2B5EF4-FFF2-40B4-BE49-F238E27FC236}">
                  <a16:creationId xmlns:a16="http://schemas.microsoft.com/office/drawing/2014/main" id="{05FFA41C-7ACC-8DCD-E64C-8A05ADB96924}"/>
                </a:ext>
              </a:extLst>
            </p:cNvPr>
            <p:cNvSpPr/>
            <p:nvPr/>
          </p:nvSpPr>
          <p:spPr>
            <a:xfrm rot="446793">
              <a:off x="1172584" y="3799012"/>
              <a:ext cx="7769109" cy="2345228"/>
            </a:xfrm>
            <a:prstGeom prst="triangle">
              <a:avLst>
                <a:gd name="adj" fmla="val 976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6" name="Titel 1">
            <a:extLst>
              <a:ext uri="{FF2B5EF4-FFF2-40B4-BE49-F238E27FC236}">
                <a16:creationId xmlns:a16="http://schemas.microsoft.com/office/drawing/2014/main" id="{88800D0D-C424-46CE-9AF3-4E27F2A9B476}"/>
              </a:ext>
            </a:extLst>
          </p:cNvPr>
          <p:cNvSpPr>
            <a:spLocks noGrp="1"/>
          </p:cNvSpPr>
          <p:nvPr>
            <p:ph type="title"/>
          </p:nvPr>
        </p:nvSpPr>
        <p:spPr>
          <a:xfrm>
            <a:off x="838200" y="306403"/>
            <a:ext cx="10515600" cy="1325563"/>
          </a:xfrm>
        </p:spPr>
        <p:txBody>
          <a:bodyPr>
            <a:normAutofit/>
          </a:bodyPr>
          <a:lstStyle/>
          <a:p>
            <a:r>
              <a:rPr lang="nl-NL" sz="5400" b="1">
                <a:latin typeface="Athletics" panose="02000000000000000000" pitchFamily="2" charset="0"/>
              </a:rPr>
              <a:t>Deze periode</a:t>
            </a:r>
          </a:p>
        </p:txBody>
      </p:sp>
      <p:sp>
        <p:nvSpPr>
          <p:cNvPr id="2" name="Tekstvak 1">
            <a:extLst>
              <a:ext uri="{FF2B5EF4-FFF2-40B4-BE49-F238E27FC236}">
                <a16:creationId xmlns:a16="http://schemas.microsoft.com/office/drawing/2014/main" id="{CCCBAA4A-FA84-F0BC-5139-65360A9B3928}"/>
              </a:ext>
            </a:extLst>
          </p:cNvPr>
          <p:cNvSpPr txBox="1"/>
          <p:nvPr/>
        </p:nvSpPr>
        <p:spPr>
          <a:xfrm>
            <a:off x="1219717" y="5749793"/>
            <a:ext cx="2114315" cy="707886"/>
          </a:xfrm>
          <a:prstGeom prst="rect">
            <a:avLst/>
          </a:prstGeom>
          <a:solidFill>
            <a:schemeClr val="bg1"/>
          </a:solidFill>
        </p:spPr>
        <p:txBody>
          <a:bodyPr wrap="square" rtlCol="0">
            <a:spAutoFit/>
          </a:bodyPr>
          <a:lstStyle/>
          <a:p>
            <a:r>
              <a:rPr lang="nl-NL" sz="2000">
                <a:solidFill>
                  <a:srgbClr val="002060"/>
                </a:solidFill>
                <a:latin typeface="Athletics Black" panose="02000000000000000000" pitchFamily="2" charset="0"/>
              </a:rPr>
              <a:t>Onderzoeksfase</a:t>
            </a:r>
            <a:endParaRPr lang="nl-NL" sz="2000">
              <a:solidFill>
                <a:srgbClr val="002060"/>
              </a:solidFill>
              <a:latin typeface="Athletics" panose="02000000000000000000" pitchFamily="2" charset="0"/>
            </a:endParaRPr>
          </a:p>
          <a:p>
            <a:r>
              <a:rPr lang="nl-NL" sz="2000">
                <a:solidFill>
                  <a:srgbClr val="002060"/>
                </a:solidFill>
                <a:latin typeface="Athletics" panose="02000000000000000000" pitchFamily="2" charset="0"/>
              </a:rPr>
              <a:t>Week 2, 3 en 4</a:t>
            </a:r>
          </a:p>
        </p:txBody>
      </p:sp>
      <p:sp>
        <p:nvSpPr>
          <p:cNvPr id="5" name="Tekstvak 4">
            <a:extLst>
              <a:ext uri="{FF2B5EF4-FFF2-40B4-BE49-F238E27FC236}">
                <a16:creationId xmlns:a16="http://schemas.microsoft.com/office/drawing/2014/main" id="{09757663-764B-0A84-0EBA-DA95767B8832}"/>
              </a:ext>
            </a:extLst>
          </p:cNvPr>
          <p:cNvSpPr txBox="1"/>
          <p:nvPr/>
        </p:nvSpPr>
        <p:spPr>
          <a:xfrm>
            <a:off x="3805541" y="5277436"/>
            <a:ext cx="1802236" cy="707886"/>
          </a:xfrm>
          <a:prstGeom prst="rect">
            <a:avLst/>
          </a:prstGeom>
          <a:solidFill>
            <a:schemeClr val="bg1"/>
          </a:solidFill>
        </p:spPr>
        <p:txBody>
          <a:bodyPr wrap="square" rtlCol="0">
            <a:spAutoFit/>
          </a:bodyPr>
          <a:lstStyle/>
          <a:p>
            <a:r>
              <a:rPr lang="nl-NL" sz="2000">
                <a:solidFill>
                  <a:srgbClr val="0070C0"/>
                </a:solidFill>
                <a:latin typeface="Athletics Black" panose="02000000000000000000" pitchFamily="2" charset="0"/>
              </a:rPr>
              <a:t>Ontwerpfase</a:t>
            </a:r>
          </a:p>
          <a:p>
            <a:r>
              <a:rPr lang="nl-NL" sz="2000">
                <a:solidFill>
                  <a:srgbClr val="0070C0"/>
                </a:solidFill>
                <a:latin typeface="Athletics" panose="02000000000000000000" pitchFamily="2" charset="0"/>
              </a:rPr>
              <a:t>Week 5 en 6 </a:t>
            </a:r>
          </a:p>
        </p:txBody>
      </p:sp>
      <p:sp>
        <p:nvSpPr>
          <p:cNvPr id="7" name="Tekstvak 6">
            <a:extLst>
              <a:ext uri="{FF2B5EF4-FFF2-40B4-BE49-F238E27FC236}">
                <a16:creationId xmlns:a16="http://schemas.microsoft.com/office/drawing/2014/main" id="{02DD956E-18F5-1FD3-8ADA-0A274EBA70DB}"/>
              </a:ext>
            </a:extLst>
          </p:cNvPr>
          <p:cNvSpPr txBox="1"/>
          <p:nvPr/>
        </p:nvSpPr>
        <p:spPr>
          <a:xfrm>
            <a:off x="6273084" y="4863998"/>
            <a:ext cx="1802236" cy="707886"/>
          </a:xfrm>
          <a:prstGeom prst="rect">
            <a:avLst/>
          </a:prstGeom>
          <a:solidFill>
            <a:schemeClr val="bg1"/>
          </a:solidFill>
        </p:spPr>
        <p:txBody>
          <a:bodyPr wrap="square" rtlCol="0">
            <a:spAutoFit/>
          </a:bodyPr>
          <a:lstStyle/>
          <a:p>
            <a:r>
              <a:rPr lang="nl-NL" sz="2000">
                <a:solidFill>
                  <a:srgbClr val="00B0F0"/>
                </a:solidFill>
                <a:latin typeface="Athletics Black" panose="02000000000000000000" pitchFamily="2" charset="0"/>
              </a:rPr>
              <a:t>Realisatiefase</a:t>
            </a:r>
          </a:p>
          <a:p>
            <a:r>
              <a:rPr lang="nl-NL" sz="2000">
                <a:solidFill>
                  <a:srgbClr val="00B0F0"/>
                </a:solidFill>
                <a:latin typeface="Athletics" panose="02000000000000000000" pitchFamily="2" charset="0"/>
              </a:rPr>
              <a:t>Week 7 en 8</a:t>
            </a:r>
          </a:p>
        </p:txBody>
      </p:sp>
      <p:pic>
        <p:nvPicPr>
          <p:cNvPr id="3078" name="Picture 6" descr="Best Business Ideas For Aquarius">
            <a:extLst>
              <a:ext uri="{FF2B5EF4-FFF2-40B4-BE49-F238E27FC236}">
                <a16:creationId xmlns:a16="http://schemas.microsoft.com/office/drawing/2014/main" id="{A117383E-6814-8259-8107-84ACF7403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8491" y="2417884"/>
            <a:ext cx="3118069" cy="227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8800D0D-C424-46CE-9AF3-4E27F2A9B476}"/>
              </a:ext>
            </a:extLst>
          </p:cNvPr>
          <p:cNvSpPr>
            <a:spLocks noGrp="1"/>
          </p:cNvSpPr>
          <p:nvPr>
            <p:ph type="title"/>
          </p:nvPr>
        </p:nvSpPr>
        <p:spPr>
          <a:xfrm>
            <a:off x="838200" y="306403"/>
            <a:ext cx="10515600" cy="1325563"/>
          </a:xfrm>
        </p:spPr>
        <p:txBody>
          <a:bodyPr>
            <a:normAutofit/>
          </a:bodyPr>
          <a:lstStyle/>
          <a:p>
            <a:r>
              <a:rPr lang="nl-NL" sz="5400" b="1">
                <a:latin typeface="Athletics" panose="02000000000000000000" pitchFamily="2" charset="0"/>
              </a:rPr>
              <a:t>Deze periode</a:t>
            </a:r>
          </a:p>
        </p:txBody>
      </p:sp>
      <p:sp>
        <p:nvSpPr>
          <p:cNvPr id="7" name="Titel 1">
            <a:extLst>
              <a:ext uri="{FF2B5EF4-FFF2-40B4-BE49-F238E27FC236}">
                <a16:creationId xmlns:a16="http://schemas.microsoft.com/office/drawing/2014/main" id="{031307DC-7E81-4E76-90A6-92E987360571}"/>
              </a:ext>
            </a:extLst>
          </p:cNvPr>
          <p:cNvSpPr txBox="1">
            <a:spLocks/>
          </p:cNvSpPr>
          <p:nvPr/>
        </p:nvSpPr>
        <p:spPr>
          <a:xfrm>
            <a:off x="838200" y="13061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t>Toetsing</a:t>
            </a:r>
          </a:p>
        </p:txBody>
      </p:sp>
      <p:sp>
        <p:nvSpPr>
          <p:cNvPr id="8" name="Tijdelijke aanduiding voor inhoud 2">
            <a:extLst>
              <a:ext uri="{FF2B5EF4-FFF2-40B4-BE49-F238E27FC236}">
                <a16:creationId xmlns:a16="http://schemas.microsoft.com/office/drawing/2014/main" id="{B992FB02-001E-4C3A-B45B-4F2FB80E2422}"/>
              </a:ext>
            </a:extLst>
          </p:cNvPr>
          <p:cNvSpPr>
            <a:spLocks noGrp="1"/>
          </p:cNvSpPr>
          <p:nvPr>
            <p:ph idx="1"/>
          </p:nvPr>
        </p:nvSpPr>
        <p:spPr>
          <a:xfrm>
            <a:off x="838200" y="2766658"/>
            <a:ext cx="10515600" cy="4351338"/>
          </a:xfrm>
        </p:spPr>
        <p:txBody>
          <a:bodyPr/>
          <a:lstStyle/>
          <a:p>
            <a:pPr marL="0" indent="0">
              <a:buNone/>
            </a:pPr>
            <a:r>
              <a:rPr lang="nl-NL" b="0" i="0">
                <a:solidFill>
                  <a:srgbClr val="333333"/>
                </a:solidFill>
                <a:effectLst/>
                <a:latin typeface="Arial" panose="020B0604020202020204" pitchFamily="34" charset="0"/>
              </a:rPr>
              <a:t>1. Kennistoets (individueel)</a:t>
            </a:r>
            <a:br>
              <a:rPr lang="nl-NL"/>
            </a:br>
            <a:r>
              <a:rPr lang="nl-NL" b="0" i="0">
                <a:solidFill>
                  <a:srgbClr val="333333"/>
                </a:solidFill>
                <a:effectLst/>
                <a:latin typeface="Arial" panose="020B0604020202020204" pitchFamily="34" charset="0"/>
              </a:rPr>
              <a:t>2. Ondernemersverslag (groep)</a:t>
            </a:r>
            <a:br>
              <a:rPr lang="nl-NL"/>
            </a:br>
            <a:r>
              <a:rPr lang="nl-NL" b="0" i="0">
                <a:solidFill>
                  <a:srgbClr val="333333"/>
                </a:solidFill>
                <a:effectLst/>
                <a:latin typeface="Arial" panose="020B0604020202020204" pitchFamily="34" charset="0"/>
              </a:rPr>
              <a:t>3. Podcast (individueel)</a:t>
            </a:r>
            <a:endParaRPr lang="nl-NL"/>
          </a:p>
          <a:p>
            <a:endParaRPr lang="nl-NL"/>
          </a:p>
          <a:p>
            <a:endParaRPr lang="nl-NL"/>
          </a:p>
        </p:txBody>
      </p:sp>
      <p:graphicFrame>
        <p:nvGraphicFramePr>
          <p:cNvPr id="9" name="Tabel 8">
            <a:extLst>
              <a:ext uri="{FF2B5EF4-FFF2-40B4-BE49-F238E27FC236}">
                <a16:creationId xmlns:a16="http://schemas.microsoft.com/office/drawing/2014/main" id="{A65062E6-64A9-45F2-B686-2081BEFEECD0}"/>
              </a:ext>
            </a:extLst>
          </p:cNvPr>
          <p:cNvGraphicFramePr>
            <a:graphicFrameLocks noGrp="1"/>
          </p:cNvGraphicFramePr>
          <p:nvPr>
            <p:extLst>
              <p:ext uri="{D42A27DB-BD31-4B8C-83A1-F6EECF244321}">
                <p14:modId xmlns:p14="http://schemas.microsoft.com/office/powerpoint/2010/main" val="1043331872"/>
              </p:ext>
            </p:extLst>
          </p:nvPr>
        </p:nvGraphicFramePr>
        <p:xfrm>
          <a:off x="6348660" y="2473362"/>
          <a:ext cx="5616013" cy="3078480"/>
        </p:xfrm>
        <a:graphic>
          <a:graphicData uri="http://schemas.openxmlformats.org/drawingml/2006/table">
            <a:tbl>
              <a:tblPr firstRow="1" bandRow="1"/>
              <a:tblGrid>
                <a:gridCol w="1413345">
                  <a:extLst>
                    <a:ext uri="{9D8B030D-6E8A-4147-A177-3AD203B41FA5}">
                      <a16:colId xmlns:a16="http://schemas.microsoft.com/office/drawing/2014/main" val="2948095846"/>
                    </a:ext>
                  </a:extLst>
                </a:gridCol>
                <a:gridCol w="1243899">
                  <a:extLst>
                    <a:ext uri="{9D8B030D-6E8A-4147-A177-3AD203B41FA5}">
                      <a16:colId xmlns:a16="http://schemas.microsoft.com/office/drawing/2014/main" val="2488055331"/>
                    </a:ext>
                  </a:extLst>
                </a:gridCol>
                <a:gridCol w="1435365">
                  <a:extLst>
                    <a:ext uri="{9D8B030D-6E8A-4147-A177-3AD203B41FA5}">
                      <a16:colId xmlns:a16="http://schemas.microsoft.com/office/drawing/2014/main" val="2935927962"/>
                    </a:ext>
                  </a:extLst>
                </a:gridCol>
                <a:gridCol w="1523404">
                  <a:extLst>
                    <a:ext uri="{9D8B030D-6E8A-4147-A177-3AD203B41FA5}">
                      <a16:colId xmlns:a16="http://schemas.microsoft.com/office/drawing/2014/main" val="22746699"/>
                    </a:ext>
                  </a:extLst>
                </a:gridCol>
              </a:tblGrid>
              <a:tr h="2373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b="1"/>
                        <a:t>Toetsen</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Kennistoets</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Ondernemings-</a:t>
                      </a:r>
                    </a:p>
                    <a:p>
                      <a:r>
                        <a:rPr lang="nl-NL" sz="1400"/>
                        <a:t>verslag</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Podcast</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968079"/>
                  </a:ext>
                </a:extLst>
              </a:tr>
              <a:tr h="2373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b="1"/>
                        <a:t>Bijbehorende</a:t>
                      </a:r>
                      <a:r>
                        <a:rPr lang="nl-NL" sz="1400" b="1" baseline="0"/>
                        <a:t> leerdoelen</a:t>
                      </a:r>
                      <a:endParaRPr lang="nl-NL" sz="1400" b="1"/>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Nr. 1</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Nr. 2</a:t>
                      </a:r>
                      <a:r>
                        <a:rPr lang="nl-NL" sz="1400" baseline="0"/>
                        <a:t> t/m 4</a:t>
                      </a:r>
                      <a:endParaRPr lang="nl-NL" sz="1400"/>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Nr. 5</a:t>
                      </a:r>
                      <a:r>
                        <a:rPr lang="nl-NL" sz="1400" baseline="0"/>
                        <a:t> t/m 6</a:t>
                      </a:r>
                      <a:endParaRPr lang="nl-NL" sz="1400"/>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618041"/>
                  </a:ext>
                </a:extLst>
              </a:tr>
              <a:tr h="2373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b="1"/>
                        <a:t>Duur toets</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1 uur</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n.v.t.</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n.v.t.</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42235"/>
                  </a:ext>
                </a:extLst>
              </a:tr>
              <a:tr h="2373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b="1"/>
                        <a:t>Weging</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1x</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1x</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1x</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098924"/>
                  </a:ext>
                </a:extLst>
              </a:tr>
              <a:tr h="2373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b="1"/>
                        <a:t>Cesuur</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66% =</a:t>
                      </a:r>
                      <a:r>
                        <a:rPr lang="nl-NL" sz="1400" baseline="0"/>
                        <a:t> 5,5 </a:t>
                      </a:r>
                      <a:endParaRPr lang="nl-NL" sz="1400"/>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60%</a:t>
                      </a:r>
                      <a:r>
                        <a:rPr lang="nl-NL" sz="1400" baseline="0"/>
                        <a:t> = 5,5</a:t>
                      </a:r>
                      <a:endParaRPr lang="nl-NL" sz="1400"/>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60%</a:t>
                      </a:r>
                      <a:r>
                        <a:rPr lang="nl-NL" sz="1400" baseline="0"/>
                        <a:t> = 5,5 </a:t>
                      </a:r>
                      <a:endParaRPr lang="nl-NL" sz="1400"/>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2749802"/>
                  </a:ext>
                </a:extLst>
              </a:tr>
              <a:tr h="2373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b="1"/>
                        <a:t>Resultaat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Cijfer 1-10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a:t>Cijfer 1-10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a:t>Cijfer 1-10 </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987609"/>
                  </a:ext>
                </a:extLst>
              </a:tr>
              <a:tr h="2373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b="1"/>
                        <a:t>Plaats</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School</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n.v.t.</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n.v.t.</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5509403"/>
                  </a:ext>
                </a:extLst>
              </a:tr>
              <a:tr h="2373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b="1"/>
                        <a:t>Samenwerking</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Individueel</a:t>
                      </a:r>
                      <a:r>
                        <a:rPr lang="nl-NL" sz="1400" baseline="0"/>
                        <a:t> </a:t>
                      </a:r>
                      <a:endParaRPr lang="nl-NL" sz="1400"/>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Individueel / Groep</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nl-NL" sz="1400"/>
                        <a:t>Individueel</a:t>
                      </a:r>
                    </a:p>
                  </a:txBody>
                  <a:tcP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246985"/>
                  </a:ext>
                </a:extLst>
              </a:tr>
            </a:tbl>
          </a:graphicData>
        </a:graphic>
      </p:graphicFrame>
    </p:spTree>
    <p:extLst>
      <p:ext uri="{BB962C8B-B14F-4D97-AF65-F5344CB8AC3E}">
        <p14:creationId xmlns:p14="http://schemas.microsoft.com/office/powerpoint/2010/main" val="201623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8800D0D-C424-46CE-9AF3-4E27F2A9B476}"/>
              </a:ext>
            </a:extLst>
          </p:cNvPr>
          <p:cNvSpPr>
            <a:spLocks noGrp="1"/>
          </p:cNvSpPr>
          <p:nvPr>
            <p:ph type="title"/>
          </p:nvPr>
        </p:nvSpPr>
        <p:spPr>
          <a:xfrm>
            <a:off x="838200" y="306403"/>
            <a:ext cx="10515600" cy="1325563"/>
          </a:xfrm>
        </p:spPr>
        <p:txBody>
          <a:bodyPr>
            <a:normAutofit/>
          </a:bodyPr>
          <a:lstStyle/>
          <a:p>
            <a:r>
              <a:rPr lang="nl-NL" sz="5400" b="1">
                <a:latin typeface="Athletics" panose="02000000000000000000" pitchFamily="2" charset="0"/>
              </a:rPr>
              <a:t>Deze periode</a:t>
            </a:r>
          </a:p>
        </p:txBody>
      </p:sp>
      <p:sp>
        <p:nvSpPr>
          <p:cNvPr id="8" name="Tijdelijke aanduiding voor inhoud 2">
            <a:extLst>
              <a:ext uri="{FF2B5EF4-FFF2-40B4-BE49-F238E27FC236}">
                <a16:creationId xmlns:a16="http://schemas.microsoft.com/office/drawing/2014/main" id="{B992FB02-001E-4C3A-B45B-4F2FB80E2422}"/>
              </a:ext>
            </a:extLst>
          </p:cNvPr>
          <p:cNvSpPr>
            <a:spLocks noGrp="1"/>
          </p:cNvSpPr>
          <p:nvPr>
            <p:ph idx="1"/>
          </p:nvPr>
        </p:nvSpPr>
        <p:spPr>
          <a:xfrm>
            <a:off x="838200" y="2766658"/>
            <a:ext cx="10515600" cy="4351338"/>
          </a:xfrm>
        </p:spPr>
        <p:txBody>
          <a:bodyPr/>
          <a:lstStyle/>
          <a:p>
            <a:pPr marL="0" indent="0">
              <a:buNone/>
            </a:pPr>
            <a:r>
              <a:rPr lang="nl-NL" b="0" i="0">
                <a:solidFill>
                  <a:srgbClr val="333333"/>
                </a:solidFill>
                <a:effectLst/>
                <a:latin typeface="Arial" panose="020B0604020202020204" pitchFamily="34" charset="0"/>
              </a:rPr>
              <a:t>1. Kennistoets (individueel)</a:t>
            </a:r>
            <a:br>
              <a:rPr lang="nl-NL"/>
            </a:br>
            <a:r>
              <a:rPr lang="nl-NL" b="0" i="0">
                <a:solidFill>
                  <a:srgbClr val="333333"/>
                </a:solidFill>
                <a:effectLst/>
                <a:latin typeface="Arial" panose="020B0604020202020204" pitchFamily="34" charset="0"/>
              </a:rPr>
              <a:t>2. Ondernemersverslag (groep)</a:t>
            </a:r>
            <a:br>
              <a:rPr lang="nl-NL"/>
            </a:br>
            <a:r>
              <a:rPr lang="nl-NL" b="0" i="0">
                <a:solidFill>
                  <a:srgbClr val="333333"/>
                </a:solidFill>
                <a:effectLst/>
                <a:latin typeface="Arial" panose="020B0604020202020204" pitchFamily="34" charset="0"/>
              </a:rPr>
              <a:t>3. Podcast (individueel)</a:t>
            </a:r>
            <a:endParaRPr lang="nl-NL"/>
          </a:p>
          <a:p>
            <a:endParaRPr lang="nl-NL"/>
          </a:p>
          <a:p>
            <a:endParaRPr lang="nl-NL"/>
          </a:p>
        </p:txBody>
      </p:sp>
      <p:sp>
        <p:nvSpPr>
          <p:cNvPr id="10" name="Titel 1">
            <a:extLst>
              <a:ext uri="{FF2B5EF4-FFF2-40B4-BE49-F238E27FC236}">
                <a16:creationId xmlns:a16="http://schemas.microsoft.com/office/drawing/2014/main" id="{D2417D5B-E1D7-4138-B66B-08BFA0C0AD5E}"/>
              </a:ext>
            </a:extLst>
          </p:cNvPr>
          <p:cNvSpPr txBox="1">
            <a:spLocks/>
          </p:cNvSpPr>
          <p:nvPr/>
        </p:nvSpPr>
        <p:spPr>
          <a:xfrm>
            <a:off x="688157" y="13443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t>Portfolio</a:t>
            </a:r>
          </a:p>
        </p:txBody>
      </p:sp>
      <p:sp>
        <p:nvSpPr>
          <p:cNvPr id="11" name="Tekstvak 10">
            <a:extLst>
              <a:ext uri="{FF2B5EF4-FFF2-40B4-BE49-F238E27FC236}">
                <a16:creationId xmlns:a16="http://schemas.microsoft.com/office/drawing/2014/main" id="{82C61E2C-FADB-4E51-B79E-A490A0B86853}"/>
              </a:ext>
            </a:extLst>
          </p:cNvPr>
          <p:cNvSpPr txBox="1"/>
          <p:nvPr/>
        </p:nvSpPr>
        <p:spPr>
          <a:xfrm>
            <a:off x="838200" y="2599600"/>
            <a:ext cx="8324007" cy="3099863"/>
          </a:xfrm>
          <a:prstGeom prst="rect">
            <a:avLst/>
          </a:prstGeom>
          <a:solidFill>
            <a:sysClr val="window" lastClr="FFFFFF"/>
          </a:solidFill>
          <a:ln w="25400" cap="flat" cmpd="sng" algn="ctr">
            <a:solidFill>
              <a:srgbClr val="7CCBFF"/>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0"/>
              </a:spcAft>
            </a:pPr>
            <a:r>
              <a:rPr lang="nl-NL"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Leerarrangementen </a:t>
            </a:r>
            <a:endParaRPr lang="nl-N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leerarrangementen die bij dit IBS horen zijn: </a:t>
            </a:r>
            <a:endParaRPr lang="nl-NL">
              <a:effectLst/>
              <a:latin typeface="Arial" panose="020B0604020202020204" pitchFamily="34" charset="0"/>
              <a:ea typeface="Calibri" panose="020F0502020204030204" pitchFamily="34" charset="0"/>
              <a:cs typeface="Times New Roman" panose="02020603050405020304" pitchFamily="18" charset="0"/>
            </a:endParaRPr>
          </a:p>
          <a:p>
            <a:pPr marL="457200" indent="-228600">
              <a:lnSpc>
                <a:spcPct val="107000"/>
              </a:lnSpc>
              <a:spcAft>
                <a:spcPts val="0"/>
              </a:spcAft>
            </a:pPr>
            <a:r>
              <a:rPr lang="nl-NL">
                <a:effectLst/>
                <a:latin typeface="Arial" panose="020B0604020202020204" pitchFamily="34" charset="0"/>
                <a:ea typeface="Calibri" panose="020F0502020204030204" pitchFamily="34" charset="0"/>
                <a:cs typeface="Times New Roman" panose="02020603050405020304" pitchFamily="18" charset="0"/>
              </a:rPr>
              <a:t>LA </a:t>
            </a:r>
            <a:r>
              <a:rPr lang="nl-NL">
                <a:latin typeface="Arial" panose="020B0604020202020204" pitchFamily="34" charset="0"/>
                <a:ea typeface="Calibri" panose="020F0502020204030204" pitchFamily="34" charset="0"/>
                <a:cs typeface="Times New Roman" panose="02020603050405020304" pitchFamily="18" charset="0"/>
              </a:rPr>
              <a:t>1 Analyse</a:t>
            </a:r>
            <a:r>
              <a:rPr lang="nl-NL">
                <a:effectLst/>
                <a:latin typeface="Arial" panose="020B0604020202020204" pitchFamily="34" charset="0"/>
                <a:ea typeface="Calibri" panose="020F0502020204030204" pitchFamily="34" charset="0"/>
                <a:cs typeface="Times New Roman" panose="02020603050405020304" pitchFamily="18" charset="0"/>
              </a:rPr>
              <a:t> </a:t>
            </a:r>
          </a:p>
          <a:p>
            <a:pPr marL="457200" indent="-228600">
              <a:lnSpc>
                <a:spcPct val="107000"/>
              </a:lnSpc>
              <a:spcAft>
                <a:spcPts val="0"/>
              </a:spcAft>
            </a:pPr>
            <a:r>
              <a:rPr lang="nl-NL">
                <a:effectLst/>
                <a:latin typeface="Arial" panose="020B0604020202020204" pitchFamily="34" charset="0"/>
                <a:ea typeface="Calibri" panose="020F0502020204030204" pitchFamily="34" charset="0"/>
                <a:cs typeface="Times New Roman" panose="02020603050405020304" pitchFamily="18" charset="0"/>
              </a:rPr>
              <a:t>LA </a:t>
            </a:r>
            <a:r>
              <a:rPr lang="nl-NL">
                <a:latin typeface="Arial" panose="020B0604020202020204" pitchFamily="34" charset="0"/>
                <a:ea typeface="Calibri" panose="020F0502020204030204" pitchFamily="34" charset="0"/>
                <a:cs typeface="Times New Roman" panose="02020603050405020304" pitchFamily="18" charset="0"/>
              </a:rPr>
              <a:t>2 Ecologische en sociale impact</a:t>
            </a:r>
            <a:endParaRPr lang="nl-NL">
              <a:effectLst/>
              <a:latin typeface="Arial" panose="020B0604020202020204" pitchFamily="34" charset="0"/>
              <a:ea typeface="Calibri" panose="020F0502020204030204" pitchFamily="34" charset="0"/>
              <a:cs typeface="Times New Roman" panose="02020603050405020304" pitchFamily="18" charset="0"/>
            </a:endParaRPr>
          </a:p>
          <a:p>
            <a:pPr marL="457200" indent="-228600">
              <a:lnSpc>
                <a:spcPct val="107000"/>
              </a:lnSpc>
              <a:spcAft>
                <a:spcPts val="0"/>
              </a:spcAft>
            </a:pPr>
            <a:r>
              <a:rPr lang="nl-NL">
                <a:effectLst/>
                <a:latin typeface="Arial" panose="020B0604020202020204" pitchFamily="34" charset="0"/>
                <a:ea typeface="Calibri" panose="020F0502020204030204" pitchFamily="34" charset="0"/>
                <a:cs typeface="Times New Roman" panose="02020603050405020304" pitchFamily="18" charset="0"/>
              </a:rPr>
              <a:t>LA 3 Waarde creatie vanuit de specialisatie</a:t>
            </a:r>
          </a:p>
          <a:p>
            <a:pPr marL="457200" indent="-228600">
              <a:lnSpc>
                <a:spcPct val="107000"/>
              </a:lnSpc>
              <a:spcAft>
                <a:spcPts val="0"/>
              </a:spcAft>
            </a:pPr>
            <a:r>
              <a:rPr lang="nl-NL">
                <a:effectLst/>
                <a:latin typeface="Arial" panose="020B0604020202020204" pitchFamily="34" charset="0"/>
                <a:ea typeface="Calibri" panose="020F0502020204030204" pitchFamily="34" charset="0"/>
                <a:cs typeface="Times New Roman" panose="02020603050405020304" pitchFamily="18" charset="0"/>
              </a:rPr>
              <a:t>LA 4 Sustainable Business Model Canvas (SBMC)</a:t>
            </a:r>
          </a:p>
          <a:p>
            <a:pPr marL="457200" indent="-228600">
              <a:lnSpc>
                <a:spcPct val="107000"/>
              </a:lnSpc>
              <a:spcAft>
                <a:spcPts val="0"/>
              </a:spcAft>
            </a:pPr>
            <a:endParaRPr lang="nl-NL">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nl-NL" b="1"/>
              <a:t>Feedback </a:t>
            </a:r>
            <a:r>
              <a:rPr lang="nl-NL" b="1" err="1"/>
              <a:t>friends</a:t>
            </a:r>
            <a:endParaRPr lang="nl-NL" b="1"/>
          </a:p>
          <a:p>
            <a:pPr marL="285750" indent="-285750">
              <a:buFont typeface="Wingdings" panose="05000000000000000000" pitchFamily="2" charset="2"/>
              <a:buChar char="§"/>
            </a:pPr>
            <a:r>
              <a:rPr lang="nl-NL"/>
              <a:t>Actieve deelname tijdens de feedback </a:t>
            </a:r>
            <a:r>
              <a:rPr lang="nl-NL" err="1"/>
              <a:t>friends</a:t>
            </a:r>
            <a:r>
              <a:rPr lang="nl-NL"/>
              <a:t> bijeenkomsten</a:t>
            </a:r>
          </a:p>
          <a:p>
            <a:pPr marL="457200" indent="-228600">
              <a:lnSpc>
                <a:spcPct val="107000"/>
              </a:lnSpc>
              <a:spcAft>
                <a:spcPts val="0"/>
              </a:spcAft>
            </a:pPr>
            <a:endParaRPr lang="nl-NL">
              <a:effectLst/>
              <a:latin typeface="Arial" panose="020B0604020202020204" pitchFamily="34" charset="0"/>
              <a:ea typeface="Calibri" panose="020F0502020204030204" pitchFamily="34" charset="0"/>
              <a:cs typeface="Times New Roman" panose="02020603050405020304" pitchFamily="18" charset="0"/>
            </a:endParaRPr>
          </a:p>
          <a:p>
            <a:pPr marL="457200" indent="-228600">
              <a:lnSpc>
                <a:spcPct val="107000"/>
              </a:lnSpc>
              <a:spcAft>
                <a:spcPts val="0"/>
              </a:spcAft>
            </a:pPr>
            <a:endParaRPr lang="nl-N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376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8800D0D-C424-46CE-9AF3-4E27F2A9B476}"/>
              </a:ext>
            </a:extLst>
          </p:cNvPr>
          <p:cNvSpPr>
            <a:spLocks noGrp="1"/>
          </p:cNvSpPr>
          <p:nvPr>
            <p:ph type="title"/>
          </p:nvPr>
        </p:nvSpPr>
        <p:spPr>
          <a:xfrm>
            <a:off x="838200" y="306403"/>
            <a:ext cx="10515600" cy="1325563"/>
          </a:xfrm>
        </p:spPr>
        <p:txBody>
          <a:bodyPr>
            <a:normAutofit/>
          </a:bodyPr>
          <a:lstStyle/>
          <a:p>
            <a:r>
              <a:rPr lang="nl-NL" sz="5400" b="1">
                <a:latin typeface="Athletics" panose="02000000000000000000" pitchFamily="2" charset="0"/>
              </a:rPr>
              <a:t>Deze periode</a:t>
            </a:r>
          </a:p>
        </p:txBody>
      </p:sp>
      <p:sp>
        <p:nvSpPr>
          <p:cNvPr id="10" name="Titel 1">
            <a:extLst>
              <a:ext uri="{FF2B5EF4-FFF2-40B4-BE49-F238E27FC236}">
                <a16:creationId xmlns:a16="http://schemas.microsoft.com/office/drawing/2014/main" id="{D2417D5B-E1D7-4138-B66B-08BFA0C0AD5E}"/>
              </a:ext>
            </a:extLst>
          </p:cNvPr>
          <p:cNvSpPr txBox="1">
            <a:spLocks/>
          </p:cNvSpPr>
          <p:nvPr/>
        </p:nvSpPr>
        <p:spPr>
          <a:xfrm>
            <a:off x="688157" y="1481044"/>
            <a:ext cx="10515600" cy="43782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t>Belangrijke data</a:t>
            </a:r>
          </a:p>
          <a:p>
            <a:endParaRPr lang="nl-NL"/>
          </a:p>
          <a:p>
            <a:r>
              <a:rPr lang="nl-NL"/>
              <a:t> </a:t>
            </a:r>
          </a:p>
          <a:p>
            <a:endParaRPr lang="nl-NL"/>
          </a:p>
          <a:p>
            <a:endParaRPr lang="nl-NL"/>
          </a:p>
        </p:txBody>
      </p:sp>
      <p:graphicFrame>
        <p:nvGraphicFramePr>
          <p:cNvPr id="4" name="Tabel 4">
            <a:extLst>
              <a:ext uri="{FF2B5EF4-FFF2-40B4-BE49-F238E27FC236}">
                <a16:creationId xmlns:a16="http://schemas.microsoft.com/office/drawing/2014/main" id="{BB169570-9345-481D-A54B-374B3A3D8771}"/>
              </a:ext>
            </a:extLst>
          </p:cNvPr>
          <p:cNvGraphicFramePr>
            <a:graphicFrameLocks noGrp="1"/>
          </p:cNvGraphicFramePr>
          <p:nvPr>
            <p:extLst>
              <p:ext uri="{D42A27DB-BD31-4B8C-83A1-F6EECF244321}">
                <p14:modId xmlns:p14="http://schemas.microsoft.com/office/powerpoint/2010/main" val="960037267"/>
              </p:ext>
            </p:extLst>
          </p:nvPr>
        </p:nvGraphicFramePr>
        <p:xfrm>
          <a:off x="838200" y="2310101"/>
          <a:ext cx="7098437" cy="3711309"/>
        </p:xfrm>
        <a:graphic>
          <a:graphicData uri="http://schemas.openxmlformats.org/drawingml/2006/table">
            <a:tbl>
              <a:tblPr firstRow="1" bandRow="1">
                <a:tableStyleId>{3B4B98B0-60AC-42C2-AFA5-B58CD77FA1E5}</a:tableStyleId>
              </a:tblPr>
              <a:tblGrid>
                <a:gridCol w="3609513">
                  <a:extLst>
                    <a:ext uri="{9D8B030D-6E8A-4147-A177-3AD203B41FA5}">
                      <a16:colId xmlns:a16="http://schemas.microsoft.com/office/drawing/2014/main" val="4085290158"/>
                    </a:ext>
                  </a:extLst>
                </a:gridCol>
                <a:gridCol w="3488924">
                  <a:extLst>
                    <a:ext uri="{9D8B030D-6E8A-4147-A177-3AD203B41FA5}">
                      <a16:colId xmlns:a16="http://schemas.microsoft.com/office/drawing/2014/main" val="4030214467"/>
                    </a:ext>
                  </a:extLst>
                </a:gridCol>
              </a:tblGrid>
              <a:tr h="530187">
                <a:tc>
                  <a:txBody>
                    <a:bodyPr/>
                    <a:lstStyle/>
                    <a:p>
                      <a:r>
                        <a:rPr lang="nl-NL" b="1"/>
                        <a:t>Huiswerkklas</a:t>
                      </a:r>
                    </a:p>
                  </a:txBody>
                  <a:tcPr/>
                </a:tc>
                <a:tc>
                  <a:txBody>
                    <a:bodyPr/>
                    <a:lstStyle/>
                    <a:p>
                      <a:r>
                        <a:rPr lang="nl-NL" b="0"/>
                        <a:t>Week 1 t/m week 8</a:t>
                      </a:r>
                    </a:p>
                  </a:txBody>
                  <a:tcPr/>
                </a:tc>
                <a:extLst>
                  <a:ext uri="{0D108BD9-81ED-4DB2-BD59-A6C34878D82A}">
                    <a16:rowId xmlns:a16="http://schemas.microsoft.com/office/drawing/2014/main" val="1270180368"/>
                  </a:ext>
                </a:extLst>
              </a:tr>
              <a:tr h="530187">
                <a:tc>
                  <a:txBody>
                    <a:bodyPr/>
                    <a:lstStyle/>
                    <a:p>
                      <a:r>
                        <a:rPr lang="nl-NL" sz="1800" b="1" kern="1200">
                          <a:solidFill>
                            <a:schemeClr val="tx1"/>
                          </a:solidFill>
                          <a:latin typeface="+mn-lt"/>
                          <a:ea typeface="+mn-ea"/>
                          <a:cs typeface="+mn-cs"/>
                        </a:rPr>
                        <a:t>Stage assessment periode 1</a:t>
                      </a:r>
                    </a:p>
                  </a:txBody>
                  <a:tcPr/>
                </a:tc>
                <a:tc>
                  <a:txBody>
                    <a:bodyPr/>
                    <a:lstStyle/>
                    <a:p>
                      <a:r>
                        <a:rPr lang="nl-NL" sz="1800" b="0" kern="1200">
                          <a:solidFill>
                            <a:schemeClr val="tx1"/>
                          </a:solidFill>
                          <a:latin typeface="+mn-lt"/>
                          <a:ea typeface="+mn-ea"/>
                          <a:cs typeface="+mn-cs"/>
                        </a:rPr>
                        <a:t>Dinsdag 21 november</a:t>
                      </a:r>
                    </a:p>
                  </a:txBody>
                  <a:tcPr/>
                </a:tc>
                <a:extLst>
                  <a:ext uri="{0D108BD9-81ED-4DB2-BD59-A6C34878D82A}">
                    <a16:rowId xmlns:a16="http://schemas.microsoft.com/office/drawing/2014/main" val="4001377051"/>
                  </a:ext>
                </a:extLst>
              </a:tr>
              <a:tr h="530187">
                <a:tc>
                  <a:txBody>
                    <a:bodyPr/>
                    <a:lstStyle/>
                    <a:p>
                      <a:r>
                        <a:rPr lang="nl-NL" b="1"/>
                        <a:t>Deadline ondernemingsverslag</a:t>
                      </a:r>
                    </a:p>
                  </a:txBody>
                  <a:tcPr/>
                </a:tc>
                <a:tc>
                  <a:txBody>
                    <a:bodyPr/>
                    <a:lstStyle/>
                    <a:p>
                      <a:r>
                        <a:rPr lang="nl-NL" b="0"/>
                        <a:t>Maandag 22 januari</a:t>
                      </a:r>
                    </a:p>
                  </a:txBody>
                  <a:tcPr/>
                </a:tc>
                <a:extLst>
                  <a:ext uri="{0D108BD9-81ED-4DB2-BD59-A6C34878D82A}">
                    <a16:rowId xmlns:a16="http://schemas.microsoft.com/office/drawing/2014/main" val="615532331"/>
                  </a:ext>
                </a:extLst>
              </a:tr>
              <a:tr h="530187">
                <a:tc>
                  <a:txBody>
                    <a:bodyPr/>
                    <a:lstStyle/>
                    <a:p>
                      <a:r>
                        <a:rPr lang="nl-NL" b="1"/>
                        <a:t>Deadline podcast</a:t>
                      </a:r>
                    </a:p>
                  </a:txBody>
                  <a:tcPr/>
                </a:tc>
                <a:tc>
                  <a:txBody>
                    <a:bodyPr/>
                    <a:lstStyle/>
                    <a:p>
                      <a:r>
                        <a:rPr lang="nl-NL" b="0"/>
                        <a:t>Maandag 22 januari</a:t>
                      </a:r>
                    </a:p>
                  </a:txBody>
                  <a:tcPr/>
                </a:tc>
                <a:extLst>
                  <a:ext uri="{0D108BD9-81ED-4DB2-BD59-A6C34878D82A}">
                    <a16:rowId xmlns:a16="http://schemas.microsoft.com/office/drawing/2014/main" val="1298823211"/>
                  </a:ext>
                </a:extLst>
              </a:tr>
              <a:tr h="530187">
                <a:tc>
                  <a:txBody>
                    <a:bodyPr/>
                    <a:lstStyle/>
                    <a:p>
                      <a:r>
                        <a:rPr lang="nl-NL" b="1"/>
                        <a:t>Portfolio deadline</a:t>
                      </a:r>
                    </a:p>
                  </a:txBody>
                  <a:tcPr/>
                </a:tc>
                <a:tc>
                  <a:txBody>
                    <a:bodyPr/>
                    <a:lstStyle/>
                    <a:p>
                      <a:r>
                        <a:rPr lang="nl-NL" b="0"/>
                        <a:t>Woensdag 24 januari </a:t>
                      </a:r>
                    </a:p>
                  </a:txBody>
                  <a:tcPr/>
                </a:tc>
                <a:extLst>
                  <a:ext uri="{0D108BD9-81ED-4DB2-BD59-A6C34878D82A}">
                    <a16:rowId xmlns:a16="http://schemas.microsoft.com/office/drawing/2014/main" val="1007156287"/>
                  </a:ext>
                </a:extLst>
              </a:tr>
              <a:tr h="530187">
                <a:tc>
                  <a:txBody>
                    <a:bodyPr/>
                    <a:lstStyle/>
                    <a:p>
                      <a:r>
                        <a:rPr lang="nl-NL" b="1"/>
                        <a:t>Dragons’ Den (avond)</a:t>
                      </a:r>
                    </a:p>
                  </a:txBody>
                  <a:tcPr/>
                </a:tc>
                <a:tc>
                  <a:txBody>
                    <a:bodyPr/>
                    <a:lstStyle/>
                    <a:p>
                      <a:r>
                        <a:rPr lang="nl-NL" b="0"/>
                        <a:t>Donderdag 25 januari</a:t>
                      </a:r>
                    </a:p>
                  </a:txBody>
                  <a:tcPr/>
                </a:tc>
                <a:extLst>
                  <a:ext uri="{0D108BD9-81ED-4DB2-BD59-A6C34878D82A}">
                    <a16:rowId xmlns:a16="http://schemas.microsoft.com/office/drawing/2014/main" val="3192607028"/>
                  </a:ext>
                </a:extLst>
              </a:tr>
              <a:tr h="530187">
                <a:tc>
                  <a:txBody>
                    <a:bodyPr/>
                    <a:lstStyle/>
                    <a:p>
                      <a:r>
                        <a:rPr lang="nl-NL" b="1"/>
                        <a:t>Kennistoets periode 2</a:t>
                      </a:r>
                    </a:p>
                  </a:txBody>
                  <a:tcPr/>
                </a:tc>
                <a:tc>
                  <a:txBody>
                    <a:bodyPr/>
                    <a:lstStyle/>
                    <a:p>
                      <a:r>
                        <a:rPr lang="nl-NL" b="0"/>
                        <a:t>Maandag 29 januari</a:t>
                      </a:r>
                    </a:p>
                  </a:txBody>
                  <a:tcPr/>
                </a:tc>
                <a:extLst>
                  <a:ext uri="{0D108BD9-81ED-4DB2-BD59-A6C34878D82A}">
                    <a16:rowId xmlns:a16="http://schemas.microsoft.com/office/drawing/2014/main" val="3439333155"/>
                  </a:ext>
                </a:extLst>
              </a:tr>
            </a:tbl>
          </a:graphicData>
        </a:graphic>
      </p:graphicFrame>
      <p:pic>
        <p:nvPicPr>
          <p:cNvPr id="5122" name="Picture 2" descr="Agenda-icoon-groot-220 - Welkom bij jenaplanschool &amp;#39;t Hoge Land in Epe!">
            <a:extLst>
              <a:ext uri="{FF2B5EF4-FFF2-40B4-BE49-F238E27FC236}">
                <a16:creationId xmlns:a16="http://schemas.microsoft.com/office/drawing/2014/main" id="{031CB2F3-C6B6-4ACE-892D-5A2E8F7A3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173" y="2376487"/>
            <a:ext cx="2105025"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9841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4" ma:contentTypeDescription="Een nieuw document maken." ma:contentTypeScope="" ma:versionID="13d1bd52d37d52e88f4cc3000598c755">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dbfa91b97b664da8bfb3c5d7ea455d6"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7c63a5-6c7f-42bb-9d17-0feff5816463">
      <Terms xmlns="http://schemas.microsoft.com/office/infopath/2007/PartnerControls"/>
    </lcf76f155ced4ddcb4097134ff3c332f>
    <TaxCatchAll xmlns="c20cf8ba-b598-4d03-85bf-01d90a2844ae" xsi:nil="true"/>
    <MediaLengthInSeconds xmlns="c67c63a5-6c7f-42bb-9d17-0feff5816463" xsi:nil="true"/>
  </documentManagement>
</p:properties>
</file>

<file path=customXml/itemProps1.xml><?xml version="1.0" encoding="utf-8"?>
<ds:datastoreItem xmlns:ds="http://schemas.openxmlformats.org/officeDocument/2006/customXml" ds:itemID="{BFE40A95-81D1-4E98-A7D4-F050B488C0F6}">
  <ds:schemaRefs>
    <ds:schemaRef ds:uri="c20cf8ba-b598-4d03-85bf-01d90a2844ae"/>
    <ds:schemaRef ds:uri="c67c63a5-6c7f-42bb-9d17-0feff58164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3.xml><?xml version="1.0" encoding="utf-8"?>
<ds:datastoreItem xmlns:ds="http://schemas.openxmlformats.org/officeDocument/2006/customXml" ds:itemID="{4F4FF143-0ABB-4CFF-A5DD-2BA0E6EC9068}">
  <ds:schemaRefs>
    <ds:schemaRef ds:uri="2c4f0c93-2979-4f27-aab2-70de95932352"/>
    <ds:schemaRef ds:uri="c20cf8ba-b598-4d03-85bf-01d90a2844ae"/>
    <ds:schemaRef ds:uri="c67c63a5-6c7f-42bb-9d17-0feff5816463"/>
    <ds:schemaRef ds:uri="c6f82ce1-f6df-49a5-8b49-cf8409a27aa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Kantoorthema</vt:lpstr>
      <vt:lpstr> IBS “Mijn onderneming” Leerjaar 2 - Periode 2   </vt:lpstr>
      <vt:lpstr>PowerPoint Presentation</vt:lpstr>
      <vt:lpstr>PowerPoint Presentation</vt:lpstr>
      <vt:lpstr>Deze periode</vt:lpstr>
      <vt:lpstr>Deze periode</vt:lpstr>
      <vt:lpstr>Deze periode</vt:lpstr>
      <vt:lpstr>Deze periode</vt:lpstr>
      <vt:lpstr>Deze periode</vt:lpstr>
      <vt:lpstr>Deze periode</vt:lpstr>
      <vt:lpstr>Welk bedrijf is het meest succesvol?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‘Mijn onderneming’ 2019/2020</vt:lpstr>
      <vt:lpstr>‘Mijn onderneming’ 2021/2022</vt:lpstr>
      <vt:lpstr>‘Mijn onderneming’ 2022/2023</vt:lpstr>
      <vt:lpstr>PowerPoint Presentation</vt:lpstr>
      <vt:lpstr>Opdracht 1 – 16 personalities test</vt:lpstr>
      <vt:lpstr>Adviseur duurzame leefomgeving rollen</vt:lpstr>
      <vt:lpstr>Adviseur duurzame leefomgeving rollen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revision>1</cp:revision>
  <dcterms:created xsi:type="dcterms:W3CDTF">2021-07-07T07:37:45Z</dcterms:created>
  <dcterms:modified xsi:type="dcterms:W3CDTF">2023-11-15T11:08:34Z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