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nl-NL"/>
              <a:t>Klik om stijl te bewerken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nl-NL"/>
              <a:t>Klik om stijl te bewerken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nl-NL"/>
              <a:t>Klik om stijl te bewerken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nl-NL"/>
              <a:t>Klik om stijl te bewerken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447191" y="2824269"/>
            <a:ext cx="4645152" cy="264445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412362" y="2821491"/>
            <a:ext cx="4645152" cy="263737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nl-NL"/>
              <a:t>Klik om stijl te bewerken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5/17/2018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5/17/2018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5/17/2018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4FB6E0-BB02-4C79-922E-BCD5D4538701}"/>
              </a:ext>
            </a:extLst>
          </p:cNvPr>
          <p:cNvSpPr>
            <a:spLocks noGrp="1"/>
          </p:cNvSpPr>
          <p:nvPr>
            <p:ph type="ctrTitle"/>
          </p:nvPr>
        </p:nvSpPr>
        <p:spPr/>
        <p:txBody>
          <a:bodyPr/>
          <a:lstStyle/>
          <a:p>
            <a:r>
              <a:rPr lang="nl-NL" dirty="0"/>
              <a:t>Les 3</a:t>
            </a:r>
          </a:p>
        </p:txBody>
      </p:sp>
      <p:sp>
        <p:nvSpPr>
          <p:cNvPr id="3" name="Ondertitel 2">
            <a:extLst>
              <a:ext uri="{FF2B5EF4-FFF2-40B4-BE49-F238E27FC236}">
                <a16:creationId xmlns:a16="http://schemas.microsoft.com/office/drawing/2014/main" id="{F8442CC4-A2BB-40CE-A654-2C464FC4D7F1}"/>
              </a:ext>
            </a:extLst>
          </p:cNvPr>
          <p:cNvSpPr>
            <a:spLocks noGrp="1"/>
          </p:cNvSpPr>
          <p:nvPr>
            <p:ph type="subTitle" idx="1"/>
          </p:nvPr>
        </p:nvSpPr>
        <p:spPr/>
        <p:txBody>
          <a:bodyPr/>
          <a:lstStyle/>
          <a:p>
            <a:r>
              <a:rPr lang="nl-NL" dirty="0"/>
              <a:t>Schrijven 2.5 en 2.6</a:t>
            </a:r>
            <a:br>
              <a:rPr lang="nl-NL" dirty="0"/>
            </a:br>
            <a:r>
              <a:rPr lang="nl-NL" dirty="0"/>
              <a:t>Formuleren en stijl 2.3 en 2.4</a:t>
            </a:r>
          </a:p>
        </p:txBody>
      </p:sp>
    </p:spTree>
    <p:extLst>
      <p:ext uri="{BB962C8B-B14F-4D97-AF65-F5344CB8AC3E}">
        <p14:creationId xmlns:p14="http://schemas.microsoft.com/office/powerpoint/2010/main" val="4125246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98650E-F785-4445-982A-2D166B9B2F29}"/>
              </a:ext>
            </a:extLst>
          </p:cNvPr>
          <p:cNvSpPr>
            <a:spLocks noGrp="1"/>
          </p:cNvSpPr>
          <p:nvPr>
            <p:ph type="title"/>
          </p:nvPr>
        </p:nvSpPr>
        <p:spPr/>
        <p:txBody>
          <a:bodyPr/>
          <a:lstStyle/>
          <a:p>
            <a:r>
              <a:rPr lang="nl-NL" dirty="0"/>
              <a:t>Als of dan</a:t>
            </a:r>
          </a:p>
        </p:txBody>
      </p:sp>
      <p:sp>
        <p:nvSpPr>
          <p:cNvPr id="3" name="Tijdelijke aanduiding voor inhoud 2">
            <a:extLst>
              <a:ext uri="{FF2B5EF4-FFF2-40B4-BE49-F238E27FC236}">
                <a16:creationId xmlns:a16="http://schemas.microsoft.com/office/drawing/2014/main" id="{5F57C63D-9291-4DDE-BB1A-D7FBD19DC0B5}"/>
              </a:ext>
            </a:extLst>
          </p:cNvPr>
          <p:cNvSpPr>
            <a:spLocks noGrp="1"/>
          </p:cNvSpPr>
          <p:nvPr>
            <p:ph idx="1"/>
          </p:nvPr>
        </p:nvSpPr>
        <p:spPr/>
        <p:txBody>
          <a:bodyPr/>
          <a:lstStyle/>
          <a:p>
            <a:r>
              <a:rPr lang="nl-NL" dirty="0"/>
              <a:t>Bij een verschil gebruik je ‘dan’, bij een overeenkomst ‘als’. Het is zo simpel hè…</a:t>
            </a:r>
            <a:br>
              <a:rPr lang="nl-NL" dirty="0"/>
            </a:br>
            <a:br>
              <a:rPr lang="nl-NL" dirty="0"/>
            </a:br>
            <a:r>
              <a:rPr lang="nl-NL" dirty="0"/>
              <a:t>De sprinter was 0,0001 seconde sneller als/dan zijn concurrent</a:t>
            </a:r>
            <a:br>
              <a:rPr lang="nl-NL" dirty="0"/>
            </a:br>
            <a:r>
              <a:rPr lang="nl-NL" dirty="0"/>
              <a:t>Ik ben een stuk gelukkiger als/dan hij</a:t>
            </a:r>
            <a:br>
              <a:rPr lang="nl-NL" dirty="0"/>
            </a:br>
            <a:r>
              <a:rPr lang="nl-NL" dirty="0"/>
              <a:t>We vinden het net zo vervelend als/dan</a:t>
            </a:r>
            <a:br>
              <a:rPr lang="nl-NL" dirty="0"/>
            </a:br>
            <a:r>
              <a:rPr lang="nl-NL" dirty="0"/>
              <a:t>Ik verdien net zoveel als/dan jij</a:t>
            </a:r>
            <a:br>
              <a:rPr lang="nl-NL" dirty="0"/>
            </a:br>
            <a:r>
              <a:rPr lang="nl-NL" dirty="0"/>
              <a:t>Mijn laptop is net iets sneller als/dan de jouwe</a:t>
            </a:r>
            <a:br>
              <a:rPr lang="nl-NL" dirty="0"/>
            </a:br>
            <a:r>
              <a:rPr lang="nl-NL" dirty="0"/>
              <a:t>Het is een stuk moeilijker als/dan ik had verwacht</a:t>
            </a:r>
          </a:p>
        </p:txBody>
      </p:sp>
    </p:spTree>
    <p:extLst>
      <p:ext uri="{BB962C8B-B14F-4D97-AF65-F5344CB8AC3E}">
        <p14:creationId xmlns:p14="http://schemas.microsoft.com/office/powerpoint/2010/main" val="246120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3DD2C0-F6D5-42C0-A4BB-B250DB67CB89}"/>
              </a:ext>
            </a:extLst>
          </p:cNvPr>
          <p:cNvSpPr>
            <a:spLocks noGrp="1"/>
          </p:cNvSpPr>
          <p:nvPr>
            <p:ph type="title"/>
          </p:nvPr>
        </p:nvSpPr>
        <p:spPr/>
        <p:txBody>
          <a:bodyPr/>
          <a:lstStyle/>
          <a:p>
            <a:r>
              <a:rPr lang="nl-NL" dirty="0"/>
              <a:t>En verder</a:t>
            </a:r>
          </a:p>
        </p:txBody>
      </p:sp>
      <p:sp>
        <p:nvSpPr>
          <p:cNvPr id="3" name="Tijdelijke aanduiding voor inhoud 2">
            <a:extLst>
              <a:ext uri="{FF2B5EF4-FFF2-40B4-BE49-F238E27FC236}">
                <a16:creationId xmlns:a16="http://schemas.microsoft.com/office/drawing/2014/main" id="{7704F53A-98A4-4DFF-B604-390F134D5832}"/>
              </a:ext>
            </a:extLst>
          </p:cNvPr>
          <p:cNvSpPr>
            <a:spLocks noGrp="1"/>
          </p:cNvSpPr>
          <p:nvPr>
            <p:ph idx="1"/>
          </p:nvPr>
        </p:nvSpPr>
        <p:spPr/>
        <p:txBody>
          <a:bodyPr/>
          <a:lstStyle/>
          <a:p>
            <a:r>
              <a:rPr lang="nl-NL" dirty="0"/>
              <a:t>Paragraaf biedt antwoord op de volgende dilemma’s:</a:t>
            </a:r>
            <a:br>
              <a:rPr lang="nl-NL" dirty="0"/>
            </a:br>
            <a:br>
              <a:rPr lang="nl-NL" dirty="0"/>
            </a:br>
            <a:r>
              <a:rPr lang="nl-NL" dirty="0"/>
              <a:t>- Grootte of grote?</a:t>
            </a:r>
            <a:br>
              <a:rPr lang="nl-NL" dirty="0"/>
            </a:br>
            <a:r>
              <a:rPr lang="nl-NL" dirty="0"/>
              <a:t>- Kunnen of kennen?</a:t>
            </a:r>
            <a:br>
              <a:rPr lang="nl-NL" dirty="0"/>
            </a:br>
            <a:r>
              <a:rPr lang="nl-NL" dirty="0"/>
              <a:t>- Liggen of leggen?</a:t>
            </a:r>
            <a:br>
              <a:rPr lang="nl-NL" dirty="0"/>
            </a:br>
            <a:r>
              <a:rPr lang="nl-NL" dirty="0"/>
              <a:t>- Welke, die of dat?</a:t>
            </a:r>
            <a:br>
              <a:rPr lang="nl-NL" dirty="0"/>
            </a:br>
            <a:br>
              <a:rPr lang="nl-NL" dirty="0"/>
            </a:br>
            <a:r>
              <a:rPr lang="nl-NL" dirty="0"/>
              <a:t>Dit komt terug op de toets, maar mag je zelf uitvogelen (anders wordt de uitleg wel erg lang..)</a:t>
            </a:r>
          </a:p>
        </p:txBody>
      </p:sp>
    </p:spTree>
    <p:extLst>
      <p:ext uri="{BB962C8B-B14F-4D97-AF65-F5344CB8AC3E}">
        <p14:creationId xmlns:p14="http://schemas.microsoft.com/office/powerpoint/2010/main" val="3743470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AEAF48-7F8D-4806-BD98-B69A3A71CF56}"/>
              </a:ext>
            </a:extLst>
          </p:cNvPr>
          <p:cNvSpPr>
            <a:spLocks noGrp="1"/>
          </p:cNvSpPr>
          <p:nvPr>
            <p:ph type="title"/>
          </p:nvPr>
        </p:nvSpPr>
        <p:spPr/>
        <p:txBody>
          <a:bodyPr/>
          <a:lstStyle/>
          <a:p>
            <a:r>
              <a:rPr lang="nl-NL" dirty="0"/>
              <a:t>Huiswerk</a:t>
            </a:r>
          </a:p>
        </p:txBody>
      </p:sp>
      <p:sp>
        <p:nvSpPr>
          <p:cNvPr id="3" name="Tijdelijke aanduiding voor inhoud 2">
            <a:extLst>
              <a:ext uri="{FF2B5EF4-FFF2-40B4-BE49-F238E27FC236}">
                <a16:creationId xmlns:a16="http://schemas.microsoft.com/office/drawing/2014/main" id="{F372F994-C14A-4D27-8192-D41EFB68917A}"/>
              </a:ext>
            </a:extLst>
          </p:cNvPr>
          <p:cNvSpPr>
            <a:spLocks noGrp="1"/>
          </p:cNvSpPr>
          <p:nvPr>
            <p:ph idx="1"/>
          </p:nvPr>
        </p:nvSpPr>
        <p:spPr/>
        <p:txBody>
          <a:bodyPr/>
          <a:lstStyle/>
          <a:p>
            <a:r>
              <a:rPr lang="nl-NL" dirty="0"/>
              <a:t>Schrijven 2.5 en 2.6 (vanaf bladzijde 110) en Formuleren en stijl 2.3 en 2.4 (</a:t>
            </a:r>
            <a:r>
              <a:rPr lang="nl-NL"/>
              <a:t>vanaf bladzijde 234)</a:t>
            </a:r>
          </a:p>
        </p:txBody>
      </p:sp>
    </p:spTree>
    <p:extLst>
      <p:ext uri="{BB962C8B-B14F-4D97-AF65-F5344CB8AC3E}">
        <p14:creationId xmlns:p14="http://schemas.microsoft.com/office/powerpoint/2010/main" val="817200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58DEF7-CFC7-425D-9470-754CBBB58F88}"/>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BA11A761-E2EA-427C-AE67-C3A1EA37DB06}"/>
              </a:ext>
            </a:extLst>
          </p:cNvPr>
          <p:cNvSpPr>
            <a:spLocks noGrp="1"/>
          </p:cNvSpPr>
          <p:nvPr>
            <p:ph idx="1"/>
          </p:nvPr>
        </p:nvSpPr>
        <p:spPr/>
        <p:txBody>
          <a:bodyPr/>
          <a:lstStyle/>
          <a:p>
            <a:r>
              <a:rPr lang="nl-NL" b="1" dirty="0"/>
              <a:t>Fout:					Goed:</a:t>
            </a:r>
            <a:br>
              <a:rPr lang="nl-NL" b="1" dirty="0"/>
            </a:br>
            <a:br>
              <a:rPr lang="nl-NL" b="1" dirty="0"/>
            </a:br>
            <a:r>
              <a:rPr lang="nl-NL" b="1" dirty="0"/>
              <a:t>Als/dan hem				Als/dan hij</a:t>
            </a:r>
            <a:br>
              <a:rPr lang="nl-NL" b="1" dirty="0"/>
            </a:br>
            <a:r>
              <a:rPr lang="nl-NL" b="1" dirty="0"/>
              <a:t>Als/dan jou				Als/dan jij</a:t>
            </a:r>
            <a:br>
              <a:rPr lang="nl-NL" b="1" dirty="0"/>
            </a:br>
            <a:r>
              <a:rPr lang="nl-NL" b="1" dirty="0"/>
              <a:t>Als/dan mij				Als/dan ik</a:t>
            </a:r>
            <a:br>
              <a:rPr lang="nl-NL" b="1" dirty="0"/>
            </a:br>
            <a:r>
              <a:rPr lang="nl-NL" b="1" dirty="0"/>
              <a:t>Als/dan haar				Als/dan zij</a:t>
            </a:r>
            <a:br>
              <a:rPr lang="nl-NL" b="1" dirty="0"/>
            </a:br>
            <a:r>
              <a:rPr lang="nl-NL" b="1" dirty="0"/>
              <a:t>Als/dan hun				Als/dan zij</a:t>
            </a:r>
            <a:br>
              <a:rPr lang="nl-NL" b="1" dirty="0"/>
            </a:br>
            <a:r>
              <a:rPr lang="nl-NL" b="1" dirty="0"/>
              <a:t>Als/dan ons				Als/dan wij</a:t>
            </a:r>
            <a:endParaRPr lang="nl-NL" dirty="0"/>
          </a:p>
          <a:p>
            <a:endParaRPr lang="nl-NL" dirty="0"/>
          </a:p>
        </p:txBody>
      </p:sp>
    </p:spTree>
    <p:extLst>
      <p:ext uri="{BB962C8B-B14F-4D97-AF65-F5344CB8AC3E}">
        <p14:creationId xmlns:p14="http://schemas.microsoft.com/office/powerpoint/2010/main" val="3353348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FB6674-49C1-4670-B87B-FC87D5C30B30}"/>
              </a:ext>
            </a:extLst>
          </p:cNvPr>
          <p:cNvSpPr>
            <a:spLocks noGrp="1"/>
          </p:cNvSpPr>
          <p:nvPr>
            <p:ph type="title"/>
          </p:nvPr>
        </p:nvSpPr>
        <p:spPr/>
        <p:txBody>
          <a:bodyPr/>
          <a:lstStyle/>
          <a:p>
            <a:r>
              <a:rPr lang="nl-NL" dirty="0"/>
              <a:t>Schrijven 2.5 – informatief artikel</a:t>
            </a:r>
          </a:p>
        </p:txBody>
      </p:sp>
      <p:sp>
        <p:nvSpPr>
          <p:cNvPr id="3" name="Tijdelijke aanduiding voor inhoud 2">
            <a:extLst>
              <a:ext uri="{FF2B5EF4-FFF2-40B4-BE49-F238E27FC236}">
                <a16:creationId xmlns:a16="http://schemas.microsoft.com/office/drawing/2014/main" id="{58ACB109-AA10-4FCA-B4D0-AF65B8372667}"/>
              </a:ext>
            </a:extLst>
          </p:cNvPr>
          <p:cNvSpPr>
            <a:spLocks noGrp="1"/>
          </p:cNvSpPr>
          <p:nvPr>
            <p:ph idx="1"/>
          </p:nvPr>
        </p:nvSpPr>
        <p:spPr/>
        <p:txBody>
          <a:bodyPr/>
          <a:lstStyle/>
          <a:p>
            <a:r>
              <a:rPr lang="nl-NL" dirty="0"/>
              <a:t>In een informatief artikel geef je achtergrondinformatie over een bepaald onderwerp.</a:t>
            </a:r>
          </a:p>
          <a:p>
            <a:r>
              <a:rPr lang="nl-NL" dirty="0"/>
              <a:t>Tekst bevat veel feiten, soms meningen van anderen. De schrijver geeft zelf zijn mening niet!</a:t>
            </a:r>
          </a:p>
          <a:p>
            <a:r>
              <a:rPr lang="nl-NL" dirty="0"/>
              <a:t>Zorg ervoor dat je kunt controleren waar informatie vandaan komt.</a:t>
            </a:r>
          </a:p>
          <a:p>
            <a:r>
              <a:rPr lang="nl-NL" dirty="0"/>
              <a:t>Veel aan bod geweest in eerdere periodes. Jullie kunnen prima inschatten welke teksten informeren als doel hebben.</a:t>
            </a:r>
          </a:p>
        </p:txBody>
      </p:sp>
    </p:spTree>
    <p:extLst>
      <p:ext uri="{BB962C8B-B14F-4D97-AF65-F5344CB8AC3E}">
        <p14:creationId xmlns:p14="http://schemas.microsoft.com/office/powerpoint/2010/main" val="401874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97656-4113-4921-AA82-B4974AAE80F6}"/>
              </a:ext>
            </a:extLst>
          </p:cNvPr>
          <p:cNvSpPr>
            <a:spLocks noGrp="1"/>
          </p:cNvSpPr>
          <p:nvPr>
            <p:ph type="title"/>
          </p:nvPr>
        </p:nvSpPr>
        <p:spPr/>
        <p:txBody>
          <a:bodyPr/>
          <a:lstStyle/>
          <a:p>
            <a:r>
              <a:rPr lang="nl-NL" dirty="0"/>
              <a:t>Tekststructuren </a:t>
            </a:r>
          </a:p>
        </p:txBody>
      </p:sp>
      <p:sp>
        <p:nvSpPr>
          <p:cNvPr id="3" name="Tijdelijke aanduiding voor inhoud 2">
            <a:extLst>
              <a:ext uri="{FF2B5EF4-FFF2-40B4-BE49-F238E27FC236}">
                <a16:creationId xmlns:a16="http://schemas.microsoft.com/office/drawing/2014/main" id="{BB5BBD42-5273-4C41-B482-2A77E10BE8A1}"/>
              </a:ext>
            </a:extLst>
          </p:cNvPr>
          <p:cNvSpPr>
            <a:spLocks noGrp="1"/>
          </p:cNvSpPr>
          <p:nvPr>
            <p:ph idx="1"/>
          </p:nvPr>
        </p:nvSpPr>
        <p:spPr/>
        <p:txBody>
          <a:bodyPr>
            <a:normAutofit lnSpcReduction="10000"/>
          </a:bodyPr>
          <a:lstStyle/>
          <a:p>
            <a:r>
              <a:rPr lang="nl-NL" dirty="0"/>
              <a:t>Informatieve artikelen kun je volgens verschillende structuren opbouwen. Geschikte tekststructuren:</a:t>
            </a:r>
            <a:br>
              <a:rPr lang="nl-NL" dirty="0"/>
            </a:br>
            <a:r>
              <a:rPr lang="nl-NL" dirty="0"/>
              <a:t>- vraag-antwoordstructuur </a:t>
            </a:r>
            <a:r>
              <a:rPr lang="nl-NL" dirty="0">
                <a:sym typeface="Wingdings" panose="05000000000000000000" pitchFamily="2" charset="2"/>
              </a:rPr>
              <a:t> je stelt een vraag en geeft antwoorden</a:t>
            </a:r>
            <a:br>
              <a:rPr lang="nl-NL" dirty="0">
                <a:sym typeface="Wingdings" panose="05000000000000000000" pitchFamily="2" charset="2"/>
              </a:rPr>
            </a:br>
            <a:r>
              <a:rPr lang="nl-NL" dirty="0">
                <a:sym typeface="Wingdings" panose="05000000000000000000" pitchFamily="2" charset="2"/>
              </a:rPr>
              <a:t>- aspectenstructuur  je bespreekt verschillende kanten van het onderwerp</a:t>
            </a:r>
            <a:br>
              <a:rPr lang="nl-NL" dirty="0">
                <a:sym typeface="Wingdings" panose="05000000000000000000" pitchFamily="2" charset="2"/>
              </a:rPr>
            </a:br>
            <a:r>
              <a:rPr lang="nl-NL" dirty="0">
                <a:sym typeface="Wingdings" panose="05000000000000000000" pitchFamily="2" charset="2"/>
              </a:rPr>
              <a:t>- probleem-oplossingsstructuur  je signaleert een probleem en gaat in op de gevolgen, oorzaken en oplossingen van dit probleem.</a:t>
            </a:r>
          </a:p>
          <a:p>
            <a:endParaRPr lang="nl-NL" dirty="0">
              <a:sym typeface="Wingdings" panose="05000000000000000000" pitchFamily="2" charset="2"/>
            </a:endParaRPr>
          </a:p>
          <a:p>
            <a:r>
              <a:rPr lang="nl-NL" dirty="0">
                <a:sym typeface="Wingdings" panose="05000000000000000000" pitchFamily="2" charset="2"/>
              </a:rPr>
              <a:t>Bij langere artikelen moet je signaalwoorden gebruiken voor een </a:t>
            </a:r>
            <a:r>
              <a:rPr lang="nl-NL" dirty="0" err="1">
                <a:sym typeface="Wingdings" panose="05000000000000000000" pitchFamily="2" charset="2"/>
              </a:rPr>
              <a:t>dui</a:t>
            </a:r>
            <a:r>
              <a:rPr lang="nl-NL" dirty="0">
                <a:sym typeface="Wingdings" panose="05000000000000000000" pitchFamily="2" charset="2"/>
              </a:rPr>
              <a:t>  n </a:t>
            </a:r>
            <a:r>
              <a:rPr lang="nl-NL" dirty="0" err="1">
                <a:sym typeface="Wingdings" panose="05000000000000000000" pitchFamily="2" charset="2"/>
              </a:rPr>
              <a:t>delijke</a:t>
            </a:r>
            <a:r>
              <a:rPr lang="nl-NL" dirty="0">
                <a:sym typeface="Wingdings" panose="05000000000000000000" pitchFamily="2" charset="2"/>
              </a:rPr>
              <a:t> structuur. Je hebt ze nodig om structuur aan te brengen en verbanden te leggen.</a:t>
            </a:r>
            <a:endParaRPr lang="nl-NL" dirty="0"/>
          </a:p>
        </p:txBody>
      </p:sp>
    </p:spTree>
    <p:extLst>
      <p:ext uri="{BB962C8B-B14F-4D97-AF65-F5344CB8AC3E}">
        <p14:creationId xmlns:p14="http://schemas.microsoft.com/office/powerpoint/2010/main" val="372780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760D5C-6CA0-442C-B786-2505309B0E90}"/>
              </a:ext>
            </a:extLst>
          </p:cNvPr>
          <p:cNvSpPr>
            <a:spLocks noGrp="1"/>
          </p:cNvSpPr>
          <p:nvPr>
            <p:ph type="title"/>
          </p:nvPr>
        </p:nvSpPr>
        <p:spPr/>
        <p:txBody>
          <a:bodyPr/>
          <a:lstStyle/>
          <a:p>
            <a:r>
              <a:rPr lang="nl-NL" dirty="0"/>
              <a:t>2.6 - Betoog</a:t>
            </a:r>
          </a:p>
        </p:txBody>
      </p:sp>
      <p:sp>
        <p:nvSpPr>
          <p:cNvPr id="3" name="Tijdelijke aanduiding voor inhoud 2">
            <a:extLst>
              <a:ext uri="{FF2B5EF4-FFF2-40B4-BE49-F238E27FC236}">
                <a16:creationId xmlns:a16="http://schemas.microsoft.com/office/drawing/2014/main" id="{2B00D8A8-E122-46D6-8EB1-2C5E07F2322B}"/>
              </a:ext>
            </a:extLst>
          </p:cNvPr>
          <p:cNvSpPr>
            <a:spLocks noGrp="1"/>
          </p:cNvSpPr>
          <p:nvPr>
            <p:ph idx="1"/>
          </p:nvPr>
        </p:nvSpPr>
        <p:spPr/>
        <p:txBody>
          <a:bodyPr/>
          <a:lstStyle/>
          <a:p>
            <a:pPr marL="0" indent="0">
              <a:buNone/>
            </a:pPr>
            <a:r>
              <a:rPr lang="nl-NL" dirty="0"/>
              <a:t>Zie hiervoor de uitgebreide PowerPoint ‘Uitleg betoog’, die op Wiki staat. Ik ga ervan uit dat jullie precies weten wat een betoog is en wat de kenmerken ervan zijn.</a:t>
            </a:r>
          </a:p>
        </p:txBody>
      </p:sp>
    </p:spTree>
    <p:extLst>
      <p:ext uri="{BB962C8B-B14F-4D97-AF65-F5344CB8AC3E}">
        <p14:creationId xmlns:p14="http://schemas.microsoft.com/office/powerpoint/2010/main" val="376530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E3CB7-8A48-42BA-BA5D-A7F206259992}"/>
              </a:ext>
            </a:extLst>
          </p:cNvPr>
          <p:cNvSpPr>
            <a:spLocks noGrp="1"/>
          </p:cNvSpPr>
          <p:nvPr>
            <p:ph type="title"/>
          </p:nvPr>
        </p:nvSpPr>
        <p:spPr/>
        <p:txBody>
          <a:bodyPr/>
          <a:lstStyle/>
          <a:p>
            <a:r>
              <a:rPr lang="nl-NL" dirty="0"/>
              <a:t>Formuleren 2.3 – dubbelop of door elkaar</a:t>
            </a:r>
          </a:p>
        </p:txBody>
      </p:sp>
      <p:sp>
        <p:nvSpPr>
          <p:cNvPr id="3" name="Tijdelijke aanduiding voor inhoud 2">
            <a:extLst>
              <a:ext uri="{FF2B5EF4-FFF2-40B4-BE49-F238E27FC236}">
                <a16:creationId xmlns:a16="http://schemas.microsoft.com/office/drawing/2014/main" id="{02364E03-2FB8-46AE-86B3-1F5D00E92070}"/>
              </a:ext>
            </a:extLst>
          </p:cNvPr>
          <p:cNvSpPr>
            <a:spLocks noGrp="1"/>
          </p:cNvSpPr>
          <p:nvPr>
            <p:ph idx="1"/>
          </p:nvPr>
        </p:nvSpPr>
        <p:spPr>
          <a:xfrm>
            <a:off x="1451579" y="2015732"/>
            <a:ext cx="9603275" cy="3977105"/>
          </a:xfrm>
        </p:spPr>
        <p:txBody>
          <a:bodyPr>
            <a:normAutofit lnSpcReduction="10000"/>
          </a:bodyPr>
          <a:lstStyle/>
          <a:p>
            <a:r>
              <a:rPr lang="nl-NL" dirty="0"/>
              <a:t>Onjuiste herhaling: het onjuist herhalen van (delen van) verwijswoorden:</a:t>
            </a:r>
            <a:br>
              <a:rPr lang="nl-NL" dirty="0"/>
            </a:br>
            <a:r>
              <a:rPr lang="nl-NL" dirty="0"/>
              <a:t>- Het doen van belastingaangifte is iets waarmee veel mensen moeite mee hebben. </a:t>
            </a:r>
            <a:br>
              <a:rPr lang="nl-NL" dirty="0"/>
            </a:br>
            <a:r>
              <a:rPr lang="nl-NL" dirty="0"/>
              <a:t>- Aan die ruzie moet nu echt een einde aan komen.</a:t>
            </a:r>
            <a:br>
              <a:rPr lang="nl-NL" dirty="0"/>
            </a:br>
            <a:r>
              <a:rPr lang="nl-NL" dirty="0"/>
              <a:t>- Ik heb geen geld om op stap te gaan, maar ik heb er ook weinig zin in ook.</a:t>
            </a:r>
          </a:p>
          <a:p>
            <a:endParaRPr lang="nl-NL" dirty="0"/>
          </a:p>
          <a:p>
            <a:r>
              <a:rPr lang="nl-NL" dirty="0"/>
              <a:t>Twee woorden betekenen (deels) hetzelfde:</a:t>
            </a:r>
            <a:br>
              <a:rPr lang="nl-NL" dirty="0"/>
            </a:br>
            <a:r>
              <a:rPr lang="nl-NL" dirty="0"/>
              <a:t>- Ik hou van rood fruit, zoals bijvoorbeeld frambozen en aardbeien.</a:t>
            </a:r>
            <a:br>
              <a:rPr lang="nl-NL" dirty="0"/>
            </a:br>
            <a:r>
              <a:rPr lang="nl-NL" dirty="0"/>
              <a:t>- Thijs blijft altijd tot laat in de kroeg, want hij is immers vrijgezel.</a:t>
            </a:r>
            <a:br>
              <a:rPr lang="nl-NL" dirty="0"/>
            </a:br>
            <a:r>
              <a:rPr lang="nl-NL" dirty="0"/>
              <a:t>- Misschien kunnen we wellicht wat geld voor de vluchtelingen inzamelen.</a:t>
            </a:r>
            <a:br>
              <a:rPr lang="nl-NL" dirty="0"/>
            </a:br>
            <a:endParaRPr lang="nl-NL" dirty="0"/>
          </a:p>
        </p:txBody>
      </p:sp>
    </p:spTree>
    <p:extLst>
      <p:ext uri="{BB962C8B-B14F-4D97-AF65-F5344CB8AC3E}">
        <p14:creationId xmlns:p14="http://schemas.microsoft.com/office/powerpoint/2010/main" val="321498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8B2084-2D7C-4B84-B9FF-12C5CB7B4593}"/>
              </a:ext>
            </a:extLst>
          </p:cNvPr>
          <p:cNvSpPr>
            <a:spLocks noGrp="1"/>
          </p:cNvSpPr>
          <p:nvPr>
            <p:ph type="title"/>
          </p:nvPr>
        </p:nvSpPr>
        <p:spPr/>
        <p:txBody>
          <a:bodyPr/>
          <a:lstStyle/>
          <a:p>
            <a:r>
              <a:rPr lang="nl-NL" dirty="0"/>
              <a:t>Maar ook: pleonasmen!</a:t>
            </a:r>
          </a:p>
        </p:txBody>
      </p:sp>
      <p:sp>
        <p:nvSpPr>
          <p:cNvPr id="3" name="Tijdelijke aanduiding voor inhoud 2">
            <a:extLst>
              <a:ext uri="{FF2B5EF4-FFF2-40B4-BE49-F238E27FC236}">
                <a16:creationId xmlns:a16="http://schemas.microsoft.com/office/drawing/2014/main" id="{A9631660-23D9-44B4-B7C9-1E0B74EB3850}"/>
              </a:ext>
            </a:extLst>
          </p:cNvPr>
          <p:cNvSpPr>
            <a:spLocks noGrp="1"/>
          </p:cNvSpPr>
          <p:nvPr>
            <p:ph idx="1"/>
          </p:nvPr>
        </p:nvSpPr>
        <p:spPr/>
        <p:txBody>
          <a:bodyPr/>
          <a:lstStyle/>
          <a:p>
            <a:r>
              <a:rPr lang="nl-NL" dirty="0"/>
              <a:t>Het geheel met water omringde eiland, is populair bij Duitse vakantiegangers.</a:t>
            </a:r>
          </a:p>
          <a:p>
            <a:r>
              <a:rPr lang="nl-NL" dirty="0"/>
              <a:t>De vrouwelijke agente sloeg de agressieve man direct in de boeien.</a:t>
            </a:r>
          </a:p>
          <a:p>
            <a:r>
              <a:rPr lang="nl-NL" dirty="0"/>
              <a:t>“Onze kaas heeft minimaal 24 weken gerijpt op houten planken”.</a:t>
            </a:r>
          </a:p>
          <a:p>
            <a:r>
              <a:rPr lang="nl-NL" dirty="0"/>
              <a:t>De ronde bal vloog dwars door de glazen ruit.</a:t>
            </a:r>
          </a:p>
          <a:p>
            <a:r>
              <a:rPr lang="nl-NL" dirty="0"/>
              <a:t>De witte sneeuw ziet er prachtig uit.</a:t>
            </a:r>
          </a:p>
          <a:p>
            <a:r>
              <a:rPr lang="nl-NL" dirty="0"/>
              <a:t>De bal valt naar beneden.</a:t>
            </a:r>
          </a:p>
          <a:p>
            <a:endParaRPr lang="nl-NL" dirty="0"/>
          </a:p>
        </p:txBody>
      </p:sp>
    </p:spTree>
    <p:extLst>
      <p:ext uri="{BB962C8B-B14F-4D97-AF65-F5344CB8AC3E}">
        <p14:creationId xmlns:p14="http://schemas.microsoft.com/office/powerpoint/2010/main" val="3553041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2641E0-5BA5-4EAE-808F-4B7C770D448A}"/>
              </a:ext>
            </a:extLst>
          </p:cNvPr>
          <p:cNvSpPr>
            <a:spLocks noGrp="1"/>
          </p:cNvSpPr>
          <p:nvPr>
            <p:ph type="title"/>
          </p:nvPr>
        </p:nvSpPr>
        <p:spPr/>
        <p:txBody>
          <a:bodyPr/>
          <a:lstStyle/>
          <a:p>
            <a:r>
              <a:rPr lang="nl-NL" dirty="0"/>
              <a:t>Dubbele ontkenning</a:t>
            </a:r>
          </a:p>
        </p:txBody>
      </p:sp>
      <p:sp>
        <p:nvSpPr>
          <p:cNvPr id="3" name="Tijdelijke aanduiding voor inhoud 2">
            <a:extLst>
              <a:ext uri="{FF2B5EF4-FFF2-40B4-BE49-F238E27FC236}">
                <a16:creationId xmlns:a16="http://schemas.microsoft.com/office/drawing/2014/main" id="{1952FBD0-6AD5-44B5-91C2-DFEF68C4085D}"/>
              </a:ext>
            </a:extLst>
          </p:cNvPr>
          <p:cNvSpPr>
            <a:spLocks noGrp="1"/>
          </p:cNvSpPr>
          <p:nvPr>
            <p:ph idx="1"/>
          </p:nvPr>
        </p:nvSpPr>
        <p:spPr/>
        <p:txBody>
          <a:bodyPr/>
          <a:lstStyle/>
          <a:p>
            <a:pPr marL="0" indent="0">
              <a:buNone/>
            </a:pPr>
            <a:r>
              <a:rPr lang="nl-NL" dirty="0"/>
              <a:t>Populair in plattelandsdorpen!</a:t>
            </a:r>
            <a:br>
              <a:rPr lang="nl-NL" dirty="0"/>
            </a:br>
            <a:br>
              <a:rPr lang="nl-NL" dirty="0"/>
            </a:br>
            <a:r>
              <a:rPr lang="nl-NL" dirty="0"/>
              <a:t>“Ik drink nooit geen alcohol”</a:t>
            </a:r>
            <a:br>
              <a:rPr lang="nl-NL" dirty="0"/>
            </a:br>
            <a:r>
              <a:rPr lang="nl-NL" dirty="0"/>
              <a:t>“Ik eet nooit geen sla”</a:t>
            </a:r>
            <a:br>
              <a:rPr lang="nl-NL" dirty="0"/>
            </a:br>
            <a:r>
              <a:rPr lang="nl-NL" dirty="0"/>
              <a:t>“Wij willen voorkomen dat er geen ongelukken gebeuren”</a:t>
            </a:r>
            <a:br>
              <a:rPr lang="nl-NL" dirty="0"/>
            </a:br>
            <a:br>
              <a:rPr lang="nl-NL" dirty="0"/>
            </a:br>
            <a:r>
              <a:rPr lang="nl-NL" dirty="0"/>
              <a:t>Min en min wordt plus! </a:t>
            </a:r>
          </a:p>
        </p:txBody>
      </p:sp>
    </p:spTree>
    <p:extLst>
      <p:ext uri="{BB962C8B-B14F-4D97-AF65-F5344CB8AC3E}">
        <p14:creationId xmlns:p14="http://schemas.microsoft.com/office/powerpoint/2010/main" val="284891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A1183-587B-4388-804C-ECF565EFAED6}"/>
              </a:ext>
            </a:extLst>
          </p:cNvPr>
          <p:cNvSpPr>
            <a:spLocks noGrp="1"/>
          </p:cNvSpPr>
          <p:nvPr>
            <p:ph type="title"/>
          </p:nvPr>
        </p:nvSpPr>
        <p:spPr/>
        <p:txBody>
          <a:bodyPr/>
          <a:lstStyle/>
          <a:p>
            <a:r>
              <a:rPr lang="nl-NL" dirty="0"/>
              <a:t>Contaminatie</a:t>
            </a:r>
          </a:p>
        </p:txBody>
      </p:sp>
      <p:sp>
        <p:nvSpPr>
          <p:cNvPr id="3" name="Tijdelijke aanduiding voor inhoud 2">
            <a:extLst>
              <a:ext uri="{FF2B5EF4-FFF2-40B4-BE49-F238E27FC236}">
                <a16:creationId xmlns:a16="http://schemas.microsoft.com/office/drawing/2014/main" id="{711AE7DF-172D-45D0-8DC1-241A7E55C681}"/>
              </a:ext>
            </a:extLst>
          </p:cNvPr>
          <p:cNvSpPr>
            <a:spLocks noGrp="1"/>
          </p:cNvSpPr>
          <p:nvPr>
            <p:ph idx="1"/>
          </p:nvPr>
        </p:nvSpPr>
        <p:spPr/>
        <p:txBody>
          <a:bodyPr>
            <a:normAutofit fontScale="92500" lnSpcReduction="10000"/>
          </a:bodyPr>
          <a:lstStyle/>
          <a:p>
            <a:r>
              <a:rPr lang="nl-NL" dirty="0"/>
              <a:t>Bij een contaminatie haal je twee woorden of uitdrukkingen door elkaar.</a:t>
            </a:r>
          </a:p>
          <a:p>
            <a:pPr marL="0" indent="0">
              <a:buNone/>
            </a:pPr>
            <a:r>
              <a:rPr lang="nl-NL" dirty="0"/>
              <a:t>“Ik ben de kaart kwijt”</a:t>
            </a:r>
            <a:br>
              <a:rPr lang="nl-NL" dirty="0"/>
            </a:br>
            <a:r>
              <a:rPr lang="nl-NL" dirty="0"/>
              <a:t>“Die telefoon kost te duur”</a:t>
            </a:r>
            <a:br>
              <a:rPr lang="nl-NL" dirty="0"/>
            </a:br>
            <a:r>
              <a:rPr lang="nl-NL" dirty="0"/>
              <a:t>“Ik ben de laatste tijd zwaarder gaan wegen”</a:t>
            </a:r>
            <a:br>
              <a:rPr lang="nl-NL" dirty="0"/>
            </a:br>
            <a:r>
              <a:rPr lang="nl-NL" dirty="0"/>
              <a:t>“Er was een hoop commotie over te doen”</a:t>
            </a:r>
            <a:br>
              <a:rPr lang="nl-NL" dirty="0"/>
            </a:br>
            <a:r>
              <a:rPr lang="nl-NL" dirty="0"/>
              <a:t>“Het escaleert helemaal uit de hand!”</a:t>
            </a:r>
            <a:br>
              <a:rPr lang="nl-NL" dirty="0"/>
            </a:br>
            <a:r>
              <a:rPr lang="nl-NL" dirty="0"/>
              <a:t>“Wil je dat nog even voor mij nachecken?”</a:t>
            </a:r>
            <a:br>
              <a:rPr lang="nl-NL" dirty="0"/>
            </a:br>
            <a:r>
              <a:rPr lang="nl-NL" dirty="0"/>
              <a:t>“Jullie halen alles door de war”</a:t>
            </a:r>
            <a:br>
              <a:rPr lang="nl-NL" dirty="0"/>
            </a:br>
            <a:br>
              <a:rPr lang="nl-NL" dirty="0"/>
            </a:br>
            <a:r>
              <a:rPr lang="nl-NL" dirty="0"/>
              <a:t>De lijst is oneindig! </a:t>
            </a:r>
          </a:p>
        </p:txBody>
      </p:sp>
    </p:spTree>
    <p:extLst>
      <p:ext uri="{BB962C8B-B14F-4D97-AF65-F5344CB8AC3E}">
        <p14:creationId xmlns:p14="http://schemas.microsoft.com/office/powerpoint/2010/main" val="319872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A57321-8E9F-4197-879A-8169B6A9C031}"/>
              </a:ext>
            </a:extLst>
          </p:cNvPr>
          <p:cNvSpPr>
            <a:spLocks noGrp="1"/>
          </p:cNvSpPr>
          <p:nvPr>
            <p:ph type="title"/>
          </p:nvPr>
        </p:nvSpPr>
        <p:spPr/>
        <p:txBody>
          <a:bodyPr/>
          <a:lstStyle/>
          <a:p>
            <a:r>
              <a:rPr lang="nl-NL" dirty="0"/>
              <a:t>Allerlei taalproblemen</a:t>
            </a:r>
          </a:p>
        </p:txBody>
      </p:sp>
      <p:sp>
        <p:nvSpPr>
          <p:cNvPr id="3" name="Tijdelijke aanduiding voor inhoud 2">
            <a:extLst>
              <a:ext uri="{FF2B5EF4-FFF2-40B4-BE49-F238E27FC236}">
                <a16:creationId xmlns:a16="http://schemas.microsoft.com/office/drawing/2014/main" id="{73DCAD3B-CA64-41B1-89FF-DA55C62C6EA2}"/>
              </a:ext>
            </a:extLst>
          </p:cNvPr>
          <p:cNvSpPr>
            <a:spLocks noGrp="1"/>
          </p:cNvSpPr>
          <p:nvPr>
            <p:ph idx="1"/>
          </p:nvPr>
        </p:nvSpPr>
        <p:spPr/>
        <p:txBody>
          <a:bodyPr>
            <a:normAutofit lnSpcReduction="10000"/>
          </a:bodyPr>
          <a:lstStyle/>
          <a:p>
            <a:r>
              <a:rPr lang="nl-NL" dirty="0"/>
              <a:t>Me/mij-mijn, je/jou/jouw, u/uw, ons/onze</a:t>
            </a:r>
          </a:p>
          <a:p>
            <a:endParaRPr lang="nl-NL" dirty="0"/>
          </a:p>
          <a:p>
            <a:r>
              <a:rPr lang="nl-NL" dirty="0"/>
              <a:t>Gebruik mijn, jouw, uw en onze om bezit aan te duiden. “Heb je mijn fiets gezien? Ik heb jouw fiets wel zien staan”. “Uw en onze auto staan op een invalidenparkeerplaats”.</a:t>
            </a:r>
          </a:p>
          <a:p>
            <a:r>
              <a:rPr lang="nl-NL" dirty="0"/>
              <a:t>Gebruik in alle andere gevallen mij, jou, u of ons.</a:t>
            </a:r>
          </a:p>
          <a:p>
            <a:r>
              <a:rPr lang="nl-NL" dirty="0"/>
              <a:t>In sommige gevallen mag je ook de korte vorm van mij (me) en jou (je) gebruiken:</a:t>
            </a:r>
            <a:br>
              <a:rPr lang="nl-NL" dirty="0"/>
            </a:br>
            <a:r>
              <a:rPr lang="nl-NL" dirty="0"/>
              <a:t>- Duncan heeft me/je de planning gegeven</a:t>
            </a:r>
            <a:br>
              <a:rPr lang="nl-NL" dirty="0"/>
            </a:br>
            <a:r>
              <a:rPr lang="nl-NL" dirty="0"/>
              <a:t>- Wie wil me/je even helpen?</a:t>
            </a:r>
          </a:p>
        </p:txBody>
      </p:sp>
    </p:spTree>
    <p:extLst>
      <p:ext uri="{BB962C8B-B14F-4D97-AF65-F5344CB8AC3E}">
        <p14:creationId xmlns:p14="http://schemas.microsoft.com/office/powerpoint/2010/main" val="4271627524"/>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49</TotalTime>
  <Words>381</Words>
  <Application>Microsoft Office PowerPoint</Application>
  <PresentationFormat>Breedbeeld</PresentationFormat>
  <Paragraphs>42</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Gill Sans MT</vt:lpstr>
      <vt:lpstr>Wingdings</vt:lpstr>
      <vt:lpstr>Galerie</vt:lpstr>
      <vt:lpstr>Les 3</vt:lpstr>
      <vt:lpstr>Schrijven 2.5 – informatief artikel</vt:lpstr>
      <vt:lpstr>Tekststructuren </vt:lpstr>
      <vt:lpstr>2.6 - Betoog</vt:lpstr>
      <vt:lpstr>Formuleren 2.3 – dubbelop of door elkaar</vt:lpstr>
      <vt:lpstr>Maar ook: pleonasmen!</vt:lpstr>
      <vt:lpstr>Dubbele ontkenning</vt:lpstr>
      <vt:lpstr>Contaminatie</vt:lpstr>
      <vt:lpstr>Allerlei taalproblemen</vt:lpstr>
      <vt:lpstr>Als of dan</vt:lpstr>
      <vt:lpstr>En verder</vt:lpstr>
      <vt:lpstr>Huiswerk</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3</dc:title>
  <dc:creator>Tim van Bommel</dc:creator>
  <cp:lastModifiedBy>Tim van Bommel</cp:lastModifiedBy>
  <cp:revision>5</cp:revision>
  <dcterms:created xsi:type="dcterms:W3CDTF">2018-05-17T11:25:13Z</dcterms:created>
  <dcterms:modified xsi:type="dcterms:W3CDTF">2018-05-17T12:14:38Z</dcterms:modified>
</cp:coreProperties>
</file>