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e Warners - Hofstra" userId="a818e82a-59fa-4c04-bf0b-90b0ff5750a9" providerId="ADAL" clId="{3C5D660F-80A9-483D-8BC8-6DD1C2CF5A4A}"/>
    <pc:docChg chg="modSld">
      <pc:chgData name="Simone Warners - Hofstra" userId="a818e82a-59fa-4c04-bf0b-90b0ff5750a9" providerId="ADAL" clId="{3C5D660F-80A9-483D-8BC8-6DD1C2CF5A4A}" dt="2020-03-02T15:51:35.509" v="2" actId="20577"/>
      <pc:docMkLst>
        <pc:docMk/>
      </pc:docMkLst>
      <pc:sldChg chg="modSp">
        <pc:chgData name="Simone Warners - Hofstra" userId="a818e82a-59fa-4c04-bf0b-90b0ff5750a9" providerId="ADAL" clId="{3C5D660F-80A9-483D-8BC8-6DD1C2CF5A4A}" dt="2020-03-02T15:51:35.509" v="2" actId="20577"/>
        <pc:sldMkLst>
          <pc:docMk/>
          <pc:sldMk cId="1757840008" sldId="261"/>
        </pc:sldMkLst>
        <pc:spChg chg="mod">
          <ac:chgData name="Simone Warners - Hofstra" userId="a818e82a-59fa-4c04-bf0b-90b0ff5750a9" providerId="ADAL" clId="{3C5D660F-80A9-483D-8BC8-6DD1C2CF5A4A}" dt="2020-03-02T15:51:35.509" v="2" actId="20577"/>
          <ac:spMkLst>
            <pc:docMk/>
            <pc:sldMk cId="1757840008" sldId="26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D71-F3E7-4841-B566-838A906A58D2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7A050-686B-429D-AF54-3A9B29B969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409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172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58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56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80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79231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4797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573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82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90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6662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43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t>2-3-2020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06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Les 1.1</a:t>
            </a:r>
          </a:p>
          <a:p>
            <a:r>
              <a:rPr lang="nl-NL" dirty="0"/>
              <a:t>Mg/ml </a:t>
            </a:r>
          </a:p>
        </p:txBody>
      </p:sp>
    </p:spTree>
    <p:extLst>
      <p:ext uri="{BB962C8B-B14F-4D97-AF65-F5344CB8AC3E}">
        <p14:creationId xmlns:p14="http://schemas.microsoft.com/office/powerpoint/2010/main" val="390824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Inhoud lessen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Rekentoets VTH-1 gaat over:</a:t>
            </a:r>
          </a:p>
          <a:p>
            <a:r>
              <a:rPr lang="nl-NL" i="1" dirty="0"/>
              <a:t>medicatie mg/ml</a:t>
            </a:r>
          </a:p>
          <a:p>
            <a:r>
              <a:rPr lang="nl-NL" i="1" dirty="0"/>
              <a:t>medicatie IE</a:t>
            </a:r>
          </a:p>
          <a:p>
            <a:r>
              <a:rPr lang="nl-NL" i="1" dirty="0"/>
              <a:t>medicatie %</a:t>
            </a:r>
          </a:p>
          <a:p>
            <a:endParaRPr lang="nl-NL" i="1" dirty="0"/>
          </a:p>
          <a:p>
            <a:pPr marL="0" indent="0">
              <a:buNone/>
            </a:pPr>
            <a:r>
              <a:rPr lang="nl-NL" i="1" dirty="0"/>
              <a:t>Rekentoets VTH-II gaat over:</a:t>
            </a:r>
          </a:p>
          <a:p>
            <a:r>
              <a:rPr lang="nl-NL" i="1" dirty="0"/>
              <a:t>zuurstof </a:t>
            </a:r>
          </a:p>
          <a:p>
            <a:r>
              <a:rPr lang="nl-NL" i="1" dirty="0"/>
              <a:t>vochtbalans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424" y="2007705"/>
            <a:ext cx="2274576" cy="3200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7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Som 1 : mg/ml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106198"/>
            <a:ext cx="10178322" cy="3593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Een patiënt van 75 kg heeft een operatie ondergaan en krijgt een pijnstiller. De dosis is 0,4 mg/kg. Je beschikt over een ampul met 10 mg/ml.</a:t>
            </a:r>
          </a:p>
          <a:p>
            <a:pPr marL="0" indent="0">
              <a:buNone/>
            </a:pPr>
            <a:r>
              <a:rPr lang="nl-NL" dirty="0"/>
              <a:t>a) Hoeveel mg moet je geven?</a:t>
            </a:r>
          </a:p>
          <a:p>
            <a:pPr marL="0" indent="0">
              <a:buNone/>
            </a:pPr>
            <a:r>
              <a:rPr lang="nl-NL" dirty="0"/>
              <a:t>Antwoord: 0,4 mg per kg</a:t>
            </a:r>
          </a:p>
          <a:p>
            <a:pPr marL="0" indent="0">
              <a:buNone/>
            </a:pPr>
            <a:r>
              <a:rPr lang="nl-NL" dirty="0"/>
              <a:t>0,4 mg x 75 kg = 30 mg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b) Bereken hoeveel ml je moet geven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Antwoord: 3 ml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646006"/>
              </p:ext>
            </p:extLst>
          </p:nvPr>
        </p:nvGraphicFramePr>
        <p:xfrm>
          <a:off x="5375390" y="3208233"/>
          <a:ext cx="276528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176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7" name="Gekromde pijl-omhoog 6"/>
          <p:cNvSpPr/>
          <p:nvPr/>
        </p:nvSpPr>
        <p:spPr>
          <a:xfrm>
            <a:off x="6809794" y="4065966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61555" y="4248933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75</a:t>
            </a:r>
          </a:p>
        </p:txBody>
      </p:sp>
      <p:sp>
        <p:nvSpPr>
          <p:cNvPr id="10" name="Gekromde pijl-omlaag 9"/>
          <p:cNvSpPr/>
          <p:nvPr/>
        </p:nvSpPr>
        <p:spPr>
          <a:xfrm>
            <a:off x="6861555" y="2930979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graphicFrame>
        <p:nvGraphicFramePr>
          <p:cNvPr id="15" name="Tabe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21447"/>
              </p:ext>
            </p:extLst>
          </p:nvPr>
        </p:nvGraphicFramePr>
        <p:xfrm>
          <a:off x="4480582" y="5399736"/>
          <a:ext cx="2765286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2176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6" name="Gekromde pijl-omhoog 15"/>
          <p:cNvSpPr/>
          <p:nvPr/>
        </p:nvSpPr>
        <p:spPr>
          <a:xfrm>
            <a:off x="5914986" y="6257469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5966747" y="644043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</a:p>
        </p:txBody>
      </p:sp>
      <p:sp>
        <p:nvSpPr>
          <p:cNvPr id="18" name="Gekromde pijl-omlaag 17"/>
          <p:cNvSpPr/>
          <p:nvPr/>
        </p:nvSpPr>
        <p:spPr>
          <a:xfrm>
            <a:off x="5966747" y="5122482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5966747" y="4736188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3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861555" y="266131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</a:p>
        </p:txBody>
      </p:sp>
    </p:spTree>
    <p:extLst>
      <p:ext uri="{BB962C8B-B14F-4D97-AF65-F5344CB8AC3E}">
        <p14:creationId xmlns:p14="http://schemas.microsoft.com/office/powerpoint/2010/main" val="39948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6" grpId="0" animBg="1"/>
      <p:bldP spid="17" grpId="0"/>
      <p:bldP spid="18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Som 2: mg/ml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Een patiënte krijgt een antibioticum. De dosis is 25 mg per kg lichaamsgewicht per</a:t>
            </a:r>
          </a:p>
          <a:p>
            <a:pPr marL="0" indent="0">
              <a:buNone/>
            </a:pPr>
            <a:r>
              <a:rPr lang="nl-NL" dirty="0"/>
              <a:t>24 uur. ( 25mg/kg/24 uur) in vier gelijke doses. De patiënte weegt 16 kg. Je dient het</a:t>
            </a:r>
          </a:p>
          <a:p>
            <a:pPr marL="0" indent="0">
              <a:buNone/>
            </a:pPr>
            <a:r>
              <a:rPr lang="nl-NL" dirty="0"/>
              <a:t>antibioticum toe via een drank die 50 mg/ml bevat.</a:t>
            </a:r>
          </a:p>
          <a:p>
            <a:pPr marL="0" indent="0">
              <a:buNone/>
            </a:pPr>
            <a:r>
              <a:rPr lang="nl-NL" dirty="0"/>
              <a:t>a) Hoeveel mg antibioticum moet de patiënte hebben in 24 uur?    </a:t>
            </a:r>
          </a:p>
          <a:p>
            <a:pPr marL="0" indent="0">
              <a:buNone/>
            </a:pPr>
            <a:r>
              <a:rPr lang="nl-NL" dirty="0"/>
              <a:t>Antwoord: 400 mg </a:t>
            </a:r>
          </a:p>
          <a:p>
            <a:pPr marL="0" indent="0">
              <a:buNone/>
            </a:pPr>
            <a:r>
              <a:rPr lang="nl-NL" dirty="0"/>
              <a:t>25 mg x 16 = 400 mg 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918564"/>
              </p:ext>
            </p:extLst>
          </p:nvPr>
        </p:nvGraphicFramePr>
        <p:xfrm>
          <a:off x="4365456" y="4218167"/>
          <a:ext cx="276528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176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Kg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6" name="Gekromde pijl-omhoog 5"/>
          <p:cNvSpPr/>
          <p:nvPr/>
        </p:nvSpPr>
        <p:spPr>
          <a:xfrm>
            <a:off x="5799860" y="5075900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851621" y="5258867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16</a:t>
            </a:r>
          </a:p>
        </p:txBody>
      </p:sp>
      <p:sp>
        <p:nvSpPr>
          <p:cNvPr id="8" name="Gekromde pijl-omlaag 7"/>
          <p:cNvSpPr/>
          <p:nvPr/>
        </p:nvSpPr>
        <p:spPr>
          <a:xfrm>
            <a:off x="5851621" y="3940913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851621" y="3671253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</a:p>
        </p:txBody>
      </p:sp>
    </p:spTree>
    <p:extLst>
      <p:ext uri="{BB962C8B-B14F-4D97-AF65-F5344CB8AC3E}">
        <p14:creationId xmlns:p14="http://schemas.microsoft.com/office/powerpoint/2010/main" val="27728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397565"/>
            <a:ext cx="10178322" cy="5482027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Een patiënte krijgt een antibioticum. De dosis is 25 mg per kg lichaamsgewicht per</a:t>
            </a:r>
          </a:p>
          <a:p>
            <a:pPr marL="0" indent="0">
              <a:buNone/>
            </a:pPr>
            <a:r>
              <a:rPr lang="nl-NL" dirty="0"/>
              <a:t>24 uur. ( 25mg/kg/24 uur) in vier gelijke doses. De patiënte weegt 16 kg. Je dient het</a:t>
            </a:r>
          </a:p>
          <a:p>
            <a:pPr marL="0" indent="0">
              <a:buNone/>
            </a:pPr>
            <a:r>
              <a:rPr lang="nl-NL" dirty="0"/>
              <a:t>antibioticum toe via een drank die 50 mg/ml bevat.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Antwoord vraag a: De patiënte krijgt 400 mg antibioticum per 24 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b) Hoeveel ml drank moet je geven in 24 uur?</a:t>
            </a:r>
          </a:p>
          <a:p>
            <a:pPr marL="0" indent="0">
              <a:buNone/>
            </a:pPr>
            <a:r>
              <a:rPr lang="nl-NL" dirty="0"/>
              <a:t>8 ml per 24 uur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c) Hoeveel ml drank geef je per dosis?</a:t>
            </a:r>
          </a:p>
          <a:p>
            <a:pPr marL="0" indent="0">
              <a:buNone/>
            </a:pPr>
            <a:r>
              <a:rPr lang="nl-NL" dirty="0"/>
              <a:t>2 ml per dosis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677951"/>
              </p:ext>
            </p:extLst>
          </p:nvPr>
        </p:nvGraphicFramePr>
        <p:xfrm>
          <a:off x="6296109" y="3290120"/>
          <a:ext cx="276528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2176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6" name="Gekromde pijl-omhoog 5"/>
          <p:cNvSpPr/>
          <p:nvPr/>
        </p:nvSpPr>
        <p:spPr>
          <a:xfrm>
            <a:off x="7730513" y="4147853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782274" y="433082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</a:p>
        </p:txBody>
      </p:sp>
      <p:sp>
        <p:nvSpPr>
          <p:cNvPr id="8" name="Gekromde pijl-omlaag 7"/>
          <p:cNvSpPr/>
          <p:nvPr/>
        </p:nvSpPr>
        <p:spPr>
          <a:xfrm>
            <a:off x="7782274" y="3012866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782274" y="274320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8 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57783"/>
              </p:ext>
            </p:extLst>
          </p:nvPr>
        </p:nvGraphicFramePr>
        <p:xfrm>
          <a:off x="4965227" y="5346272"/>
          <a:ext cx="2765286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2176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92176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Dosis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1" name="Gekromde pijl-omhoog 10"/>
          <p:cNvSpPr/>
          <p:nvPr/>
        </p:nvSpPr>
        <p:spPr>
          <a:xfrm>
            <a:off x="6399631" y="6204005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451392" y="638697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4 </a:t>
            </a:r>
          </a:p>
        </p:txBody>
      </p:sp>
      <p:sp>
        <p:nvSpPr>
          <p:cNvPr id="13" name="Gekromde pijl-omlaag 12"/>
          <p:cNvSpPr/>
          <p:nvPr/>
        </p:nvSpPr>
        <p:spPr>
          <a:xfrm>
            <a:off x="6451392" y="5069018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451392" y="468272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4</a:t>
            </a:r>
          </a:p>
        </p:txBody>
      </p:sp>
    </p:spTree>
    <p:extLst>
      <p:ext uri="{BB962C8B-B14F-4D97-AF65-F5344CB8AC3E}">
        <p14:creationId xmlns:p14="http://schemas.microsoft.com/office/powerpoint/2010/main" val="24438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1" grpId="0" animBg="1"/>
      <p:bldP spid="12" grpId="0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medicatie mg/ml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Boek blz. 82 (hoofdstuk 3)</a:t>
            </a:r>
          </a:p>
          <a:p>
            <a:pPr marL="0" indent="0">
              <a:buNone/>
            </a:pPr>
            <a:r>
              <a:rPr lang="nl-NL" dirty="0"/>
              <a:t>Vraag 1 t/m 16</a:t>
            </a:r>
          </a:p>
        </p:txBody>
      </p:sp>
    </p:spTree>
    <p:extLst>
      <p:ext uri="{BB962C8B-B14F-4D97-AF65-F5344CB8AC3E}">
        <p14:creationId xmlns:p14="http://schemas.microsoft.com/office/powerpoint/2010/main" val="17578400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0" ma:contentTypeDescription="Een nieuw document maken." ma:contentTypeScope="" ma:versionID="4c2e5ae656d61135809e82452285ba84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4601825cc560aec014797b7f1339f8ca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E96818-23E8-4D50-8E83-465A37FE949E}">
  <ds:schemaRefs>
    <ds:schemaRef ds:uri="http://schemas.openxmlformats.org/package/2006/metadata/core-properties"/>
    <ds:schemaRef ds:uri="http://schemas.microsoft.com/office/2006/documentManagement/types"/>
    <ds:schemaRef ds:uri="0bfbde32-856c-4dfd-bc38-4322d606c322"/>
    <ds:schemaRef ds:uri="http://purl.org/dc/elements/1.1/"/>
    <ds:schemaRef ds:uri="http://www.w3.org/XML/1998/namespace"/>
    <ds:schemaRef ds:uri="http://purl.org/dc/terms/"/>
    <ds:schemaRef ds:uri="http://purl.org/dc/dcmitype/"/>
    <ds:schemaRef ds:uri="169eb86d-0fb8-4364-bb17-d27f6b2029d0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69C4A7F-069E-4244-99FF-8F4A38094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F8405C-AFAA-4279-9B4A-11BD4BE74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3443</TotalTime>
  <Words>346</Words>
  <Application>Microsoft Office PowerPoint</Application>
  <PresentationFormat>Breedbeeld</PresentationFormat>
  <Paragraphs>84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Impact</vt:lpstr>
      <vt:lpstr>Badge</vt:lpstr>
      <vt:lpstr>Verpleegkundig rekenen</vt:lpstr>
      <vt:lpstr>Inhoud lessen</vt:lpstr>
      <vt:lpstr>Som 1 : mg/ml</vt:lpstr>
      <vt:lpstr>Som 2: mg/ml</vt:lpstr>
      <vt:lpstr>PowerPoint-presentatie</vt:lpstr>
      <vt:lpstr>Oefenen met medicatie mg/ml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Scholing</dc:creator>
  <cp:lastModifiedBy>Simone Warners - Hofstra</cp:lastModifiedBy>
  <cp:revision>18</cp:revision>
  <cp:lastPrinted>2019-02-13T08:14:03Z</cp:lastPrinted>
  <dcterms:created xsi:type="dcterms:W3CDTF">2018-02-12T11:15:54Z</dcterms:created>
  <dcterms:modified xsi:type="dcterms:W3CDTF">2020-03-02T15:51:43Z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