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  <p:sldId id="284" r:id="rId6"/>
    <p:sldId id="277" r:id="rId7"/>
    <p:sldId id="258" r:id="rId8"/>
    <p:sldId id="259" r:id="rId9"/>
    <p:sldId id="260" r:id="rId10"/>
    <p:sldId id="285" r:id="rId11"/>
    <p:sldId id="286" r:id="rId12"/>
    <p:sldId id="28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5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90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51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2788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1913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659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566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445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407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544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18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47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19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626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352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01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803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6E70-5CAA-4379-A0D8-DD773E59FF17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338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BE66E70-5CAA-4379-A0D8-DD773E59FF17}" type="datetimeFigureOut">
              <a:rPr lang="nl-NL" smtClean="0"/>
              <a:t>29-9-2020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A4B79-E738-4604-BC56-B5EE91953D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5383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01CC1-D4F2-4D96-AB3D-9D2380BDF0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Eenheden omrekenen</a:t>
            </a:r>
          </a:p>
        </p:txBody>
      </p:sp>
    </p:spTree>
    <p:extLst>
      <p:ext uri="{BB962C8B-B14F-4D97-AF65-F5344CB8AC3E}">
        <p14:creationId xmlns:p14="http://schemas.microsoft.com/office/powerpoint/2010/main" val="377269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0AB24-DB09-4343-9FA9-6903E14A3F7E}"/>
              </a:ext>
            </a:extLst>
          </p:cNvPr>
          <p:cNvSpPr txBox="1">
            <a:spLocks/>
          </p:cNvSpPr>
          <p:nvPr/>
        </p:nvSpPr>
        <p:spPr>
          <a:xfrm>
            <a:off x="2776384" y="73794"/>
            <a:ext cx="7632700" cy="11430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nl-NL" dirty="0"/>
              <a:t>Instellen van je rekenmachine</a:t>
            </a:r>
          </a:p>
        </p:txBody>
      </p:sp>
      <p:pic>
        <p:nvPicPr>
          <p:cNvPr id="13315" name="Afbeelding 2">
            <a:extLst>
              <a:ext uri="{FF2B5EF4-FFF2-40B4-BE49-F238E27FC236}">
                <a16:creationId xmlns:a16="http://schemas.microsoft.com/office/drawing/2014/main" id="{64E604CA-A1AD-4829-B73F-89B6D442E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71" y="918349"/>
            <a:ext cx="3620231" cy="579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7D261C07-E5AF-4A7E-ACE4-3F07ACCA0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302073"/>
              </p:ext>
            </p:extLst>
          </p:nvPr>
        </p:nvGraphicFramePr>
        <p:xfrm>
          <a:off x="4070629" y="2692848"/>
          <a:ext cx="4321175" cy="2560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175">
                  <a:extLst>
                    <a:ext uri="{9D8B030D-6E8A-4147-A177-3AD203B41FA5}">
                      <a16:colId xmlns:a16="http://schemas.microsoft.com/office/drawing/2014/main" val="3813453010"/>
                    </a:ext>
                  </a:extLst>
                </a:gridCol>
              </a:tblGrid>
              <a:tr h="2560637">
                <a:tc>
                  <a:txBody>
                    <a:bodyPr/>
                    <a:lstStyle/>
                    <a:p>
                      <a:r>
                        <a:rPr lang="nl-NL" sz="1800" dirty="0"/>
                        <a:t>Probeer: </a:t>
                      </a:r>
                      <a:br>
                        <a:rPr lang="nl-NL" sz="1800" dirty="0"/>
                      </a:br>
                      <a:br>
                        <a:rPr lang="nl-NL" sz="1800" dirty="0"/>
                      </a:br>
                      <a:r>
                        <a:rPr lang="nl-NL" sz="1800" dirty="0"/>
                        <a:t>1 : 1000000 </a:t>
                      </a:r>
                      <a:br>
                        <a:rPr lang="nl-NL" sz="1800" dirty="0"/>
                      </a:br>
                      <a:br>
                        <a:rPr lang="nl-NL" sz="1800" dirty="0"/>
                      </a:br>
                      <a:r>
                        <a:rPr lang="nl-NL" sz="1800" dirty="0"/>
                        <a:t>Wat komt er uit? Je wilt 0.000001</a:t>
                      </a:r>
                      <a:br>
                        <a:rPr lang="nl-NL" sz="1800" dirty="0"/>
                      </a:br>
                      <a:br>
                        <a:rPr lang="nl-NL" sz="1800" dirty="0"/>
                      </a:br>
                      <a:r>
                        <a:rPr lang="nl-NL" sz="1800" dirty="0"/>
                        <a:t>Dit doe je door: </a:t>
                      </a:r>
                      <a:br>
                        <a:rPr lang="nl-NL" sz="1800" dirty="0"/>
                      </a:br>
                      <a:br>
                        <a:rPr lang="nl-NL" sz="1800" dirty="0"/>
                      </a:br>
                      <a:r>
                        <a:rPr lang="nl-NL" sz="1800" dirty="0"/>
                        <a:t>3x mode </a:t>
                      </a:r>
                      <a:r>
                        <a:rPr lang="nl-NL" sz="1800" dirty="0">
                          <a:sym typeface="Wingdings" panose="05000000000000000000" pitchFamily="2" charset="2"/>
                        </a:rPr>
                        <a:t> 3  2</a:t>
                      </a:r>
                      <a:endParaRPr lang="nl-NL" sz="1800" dirty="0"/>
                    </a:p>
                  </a:txBody>
                  <a:tcPr marL="91455" marR="91455" marT="45726" marB="45726"/>
                </a:tc>
                <a:extLst>
                  <a:ext uri="{0D108BD9-81ED-4DB2-BD59-A6C34878D82A}">
                    <a16:rowId xmlns:a16="http://schemas.microsoft.com/office/drawing/2014/main" val="3021402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>
            <a:extLst>
              <a:ext uri="{FF2B5EF4-FFF2-40B4-BE49-F238E27FC236}">
                <a16:creationId xmlns:a16="http://schemas.microsoft.com/office/drawing/2014/main" id="{B22CA395-FF8D-492B-861F-48C9A4F9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Eenheden omrekenen 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2CC57037-6BBE-4679-AF6B-F1B9950BC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38286"/>
            <a:ext cx="6777037" cy="3508375"/>
          </a:xfrm>
        </p:spPr>
        <p:txBody>
          <a:bodyPr/>
          <a:lstStyle/>
          <a:p>
            <a:pPr>
              <a:defRPr/>
            </a:pPr>
            <a:r>
              <a:rPr lang="nl-NL" altLang="nl-NL" dirty="0"/>
              <a:t>Eenheden; Wanneer heb je dit nodig?</a:t>
            </a:r>
            <a:br>
              <a:rPr lang="nl-NL" altLang="nl-NL" dirty="0"/>
            </a:br>
            <a:endParaRPr lang="nl-NL" altLang="nl-NL" dirty="0"/>
          </a:p>
          <a:p>
            <a:pPr>
              <a:defRPr/>
            </a:pPr>
            <a:endParaRPr lang="nl-NL" altLang="nl-NL" dirty="0"/>
          </a:p>
          <a:p>
            <a:pPr marL="69850" indent="0">
              <a:buNone/>
              <a:defRPr/>
            </a:pPr>
            <a:r>
              <a:rPr lang="nl-NL" altLang="nl-NL" dirty="0"/>
              <a:t> </a:t>
            </a:r>
            <a:br>
              <a:rPr lang="nl-NL" altLang="nl-NL" dirty="0"/>
            </a:br>
            <a:endParaRPr lang="nl-NL" altLang="nl-NL" dirty="0"/>
          </a:p>
        </p:txBody>
      </p:sp>
      <p:pic>
        <p:nvPicPr>
          <p:cNvPr id="14340" name="Afbeelding 2">
            <a:extLst>
              <a:ext uri="{FF2B5EF4-FFF2-40B4-BE49-F238E27FC236}">
                <a16:creationId xmlns:a16="http://schemas.microsoft.com/office/drawing/2014/main" id="{68F48B7D-CB86-4C9B-8494-B10585E13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03" y="4630290"/>
            <a:ext cx="4052888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Afbeelding 3">
            <a:extLst>
              <a:ext uri="{FF2B5EF4-FFF2-40B4-BE49-F238E27FC236}">
                <a16:creationId xmlns:a16="http://schemas.microsoft.com/office/drawing/2014/main" id="{C74DB9AC-8BE8-4E8F-8630-B1C74319E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403" y="4630289"/>
            <a:ext cx="421163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C98A3448-A368-4AA5-80B1-FB71EDD4B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048" y="2227711"/>
            <a:ext cx="3124200" cy="212407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AB0915E-77F1-4940-A3C1-F76C5218F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999" y="2199467"/>
            <a:ext cx="3192356" cy="2119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709" y="2633550"/>
            <a:ext cx="8653933" cy="286591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70709" y="418011"/>
            <a:ext cx="10358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K</a:t>
            </a:r>
            <a:r>
              <a:rPr lang="nl-NL" sz="3200" dirty="0"/>
              <a:t>an </a:t>
            </a:r>
            <a:r>
              <a:rPr lang="nl-NL" sz="3200" dirty="0">
                <a:solidFill>
                  <a:srgbClr val="FF0000"/>
                </a:solidFill>
              </a:rPr>
              <a:t>H</a:t>
            </a:r>
            <a:r>
              <a:rPr lang="nl-NL" sz="3200" dirty="0"/>
              <a:t>et </a:t>
            </a:r>
            <a:r>
              <a:rPr lang="nl-NL" sz="3200" dirty="0">
                <a:solidFill>
                  <a:srgbClr val="FF0000"/>
                </a:solidFill>
              </a:rPr>
              <a:t>Da</a:t>
            </a:r>
            <a:r>
              <a:rPr lang="nl-NL" sz="3200" dirty="0"/>
              <a:t>metje </a:t>
            </a: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/>
              <a:t>et </a:t>
            </a:r>
            <a:r>
              <a:rPr lang="nl-NL" sz="3200" dirty="0">
                <a:solidFill>
                  <a:srgbClr val="FF0000"/>
                </a:solidFill>
              </a:rPr>
              <a:t>D</a:t>
            </a:r>
            <a:r>
              <a:rPr lang="nl-NL" sz="3200" dirty="0"/>
              <a:t>e </a:t>
            </a:r>
            <a:r>
              <a:rPr lang="nl-NL" sz="3200" dirty="0">
                <a:solidFill>
                  <a:srgbClr val="FF0000"/>
                </a:solidFill>
              </a:rPr>
              <a:t>C</a:t>
            </a:r>
            <a:r>
              <a:rPr lang="nl-NL" sz="3200" dirty="0"/>
              <a:t>entimeter </a:t>
            </a: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/>
              <a:t>eten</a:t>
            </a:r>
          </a:p>
          <a:p>
            <a:endParaRPr lang="nl-NL" sz="3200" dirty="0"/>
          </a:p>
          <a:p>
            <a:r>
              <a:rPr lang="nl-NL" sz="3200" dirty="0">
                <a:solidFill>
                  <a:srgbClr val="FF0000"/>
                </a:solidFill>
              </a:rPr>
              <a:t>K</a:t>
            </a:r>
            <a:r>
              <a:rPr lang="nl-NL" sz="3200" dirty="0"/>
              <a:t>im </a:t>
            </a:r>
            <a:r>
              <a:rPr lang="nl-NL" sz="3200" dirty="0">
                <a:solidFill>
                  <a:srgbClr val="FF0000"/>
                </a:solidFill>
              </a:rPr>
              <a:t>H</a:t>
            </a:r>
            <a:r>
              <a:rPr lang="nl-NL" sz="3200" dirty="0"/>
              <a:t>olland </a:t>
            </a:r>
            <a:r>
              <a:rPr lang="nl-NL" sz="3200" dirty="0">
                <a:solidFill>
                  <a:srgbClr val="FF0000"/>
                </a:solidFill>
              </a:rPr>
              <a:t>Da</a:t>
            </a:r>
            <a:r>
              <a:rPr lang="nl-NL" sz="3200" dirty="0"/>
              <a:t>nst </a:t>
            </a: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/>
              <a:t>et </a:t>
            </a:r>
            <a:r>
              <a:rPr lang="nl-NL" sz="3200" dirty="0">
                <a:solidFill>
                  <a:srgbClr val="FF0000"/>
                </a:solidFill>
              </a:rPr>
              <a:t>D</a:t>
            </a:r>
            <a:r>
              <a:rPr lang="nl-NL" sz="3200" dirty="0"/>
              <a:t>e </a:t>
            </a:r>
            <a:r>
              <a:rPr lang="nl-NL" sz="3200" dirty="0">
                <a:solidFill>
                  <a:srgbClr val="FF0000"/>
                </a:solidFill>
              </a:rPr>
              <a:t>C</a:t>
            </a:r>
            <a:r>
              <a:rPr lang="nl-NL" sz="3200" dirty="0"/>
              <a:t>hinezen </a:t>
            </a: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/>
              <a:t>ee</a:t>
            </a:r>
          </a:p>
        </p:txBody>
      </p:sp>
    </p:spTree>
    <p:extLst>
      <p:ext uri="{BB962C8B-B14F-4D97-AF65-F5344CB8AC3E}">
        <p14:creationId xmlns:p14="http://schemas.microsoft.com/office/powerpoint/2010/main" val="274978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709" y="2633550"/>
            <a:ext cx="8653933" cy="286591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70709" y="3892731"/>
            <a:ext cx="8543108" cy="4049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770709" y="3802817"/>
            <a:ext cx="8843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lang="nl-N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hl        dal	       L		  dl		  cl		ml</a:t>
            </a:r>
            <a:endParaRPr lang="nl-N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152624" y="3892731"/>
            <a:ext cx="1750423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b="1" dirty="0"/>
              <a:t>1 ml = 1 cc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7434CA3-3295-468F-B9B8-4709CA60CE5C}"/>
              </a:ext>
            </a:extLst>
          </p:cNvPr>
          <p:cNvSpPr txBox="1"/>
          <p:nvPr/>
        </p:nvSpPr>
        <p:spPr>
          <a:xfrm>
            <a:off x="770709" y="573707"/>
            <a:ext cx="10358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K</a:t>
            </a:r>
            <a:r>
              <a:rPr lang="nl-NL" sz="3200" dirty="0"/>
              <a:t>an </a:t>
            </a:r>
            <a:r>
              <a:rPr lang="nl-NL" sz="3200" dirty="0">
                <a:solidFill>
                  <a:srgbClr val="FF0000"/>
                </a:solidFill>
              </a:rPr>
              <a:t>H</a:t>
            </a:r>
            <a:r>
              <a:rPr lang="nl-NL" sz="3200" dirty="0"/>
              <a:t>et </a:t>
            </a:r>
            <a:r>
              <a:rPr lang="nl-NL" sz="3200" dirty="0">
                <a:solidFill>
                  <a:srgbClr val="FF0000"/>
                </a:solidFill>
              </a:rPr>
              <a:t>Da</a:t>
            </a:r>
            <a:r>
              <a:rPr lang="nl-NL" sz="3200" dirty="0"/>
              <a:t>metje </a:t>
            </a: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/>
              <a:t>et </a:t>
            </a:r>
            <a:r>
              <a:rPr lang="nl-NL" sz="3200" dirty="0">
                <a:solidFill>
                  <a:srgbClr val="FF0000"/>
                </a:solidFill>
              </a:rPr>
              <a:t>D</a:t>
            </a:r>
            <a:r>
              <a:rPr lang="nl-NL" sz="3200" dirty="0"/>
              <a:t>e </a:t>
            </a:r>
            <a:r>
              <a:rPr lang="nl-NL" sz="3200" dirty="0">
                <a:solidFill>
                  <a:srgbClr val="FF0000"/>
                </a:solidFill>
              </a:rPr>
              <a:t>C</a:t>
            </a:r>
            <a:r>
              <a:rPr lang="nl-NL" sz="3200" dirty="0"/>
              <a:t>entimeter </a:t>
            </a: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/>
              <a:t>eten</a:t>
            </a:r>
          </a:p>
          <a:p>
            <a:endParaRPr lang="nl-NL" sz="3200" dirty="0"/>
          </a:p>
          <a:p>
            <a:r>
              <a:rPr lang="nl-NL" sz="3200" dirty="0">
                <a:solidFill>
                  <a:srgbClr val="FF0000"/>
                </a:solidFill>
              </a:rPr>
              <a:t>K</a:t>
            </a:r>
            <a:r>
              <a:rPr lang="nl-NL" sz="3200" dirty="0"/>
              <a:t>im </a:t>
            </a:r>
            <a:r>
              <a:rPr lang="nl-NL" sz="3200" dirty="0">
                <a:solidFill>
                  <a:srgbClr val="FF0000"/>
                </a:solidFill>
              </a:rPr>
              <a:t>H</a:t>
            </a:r>
            <a:r>
              <a:rPr lang="nl-NL" sz="3200" dirty="0"/>
              <a:t>olland </a:t>
            </a:r>
            <a:r>
              <a:rPr lang="nl-NL" sz="3200" dirty="0">
                <a:solidFill>
                  <a:srgbClr val="FF0000"/>
                </a:solidFill>
              </a:rPr>
              <a:t>Da</a:t>
            </a:r>
            <a:r>
              <a:rPr lang="nl-NL" sz="3200" dirty="0"/>
              <a:t>nst </a:t>
            </a: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/>
              <a:t>et </a:t>
            </a:r>
            <a:r>
              <a:rPr lang="nl-NL" sz="3200" dirty="0">
                <a:solidFill>
                  <a:srgbClr val="FF0000"/>
                </a:solidFill>
              </a:rPr>
              <a:t>D</a:t>
            </a:r>
            <a:r>
              <a:rPr lang="nl-NL" sz="3200" dirty="0"/>
              <a:t>e </a:t>
            </a:r>
            <a:r>
              <a:rPr lang="nl-NL" sz="3200" dirty="0">
                <a:solidFill>
                  <a:srgbClr val="FF0000"/>
                </a:solidFill>
              </a:rPr>
              <a:t>C</a:t>
            </a:r>
            <a:r>
              <a:rPr lang="nl-NL" sz="3200" dirty="0"/>
              <a:t>hinezen </a:t>
            </a: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/>
              <a:t>ee</a:t>
            </a:r>
          </a:p>
        </p:txBody>
      </p:sp>
      <p:pic>
        <p:nvPicPr>
          <p:cNvPr id="9" name="Graphic 8" descr="Uitroepteken">
            <a:extLst>
              <a:ext uri="{FF2B5EF4-FFF2-40B4-BE49-F238E27FC236}">
                <a16:creationId xmlns:a16="http://schemas.microsoft.com/office/drawing/2014/main" id="{B33A8A78-1A62-4280-B4C5-9B0ED143E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72355" y="3635586"/>
            <a:ext cx="914400" cy="914400"/>
          </a:xfrm>
          <a:prstGeom prst="rect">
            <a:avLst/>
          </a:prstGeom>
        </p:spPr>
      </p:pic>
      <p:pic>
        <p:nvPicPr>
          <p:cNvPr id="10" name="Graphic 9" descr="Uitroepteken">
            <a:extLst>
              <a:ext uri="{FF2B5EF4-FFF2-40B4-BE49-F238E27FC236}">
                <a16:creationId xmlns:a16="http://schemas.microsoft.com/office/drawing/2014/main" id="{363FBD04-0C8A-45CA-9A61-2C64D8575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1976" y="36355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6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709" y="2633550"/>
            <a:ext cx="8653933" cy="286591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70709" y="3892731"/>
            <a:ext cx="8543108" cy="40494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770709" y="3802817"/>
            <a:ext cx="8843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      hg       dag	        g 		  dg		  </a:t>
            </a:r>
            <a:r>
              <a:rPr lang="nl-NL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</a:t>
            </a:r>
            <a:r>
              <a:rPr lang="nl-N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mg</a:t>
            </a:r>
            <a:endParaRPr lang="nl-NL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771019" y="4176024"/>
            <a:ext cx="2103121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b="1" dirty="0"/>
              <a:t>1 mg = 1000 µg</a:t>
            </a:r>
          </a:p>
          <a:p>
            <a:endParaRPr lang="nl-NL" sz="2000" b="1" dirty="0"/>
          </a:p>
          <a:p>
            <a:r>
              <a:rPr lang="nl-NL" sz="2000" b="1" dirty="0">
                <a:sym typeface="Wingdings" panose="05000000000000000000" pitchFamily="2" charset="2"/>
              </a:rPr>
              <a:t> Microgram (</a:t>
            </a:r>
            <a:r>
              <a:rPr lang="nl-NL" sz="2000" b="1" dirty="0" err="1">
                <a:sym typeface="Wingdings" panose="05000000000000000000" pitchFamily="2" charset="2"/>
              </a:rPr>
              <a:t>mcg</a:t>
            </a:r>
            <a:r>
              <a:rPr lang="nl-NL" sz="2000" b="1" dirty="0">
                <a:sym typeface="Wingdings" panose="05000000000000000000" pitchFamily="2" charset="2"/>
              </a:rPr>
              <a:t> of </a:t>
            </a:r>
            <a:r>
              <a:rPr lang="nl-NL" sz="2000" b="1" dirty="0"/>
              <a:t>µg)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DE814B2-02D5-45A4-A6E2-25665DD75A73}"/>
              </a:ext>
            </a:extLst>
          </p:cNvPr>
          <p:cNvSpPr txBox="1"/>
          <p:nvPr/>
        </p:nvSpPr>
        <p:spPr>
          <a:xfrm>
            <a:off x="770709" y="573707"/>
            <a:ext cx="10358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K</a:t>
            </a:r>
            <a:r>
              <a:rPr lang="nl-NL" sz="3200" dirty="0"/>
              <a:t>an </a:t>
            </a:r>
            <a:r>
              <a:rPr lang="nl-NL" sz="3200" dirty="0">
                <a:solidFill>
                  <a:srgbClr val="FF0000"/>
                </a:solidFill>
              </a:rPr>
              <a:t>H</a:t>
            </a:r>
            <a:r>
              <a:rPr lang="nl-NL" sz="3200" dirty="0"/>
              <a:t>et </a:t>
            </a:r>
            <a:r>
              <a:rPr lang="nl-NL" sz="3200" dirty="0">
                <a:solidFill>
                  <a:srgbClr val="FF0000"/>
                </a:solidFill>
              </a:rPr>
              <a:t>Da</a:t>
            </a:r>
            <a:r>
              <a:rPr lang="nl-NL" sz="3200" dirty="0"/>
              <a:t>metje </a:t>
            </a: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/>
              <a:t>et </a:t>
            </a:r>
            <a:r>
              <a:rPr lang="nl-NL" sz="3200" dirty="0">
                <a:solidFill>
                  <a:srgbClr val="FF0000"/>
                </a:solidFill>
              </a:rPr>
              <a:t>D</a:t>
            </a:r>
            <a:r>
              <a:rPr lang="nl-NL" sz="3200" dirty="0"/>
              <a:t>e </a:t>
            </a:r>
            <a:r>
              <a:rPr lang="nl-NL" sz="3200" dirty="0">
                <a:solidFill>
                  <a:srgbClr val="FF0000"/>
                </a:solidFill>
              </a:rPr>
              <a:t>C</a:t>
            </a:r>
            <a:r>
              <a:rPr lang="nl-NL" sz="3200" dirty="0"/>
              <a:t>entimeter </a:t>
            </a: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/>
              <a:t>eten</a:t>
            </a:r>
          </a:p>
          <a:p>
            <a:endParaRPr lang="nl-NL" sz="3200" dirty="0"/>
          </a:p>
          <a:p>
            <a:r>
              <a:rPr lang="nl-NL" sz="3200" dirty="0">
                <a:solidFill>
                  <a:srgbClr val="FF0000"/>
                </a:solidFill>
              </a:rPr>
              <a:t>K</a:t>
            </a:r>
            <a:r>
              <a:rPr lang="nl-NL" sz="3200" dirty="0"/>
              <a:t>im </a:t>
            </a:r>
            <a:r>
              <a:rPr lang="nl-NL" sz="3200" dirty="0">
                <a:solidFill>
                  <a:srgbClr val="FF0000"/>
                </a:solidFill>
              </a:rPr>
              <a:t>H</a:t>
            </a:r>
            <a:r>
              <a:rPr lang="nl-NL" sz="3200" dirty="0"/>
              <a:t>olland </a:t>
            </a:r>
            <a:r>
              <a:rPr lang="nl-NL" sz="3200" dirty="0">
                <a:solidFill>
                  <a:srgbClr val="FF0000"/>
                </a:solidFill>
              </a:rPr>
              <a:t>Da</a:t>
            </a:r>
            <a:r>
              <a:rPr lang="nl-NL" sz="3200" dirty="0"/>
              <a:t>nst </a:t>
            </a: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/>
              <a:t>et </a:t>
            </a:r>
            <a:r>
              <a:rPr lang="nl-NL" sz="3200" dirty="0">
                <a:solidFill>
                  <a:srgbClr val="FF0000"/>
                </a:solidFill>
              </a:rPr>
              <a:t>D</a:t>
            </a:r>
            <a:r>
              <a:rPr lang="nl-NL" sz="3200" dirty="0"/>
              <a:t>e </a:t>
            </a:r>
            <a:r>
              <a:rPr lang="nl-NL" sz="3200" dirty="0">
                <a:solidFill>
                  <a:srgbClr val="FF0000"/>
                </a:solidFill>
              </a:rPr>
              <a:t>C</a:t>
            </a:r>
            <a:r>
              <a:rPr lang="nl-NL" sz="3200" dirty="0"/>
              <a:t>hinezen </a:t>
            </a: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/>
              <a:t>ee</a:t>
            </a:r>
          </a:p>
        </p:txBody>
      </p:sp>
    </p:spTree>
    <p:extLst>
      <p:ext uri="{BB962C8B-B14F-4D97-AF65-F5344CB8AC3E}">
        <p14:creationId xmlns:p14="http://schemas.microsoft.com/office/powerpoint/2010/main" val="67782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31AA6BF-F4BD-480C-8D46-A3F6C6225B5B}"/>
              </a:ext>
            </a:extLst>
          </p:cNvPr>
          <p:cNvSpPr txBox="1"/>
          <p:nvPr/>
        </p:nvSpPr>
        <p:spPr>
          <a:xfrm>
            <a:off x="770709" y="573707"/>
            <a:ext cx="10358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K</a:t>
            </a:r>
            <a:r>
              <a:rPr lang="nl-NL" sz="3200" dirty="0"/>
              <a:t>ippen </a:t>
            </a:r>
            <a:r>
              <a:rPr lang="nl-NL" sz="3200" dirty="0">
                <a:solidFill>
                  <a:srgbClr val="FF0000"/>
                </a:solidFill>
              </a:rPr>
              <a:t>G</a:t>
            </a:r>
            <a:r>
              <a:rPr lang="nl-NL" sz="3200" dirty="0"/>
              <a:t>ooien </a:t>
            </a:r>
            <a:r>
              <a:rPr lang="nl-NL" sz="3200" dirty="0">
                <a:solidFill>
                  <a:srgbClr val="FF0000"/>
                </a:solidFill>
              </a:rPr>
              <a:t>M</a:t>
            </a:r>
            <a:r>
              <a:rPr lang="nl-NL" sz="3200" dirty="0"/>
              <a:t>et </a:t>
            </a:r>
            <a:r>
              <a:rPr lang="nl-NL" sz="3200" dirty="0">
                <a:solidFill>
                  <a:srgbClr val="FF0000"/>
                </a:solidFill>
              </a:rPr>
              <a:t>U</a:t>
            </a:r>
            <a:r>
              <a:rPr lang="nl-NL" sz="3200" dirty="0"/>
              <a:t>fo’s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F9DDB01-6495-403D-B400-4BEED4867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61" y="1872081"/>
            <a:ext cx="11275423" cy="498768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548BFC34-F0A1-4001-8BCA-8C1387710633}"/>
              </a:ext>
            </a:extLst>
          </p:cNvPr>
          <p:cNvSpPr/>
          <p:nvPr/>
        </p:nvSpPr>
        <p:spPr>
          <a:xfrm>
            <a:off x="366551" y="2784372"/>
            <a:ext cx="26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ym typeface="Wingdings" panose="05000000000000000000" pitchFamily="2" charset="2"/>
              </a:rPr>
              <a:t>1 stap = x1000 of :1000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6230300-93E3-4151-B8AE-0AE0D4159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95" y="3875015"/>
            <a:ext cx="25590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en-US" altLang="nl-NL" u="sng" dirty="0" err="1"/>
              <a:t>Dus</a:t>
            </a:r>
            <a:r>
              <a:rPr lang="en-US" altLang="nl-NL" dirty="0"/>
              <a:t>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nl-NL" dirty="0"/>
              <a:t>1 g = 0,001 kg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nl-NL" dirty="0"/>
              <a:t>1 kg = 1000 g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nl-NL" dirty="0"/>
              <a:t>1 mg = 0,001 g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nl-NL" dirty="0"/>
              <a:t>1 g = 1000 mg</a:t>
            </a:r>
          </a:p>
          <a:p>
            <a:pPr>
              <a:buFont typeface="Wingdings 2" panose="05020102010507070707" pitchFamily="18" charset="2"/>
              <a:buNone/>
            </a:pPr>
            <a:r>
              <a:rPr lang="nl-NL" altLang="nl-NL" dirty="0"/>
              <a:t>1 µg = 0,000001 g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nl-NL" dirty="0"/>
              <a:t>1 g = 1 000 000 </a:t>
            </a:r>
            <a:r>
              <a:rPr lang="nl-NL" altLang="nl-NL" dirty="0"/>
              <a:t>µg</a:t>
            </a:r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56745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206CE6A-D38D-44A1-BA37-1F271522B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54" y="1298220"/>
            <a:ext cx="2886075" cy="6572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9F6C817-AD7B-4FF1-86FE-52CFE8F3D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54" y="2445612"/>
            <a:ext cx="2969810" cy="79473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190F394-7627-45DE-8854-A3A5E0508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427" y="1250594"/>
            <a:ext cx="3171825" cy="7524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13DC46F-7734-478F-A363-DFC96C230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3139" y="2563909"/>
            <a:ext cx="3657369" cy="67644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0D7B011-132F-41CE-BDE1-387221BB6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288" y="5689737"/>
            <a:ext cx="11275423" cy="49876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F12A7D0-B4E0-43B5-85A1-8834055DEF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288" y="3617651"/>
            <a:ext cx="6973595" cy="187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8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F7EA51F-4164-4991-8474-BF06C2276EB2}"/>
              </a:ext>
            </a:extLst>
          </p:cNvPr>
          <p:cNvSpPr txBox="1"/>
          <p:nvPr/>
        </p:nvSpPr>
        <p:spPr>
          <a:xfrm>
            <a:off x="770709" y="573707"/>
            <a:ext cx="10358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Aan de slag!</a:t>
            </a:r>
            <a:endParaRPr lang="nl-NL" sz="32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0A8D2DB-F158-4565-99A8-8B1325C1379E}"/>
              </a:ext>
            </a:extLst>
          </p:cNvPr>
          <p:cNvSpPr/>
          <p:nvPr/>
        </p:nvSpPr>
        <p:spPr>
          <a:xfrm>
            <a:off x="770709" y="1553995"/>
            <a:ext cx="89680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latin typeface="Arial" panose="020B0604020202020204" pitchFamily="34" charset="0"/>
              </a:rPr>
              <a:t>1. Maak de opdrachten uit het hoofdstuk oefenen met grootheden en eenheden hoofdstuk 2.3 (</a:t>
            </a:r>
            <a:r>
              <a:rPr lang="nl-NL" dirty="0" err="1">
                <a:latin typeface="Arial" panose="020B0604020202020204" pitchFamily="34" charset="0"/>
              </a:rPr>
              <a:t>blz</a:t>
            </a:r>
            <a:r>
              <a:rPr lang="nl-NL" dirty="0">
                <a:latin typeface="Arial" panose="020B0604020202020204" pitchFamily="34" charset="0"/>
              </a:rPr>
              <a:t> 38)</a:t>
            </a:r>
            <a:br>
              <a:rPr lang="nl-NL" dirty="0">
                <a:latin typeface="Arial" panose="020B0604020202020204" pitchFamily="34" charset="0"/>
              </a:rPr>
            </a:br>
            <a:endParaRPr lang="nl-NL" dirty="0">
              <a:latin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</a:rPr>
              <a:t>    - Opdracht 1 t/m 14</a:t>
            </a:r>
          </a:p>
          <a:p>
            <a:r>
              <a:rPr lang="nl-NL" dirty="0">
                <a:latin typeface="Arial" panose="020B0604020202020204" pitchFamily="34" charset="0"/>
              </a:rPr>
              <a:t>  Antwoorden zijn te vinden achter in het boek (eenheden oefenen)</a:t>
            </a:r>
          </a:p>
          <a:p>
            <a:endParaRPr lang="nl-NL" b="0" i="0" dirty="0">
              <a:effectLst/>
              <a:latin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</a:endParaRPr>
          </a:p>
          <a:p>
            <a:r>
              <a:rPr lang="nl-NL" b="0" i="0" dirty="0">
                <a:effectLst/>
                <a:latin typeface="Arial" panose="020B0604020202020204" pitchFamily="34" charset="0"/>
              </a:rPr>
              <a:t>2. </a:t>
            </a:r>
            <a:r>
              <a:rPr lang="nl-NL" dirty="0"/>
              <a:t>Maak de oefentoets als voorbereiding op de toets in de toets week.</a:t>
            </a:r>
            <a:br>
              <a:rPr lang="nl-NL" dirty="0"/>
            </a:br>
            <a:r>
              <a:rPr lang="nl-NL" dirty="0"/>
              <a:t>De oefentoets staat bij les 4 in de wiki (VPK-REK3)</a:t>
            </a:r>
            <a:endParaRPr lang="nl-NL" b="0" i="0" dirty="0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3E260E09-B5F0-4EE9-B5E0-D5EBC29B6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389863"/>
              </p:ext>
            </p:extLst>
          </p:nvPr>
        </p:nvGraphicFramePr>
        <p:xfrm>
          <a:off x="6493198" y="2134882"/>
          <a:ext cx="454635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6353">
                  <a:extLst>
                    <a:ext uri="{9D8B030D-6E8A-4147-A177-3AD203B41FA5}">
                      <a16:colId xmlns:a16="http://schemas.microsoft.com/office/drawing/2014/main" val="3239839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Hoef je niet in te leveren op </a:t>
                      </a:r>
                      <a:r>
                        <a:rPr lang="nl-NL" dirty="0" err="1"/>
                        <a:t>it’s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learning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371198"/>
                  </a:ext>
                </a:extLst>
              </a:tr>
            </a:tbl>
          </a:graphicData>
        </a:graphic>
      </p:graphicFrame>
      <p:graphicFrame>
        <p:nvGraphicFramePr>
          <p:cNvPr id="7" name="Tabel 5">
            <a:extLst>
              <a:ext uri="{FF2B5EF4-FFF2-40B4-BE49-F238E27FC236}">
                <a16:creationId xmlns:a16="http://schemas.microsoft.com/office/drawing/2014/main" id="{C8B8AFE5-E53C-415E-BE3D-C9ACD81C2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867613"/>
              </p:ext>
            </p:extLst>
          </p:nvPr>
        </p:nvGraphicFramePr>
        <p:xfrm>
          <a:off x="6583202" y="3981439"/>
          <a:ext cx="454635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6353">
                  <a:extLst>
                    <a:ext uri="{9D8B030D-6E8A-4147-A177-3AD203B41FA5}">
                      <a16:colId xmlns:a16="http://schemas.microsoft.com/office/drawing/2014/main" val="3239839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Inleveren in </a:t>
                      </a:r>
                      <a:r>
                        <a:rPr lang="nl-NL" dirty="0" err="1"/>
                        <a:t>it’s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learning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371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631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E6EAFB7E375B4FA8D2FF7FD64788B7" ma:contentTypeVersion="10" ma:contentTypeDescription="Een nieuw document maken." ma:contentTypeScope="" ma:versionID="4c2e5ae656d61135809e82452285ba84">
  <xsd:schema xmlns:xsd="http://www.w3.org/2001/XMLSchema" xmlns:xs="http://www.w3.org/2001/XMLSchema" xmlns:p="http://schemas.microsoft.com/office/2006/metadata/properties" xmlns:ns3="0bfbde32-856c-4dfd-bc38-4322d606c322" xmlns:ns4="169eb86d-0fb8-4364-bb17-d27f6b2029d0" targetNamespace="http://schemas.microsoft.com/office/2006/metadata/properties" ma:root="true" ma:fieldsID="4601825cc560aec014797b7f1339f8ca" ns3:_="" ns4:_="">
    <xsd:import namespace="0bfbde32-856c-4dfd-bc38-4322d606c322"/>
    <xsd:import namespace="169eb86d-0fb8-4364-bb17-d27f6b2029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bde32-856c-4dfd-bc38-4322d606c3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eb86d-0fb8-4364-bb17-d27f6b202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215AC0-A6F6-45A1-97AB-9B12D5495E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bde32-856c-4dfd-bc38-4322d606c322"/>
    <ds:schemaRef ds:uri="169eb86d-0fb8-4364-bb17-d27f6b202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6C7A2B-0261-4DE6-A7A9-C52EDF05FD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D4D46B-EEE4-4759-8AA8-45EB2FEDC7D1}">
  <ds:schemaRefs>
    <ds:schemaRef ds:uri="http://schemas.microsoft.com/office/2006/documentManagement/types"/>
    <ds:schemaRef ds:uri="http://purl.org/dc/terms/"/>
    <ds:schemaRef ds:uri="169eb86d-0fb8-4364-bb17-d27f6b2029d0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bfbde32-856c-4dfd-bc38-4322d606c322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2179</TotalTime>
  <Words>279</Words>
  <Application>Microsoft Office PowerPoint</Application>
  <PresentationFormat>Breedbeeld</PresentationFormat>
  <Paragraphs>40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Wingdings</vt:lpstr>
      <vt:lpstr>Wingdings 2</vt:lpstr>
      <vt:lpstr>Wingdings 3</vt:lpstr>
      <vt:lpstr>Ion</vt:lpstr>
      <vt:lpstr>Eenheden omrekenen</vt:lpstr>
      <vt:lpstr>PowerPoint-presentatie</vt:lpstr>
      <vt:lpstr>Eenheden omrekenen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Simone Warners - Hofstra</dc:creator>
  <cp:lastModifiedBy>Judith Iedema</cp:lastModifiedBy>
  <cp:revision>13</cp:revision>
  <dcterms:created xsi:type="dcterms:W3CDTF">2018-04-09T19:54:38Z</dcterms:created>
  <dcterms:modified xsi:type="dcterms:W3CDTF">2020-09-29T10:02:21Z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0x010100B7E6EAFB7E375B4FA8D2FF7FD64788B7</vt:lpwstr>
  </property>
</Properties>
</file>