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70" r:id="rId4"/>
    <p:sldId id="272" r:id="rId5"/>
    <p:sldId id="26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mathsreports.wordpress.com/overall-narrative/mathematics-is-important/"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mathsreports.wordpress.co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Deze tool legt de nadruk op de doelen van wiskundeonderwijs. Er wordt vooral nadruk gelegd op de behoefte om </a:t>
            </a:r>
            <a:r>
              <a:rPr lang="nl-NL" sz="1200" kern="1200" dirty="0" err="1" smtClean="0">
                <a:solidFill>
                  <a:schemeClr val="tx1"/>
                </a:solidFill>
                <a:effectLst/>
                <a:latin typeface="+mn-lt"/>
                <a:ea typeface="+mn-ea"/>
                <a:cs typeface="+mn-cs"/>
              </a:rPr>
              <a:t>indivuduele</a:t>
            </a:r>
            <a:r>
              <a:rPr lang="nl-NL" sz="1200" kern="1200" dirty="0" smtClean="0">
                <a:solidFill>
                  <a:schemeClr val="tx1"/>
                </a:solidFill>
                <a:effectLst/>
                <a:latin typeface="+mn-lt"/>
                <a:ea typeface="+mn-ea"/>
                <a:cs typeface="+mn-cs"/>
              </a:rPr>
              <a:t> leerlingen de mogelijkheid te bieden om niet alleen de producten van wiskunde te begrijpen, maar ook de processen. Docenten bespreken de mogelijkheid om onderzoekend leren te gebruiken om wiskundige processen bij leerlingen te introduceren</a:t>
            </a:r>
            <a:r>
              <a:rPr lang="en-GB"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7C6A12D4-6A2B-9E46-B80F-705C9EA321AF}" type="slidenum">
              <a:rPr lang="en-US" smtClean="0"/>
              <a:t>1</a:t>
            </a:fld>
            <a:endParaRPr lang="en-US"/>
          </a:p>
        </p:txBody>
      </p:sp>
    </p:spTree>
    <p:extLst>
      <p:ext uri="{BB962C8B-B14F-4D97-AF65-F5344CB8AC3E}">
        <p14:creationId xmlns:p14="http://schemas.microsoft.com/office/powerpoint/2010/main" val="629363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D</a:t>
            </a:r>
            <a:r>
              <a:rPr lang="nl-NL" sz="1200" kern="1200" dirty="0" err="1" smtClean="0">
                <a:solidFill>
                  <a:schemeClr val="tx1"/>
                </a:solidFill>
                <a:effectLst/>
                <a:latin typeface="+mn-lt"/>
                <a:ea typeface="+mn-ea"/>
                <a:cs typeface="+mn-cs"/>
              </a:rPr>
              <a:t>eze</a:t>
            </a:r>
            <a:r>
              <a:rPr lang="nl-NL" sz="1200" kern="1200" dirty="0" smtClean="0">
                <a:solidFill>
                  <a:schemeClr val="tx1"/>
                </a:solidFill>
                <a:effectLst/>
                <a:latin typeface="+mn-lt"/>
                <a:ea typeface="+mn-ea"/>
                <a:cs typeface="+mn-cs"/>
              </a:rPr>
              <a:t> tool legt de nadruk op de doelen van wiskundeonderwijs. Er wordt vooral nadruk gelegd op de behoefte om </a:t>
            </a:r>
            <a:r>
              <a:rPr lang="nl-NL" sz="1200" kern="1200" dirty="0" err="1" smtClean="0">
                <a:solidFill>
                  <a:schemeClr val="tx1"/>
                </a:solidFill>
                <a:effectLst/>
                <a:latin typeface="+mn-lt"/>
                <a:ea typeface="+mn-ea"/>
                <a:cs typeface="+mn-cs"/>
              </a:rPr>
              <a:t>indivuduele</a:t>
            </a:r>
            <a:r>
              <a:rPr lang="nl-NL" sz="1200" kern="1200" dirty="0" smtClean="0">
                <a:solidFill>
                  <a:schemeClr val="tx1"/>
                </a:solidFill>
                <a:effectLst/>
                <a:latin typeface="+mn-lt"/>
                <a:ea typeface="+mn-ea"/>
                <a:cs typeface="+mn-cs"/>
              </a:rPr>
              <a:t> leerlingen de mogelijkheid te bieden om niet alleen de producten van wiskunde te begrijpen, maar ook de processen. Docenten bespreken de mogelijkheid om onderzoekend leren te gebruiken om wiskundige processen bij leerlingen te introduceren.</a:t>
            </a:r>
          </a:p>
          <a:p>
            <a:pPr fontAlgn="base"/>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Vraag de docenten eerst waarom wiskunde belangrijk is. Waarom geven ze les in wiskunde? </a:t>
            </a:r>
          </a:p>
          <a:p>
            <a:pPr fontAlgn="base"/>
            <a:endParaRPr lang="nl-NL" sz="1200" kern="1200" dirty="0" smtClean="0">
              <a:solidFill>
                <a:schemeClr val="tx1"/>
              </a:solidFill>
              <a:effectLst/>
              <a:latin typeface="+mn-lt"/>
              <a:ea typeface="+mn-ea"/>
              <a:cs typeface="+mn-cs"/>
            </a:endParaRPr>
          </a:p>
          <a:p>
            <a:pPr fontAlgn="base"/>
            <a:r>
              <a:rPr lang="nl-NL" sz="1200" kern="1200" dirty="0" smtClean="0">
                <a:solidFill>
                  <a:schemeClr val="tx1"/>
                </a:solidFill>
                <a:effectLst/>
                <a:latin typeface="+mn-lt"/>
                <a:ea typeface="+mn-ea"/>
                <a:cs typeface="+mn-cs"/>
              </a:rPr>
              <a:t>U kunt verwijzen naar recente verslagen die verband houden met het wiskundeonderwijs in Nederland en elders, waarin visies besproken worden over het doel van wiskundeonderwijs. Deze blog vat de doelen samen die vernoemd staan in verslagen die in de UK gepubliceerd zijn in januari 2011.</a:t>
            </a:r>
          </a:p>
          <a:p>
            <a:pPr fontAlgn="base"/>
            <a:endParaRPr lang="nl-NL" sz="1200" kern="1200" dirty="0" smtClean="0">
              <a:solidFill>
                <a:schemeClr val="tx1"/>
              </a:solidFill>
              <a:effectLst/>
              <a:latin typeface="+mn-lt"/>
              <a:ea typeface="+mn-ea"/>
              <a:cs typeface="+mn-cs"/>
            </a:endParaRPr>
          </a:p>
          <a:p>
            <a:pPr fontAlgn="base"/>
            <a:r>
              <a:rPr lang="nl-NL" sz="1200" i="1" kern="1200" dirty="0" smtClean="0">
                <a:solidFill>
                  <a:schemeClr val="tx1"/>
                </a:solidFill>
                <a:effectLst/>
                <a:latin typeface="+mn-lt"/>
                <a:ea typeface="+mn-ea"/>
                <a:cs typeface="+mn-cs"/>
              </a:rPr>
              <a:t>De hoofdredenen voor het belang van wiskunde … vallen uiteen in drie … gebieden: Wiskunde is een kernvaardigheid voor alle docenten in het algemeen; een wiskundig goed opgeleide bevolking zal bijdragen aan de economische voorspoed van een land; en wiskunde is op zichzelf belangrijk. </a:t>
            </a:r>
          </a:p>
          <a:p>
            <a:pPr fontAlgn="base"/>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Bespreek de mate waarin deze doelen overeenkomen met de eigen waarden van de docenten (en met die van hun leerlingen).</a:t>
            </a:r>
          </a:p>
          <a:p>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Zie onder andere de documenten van </a:t>
            </a:r>
            <a:r>
              <a:rPr lang="nl-NL" sz="1200" kern="1200" dirty="0" err="1" smtClean="0">
                <a:solidFill>
                  <a:schemeClr val="tx1"/>
                </a:solidFill>
                <a:effectLst/>
                <a:latin typeface="+mn-lt"/>
                <a:ea typeface="+mn-ea"/>
                <a:cs typeface="+mn-cs"/>
              </a:rPr>
              <a:t>cTWO</a:t>
            </a:r>
            <a:r>
              <a:rPr lang="nl-NL" sz="1200" kern="1200" dirty="0" smtClean="0">
                <a:solidFill>
                  <a:schemeClr val="tx1"/>
                </a:solidFill>
                <a:effectLst/>
                <a:latin typeface="+mn-lt"/>
                <a:ea typeface="+mn-ea"/>
                <a:cs typeface="+mn-cs"/>
              </a:rPr>
              <a:t> en de </a:t>
            </a:r>
            <a:r>
              <a:rPr lang="nl-NL" sz="1200" kern="1200" dirty="0" err="1" smtClean="0">
                <a:solidFill>
                  <a:schemeClr val="tx1"/>
                </a:solidFill>
                <a:effectLst/>
                <a:latin typeface="+mn-lt"/>
                <a:ea typeface="+mn-ea"/>
                <a:cs typeface="+mn-cs"/>
              </a:rPr>
              <a:t>NVvW</a:t>
            </a:r>
            <a:r>
              <a:rPr lang="nl-NL" sz="1200" kern="1200" dirty="0" smtClean="0">
                <a:solidFill>
                  <a:schemeClr val="tx1"/>
                </a:solidFill>
                <a:effectLst/>
                <a:latin typeface="+mn-lt"/>
                <a:ea typeface="+mn-ea"/>
                <a:cs typeface="+mn-cs"/>
              </a:rPr>
              <a:t>, het raamwerk van Pisa, of de Engelse blog: </a:t>
            </a:r>
          </a:p>
          <a:p>
            <a:r>
              <a:rPr lang="nl-NL" sz="1200" u="sng" kern="1200" dirty="0" smtClean="0">
                <a:solidFill>
                  <a:schemeClr val="tx1"/>
                </a:solidFill>
                <a:effectLst/>
                <a:latin typeface="+mn-lt"/>
                <a:ea typeface="+mn-ea"/>
                <a:cs typeface="+mn-cs"/>
                <a:hlinkClick r:id="rId3"/>
              </a:rPr>
              <a:t>https://mathsreports.wordpress.com/overall-narrative/mathematics-is-important/</a:t>
            </a:r>
            <a:r>
              <a:rPr lang="nl-NL" sz="1200" kern="1200" dirty="0" smtClean="0">
                <a:solidFill>
                  <a:schemeClr val="tx1"/>
                </a:solidFill>
                <a:effectLst/>
                <a:latin typeface="+mn-lt"/>
                <a:ea typeface="+mn-ea"/>
                <a:cs typeface="+mn-cs"/>
              </a:rPr>
              <a:t> </a:t>
            </a:r>
          </a:p>
          <a:p>
            <a:endParaRPr lang="en-US" sz="1200" u="sng" kern="1200" dirty="0" smtClean="0">
              <a:solidFill>
                <a:schemeClr val="tx1"/>
              </a:solidFill>
              <a:effectLst/>
              <a:latin typeface="+mn-lt"/>
              <a:ea typeface="+mn-ea"/>
              <a:cs typeface="+mn-cs"/>
              <a:hlinkClick r:id="rId4"/>
            </a:endParaRPr>
          </a:p>
          <a:p>
            <a:r>
              <a:rPr lang="en-US" sz="1200" u="sng" kern="1200" dirty="0" smtClean="0">
                <a:solidFill>
                  <a:schemeClr val="tx1"/>
                </a:solidFill>
                <a:effectLst/>
                <a:latin typeface="+mn-lt"/>
                <a:ea typeface="+mn-ea"/>
                <a:cs typeface="+mn-cs"/>
                <a:hlinkClick r:id="rId4"/>
              </a:rPr>
              <a:t>https://mathsreports.wordpress.com/</a:t>
            </a:r>
            <a:r>
              <a:rPr lang="en-US" sz="1200" kern="1200" dirty="0" smtClean="0">
                <a:solidFill>
                  <a:schemeClr val="tx1"/>
                </a:solidFill>
                <a:effectLst/>
                <a:latin typeface="+mn-lt"/>
                <a:ea typeface="+mn-ea"/>
                <a:cs typeface="+mn-cs"/>
              </a:rPr>
              <a:t> </a:t>
            </a:r>
            <a:endParaRPr lang="nl-NL" sz="1200" kern="1200" dirty="0" smtClean="0">
              <a:solidFill>
                <a:schemeClr val="tx1"/>
              </a:solidFill>
              <a:effectLst/>
              <a:latin typeface="+mn-lt"/>
              <a:ea typeface="+mn-ea"/>
              <a:cs typeface="+mn-cs"/>
            </a:endParaRPr>
          </a:p>
          <a:p>
            <a:pPr marL="0" marR="0" indent="0" algn="l" defTabSz="457200" rtl="0" eaLnBrk="1" fontAlgn="base"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om in tweetallen na te denken over </a:t>
            </a:r>
            <a:r>
              <a:rPr lang="nl-NL" sz="1200" b="1" kern="1200" dirty="0" smtClean="0">
                <a:solidFill>
                  <a:schemeClr val="tx1"/>
                </a:solidFill>
                <a:effectLst/>
                <a:latin typeface="+mn-lt"/>
                <a:ea typeface="+mn-ea"/>
                <a:cs typeface="+mn-cs"/>
              </a:rPr>
              <a:t>welke</a:t>
            </a:r>
            <a:r>
              <a:rPr lang="nl-NL" sz="1200" kern="1200" dirty="0" smtClean="0">
                <a:solidFill>
                  <a:schemeClr val="tx1"/>
                </a:solidFill>
                <a:effectLst/>
                <a:latin typeface="+mn-lt"/>
                <a:ea typeface="+mn-ea"/>
                <a:cs typeface="+mn-cs"/>
              </a:rPr>
              <a:t> wiskunde gegeven dient te worden, en hoe dit gegeven dient te worden. U kunt ze verwijzen naar de synthese van de aanbevelingen die in recente verslagen in de UK gegeven worden in hetzelfde blog als waar de vorige slide naar verwees. </a:t>
            </a:r>
          </a:p>
          <a:p>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Zoals bijvoorbeeld:</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belang van het vasthouden aan waarden die specifiek bij wiskunde horen (bijv. redeneren en toepassen);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Meer probleemoplossend werken en werken aan modelleren;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De toepassing van wiskunde in realistische en complexe settingen;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doceren van wiskunde binnen andere vakgebieden.</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Kom weer met de groep bij elkaar en vraag de tweetallen om hun bevindingen te delen. Bespreek nu in welke mate onderzoekend leren een aanpak biedt om wiskunde zo te onderwijzen als zij dat willen. De discussie zal afhangen van wat de tweetallen bijdragen wanneer ze verslag uitbrengen aan de gehele groep.</a:t>
            </a:r>
          </a:p>
          <a:p>
            <a:pPr fontAlgn="base"/>
            <a:endParaRPr lang="en-US" sz="1200" kern="1200" dirty="0" smtClean="0">
              <a:solidFill>
                <a:schemeClr val="tx1"/>
              </a:solidFill>
              <a:effectLst/>
              <a:latin typeface="+mn-lt"/>
              <a:ea typeface="+mn-ea"/>
              <a:cs typeface="+mn-cs"/>
            </a:endParaRPr>
          </a:p>
          <a:p>
            <a:pPr fontAlgn="base"/>
            <a:r>
              <a:rPr lang="en-GB" sz="1200" kern="1200" dirty="0" err="1" smtClean="0">
                <a:solidFill>
                  <a:schemeClr val="tx1"/>
                </a:solidFill>
                <a:effectLst/>
                <a:latin typeface="+mn-lt"/>
                <a:ea typeface="+mn-ea"/>
                <a:cs typeface="+mn-cs"/>
              </a:rPr>
              <a:t>Vraag</a:t>
            </a:r>
            <a:r>
              <a:rPr lang="en-GB" sz="1200" kern="1200" dirty="0" smtClean="0">
                <a:solidFill>
                  <a:schemeClr val="tx1"/>
                </a:solidFill>
                <a:effectLst/>
                <a:latin typeface="+mn-lt"/>
                <a:ea typeface="+mn-ea"/>
                <a:cs typeface="+mn-cs"/>
              </a:rPr>
              <a:t> de </a:t>
            </a:r>
            <a:r>
              <a:rPr lang="en-GB" sz="1200" kern="1200" dirty="0" err="1" smtClean="0">
                <a:solidFill>
                  <a:schemeClr val="tx1"/>
                </a:solidFill>
                <a:effectLst/>
                <a:latin typeface="+mn-lt"/>
                <a:ea typeface="+mn-ea"/>
                <a:cs typeface="+mn-cs"/>
              </a:rPr>
              <a:t>docenten</a:t>
            </a:r>
            <a:r>
              <a:rPr lang="en-GB" sz="1200" kern="1200" dirty="0" smtClean="0">
                <a:solidFill>
                  <a:schemeClr val="tx1"/>
                </a:solidFill>
                <a:effectLst/>
                <a:latin typeface="+mn-lt"/>
                <a:ea typeface="+mn-ea"/>
                <a:cs typeface="+mn-cs"/>
              </a:rPr>
              <a:t> om </a:t>
            </a:r>
            <a:r>
              <a:rPr lang="en-GB" sz="1200" kern="1200" dirty="0" err="1" smtClean="0">
                <a:solidFill>
                  <a:schemeClr val="tx1"/>
                </a:solidFill>
                <a:effectLst/>
                <a:latin typeface="+mn-lt"/>
                <a:ea typeface="+mn-ea"/>
                <a:cs typeface="+mn-cs"/>
              </a:rPr>
              <a:t>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denken</a:t>
            </a:r>
            <a:r>
              <a:rPr lang="en-GB" sz="1200" kern="1200" dirty="0" smtClean="0">
                <a:solidFill>
                  <a:schemeClr val="tx1"/>
                </a:solidFill>
                <a:effectLst/>
                <a:latin typeface="+mn-lt"/>
                <a:ea typeface="+mn-ea"/>
                <a:cs typeface="+mn-cs"/>
              </a:rPr>
              <a:t> over </a:t>
            </a:r>
            <a:r>
              <a:rPr lang="en-GB" sz="1200" kern="1200" dirty="0" err="1" smtClean="0">
                <a:solidFill>
                  <a:schemeClr val="tx1"/>
                </a:solidFill>
                <a:effectLst/>
                <a:latin typeface="+mn-lt"/>
                <a:ea typeface="+mn-ea"/>
                <a:cs typeface="+mn-cs"/>
              </a:rPr>
              <a:t>een</a:t>
            </a:r>
            <a:r>
              <a:rPr lang="en-GB" sz="1200" kern="1200" dirty="0" smtClean="0">
                <a:solidFill>
                  <a:schemeClr val="tx1"/>
                </a:solidFill>
                <a:effectLst/>
                <a:latin typeface="+mn-lt"/>
                <a:ea typeface="+mn-ea"/>
                <a:cs typeface="+mn-cs"/>
              </a:rPr>
              <a:t> les die </a:t>
            </a:r>
            <a:r>
              <a:rPr lang="en-GB" sz="1200" kern="1200" dirty="0" err="1" smtClean="0">
                <a:solidFill>
                  <a:schemeClr val="tx1"/>
                </a:solidFill>
                <a:effectLst/>
                <a:latin typeface="+mn-lt"/>
                <a:ea typeface="+mn-ea"/>
                <a:cs typeface="+mn-cs"/>
              </a:rPr>
              <a:t>ze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komende</a:t>
            </a:r>
            <a:r>
              <a:rPr lang="en-GB" sz="1200" kern="1200" dirty="0" smtClean="0">
                <a:solidFill>
                  <a:schemeClr val="tx1"/>
                </a:solidFill>
                <a:effectLst/>
                <a:latin typeface="+mn-lt"/>
                <a:ea typeface="+mn-ea"/>
                <a:cs typeface="+mn-cs"/>
              </a:rPr>
              <a:t> week </a:t>
            </a:r>
            <a:r>
              <a:rPr lang="en-GB" sz="1200" kern="1200" dirty="0" err="1" smtClean="0">
                <a:solidFill>
                  <a:schemeClr val="tx1"/>
                </a:solidFill>
                <a:effectLst/>
                <a:latin typeface="+mn-lt"/>
                <a:ea typeface="+mn-ea"/>
                <a:cs typeface="+mn-cs"/>
              </a:rPr>
              <a:t>geven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waar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nieuwe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concepten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worden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geintroduceerd</a:t>
            </a:r>
            <a:r>
              <a:rPr lang="en-GB" sz="1200" kern="1200" dirty="0" smtClean="0">
                <a:solidFill>
                  <a:schemeClr val="tx1"/>
                </a:solidFill>
                <a:effectLst/>
                <a:latin typeface="+mn-lt"/>
                <a:ea typeface="+mn-ea"/>
                <a:cs typeface="+mn-cs"/>
              </a:rPr>
              <a:t> of </a:t>
            </a:r>
            <a:r>
              <a:rPr lang="en-GB" sz="1200" kern="1200" dirty="0" err="1" smtClean="0">
                <a:solidFill>
                  <a:schemeClr val="tx1"/>
                </a:solidFill>
                <a:effectLst/>
                <a:latin typeface="+mn-lt"/>
                <a:ea typeface="+mn-ea"/>
                <a:cs typeface="+mn-cs"/>
              </a:rPr>
              <a:t>inhoud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na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denken</a:t>
            </a:r>
            <a:r>
              <a:rPr lang="en-GB" sz="1200" kern="1200" baseline="0" dirty="0" smtClean="0">
                <a:solidFill>
                  <a:schemeClr val="tx1"/>
                </a:solidFill>
                <a:effectLst/>
                <a:latin typeface="+mn-lt"/>
                <a:ea typeface="+mn-ea"/>
                <a:cs typeface="+mn-cs"/>
              </a:rPr>
              <a:t> over hoe </a:t>
            </a:r>
            <a:r>
              <a:rPr lang="en-GB" sz="1200" kern="1200" baseline="0" dirty="0" err="1" smtClean="0">
                <a:solidFill>
                  <a:schemeClr val="tx1"/>
                </a:solidFill>
                <a:effectLst/>
                <a:latin typeface="+mn-lt"/>
                <a:ea typeface="+mn-ea"/>
                <a:cs typeface="+mn-cs"/>
              </a:rPr>
              <a:t>ze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deze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kunnen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maken</a:t>
            </a:r>
            <a:r>
              <a:rPr lang="en-GB" sz="1200" kern="1200" baseline="0" dirty="0" smtClean="0">
                <a:solidFill>
                  <a:schemeClr val="tx1"/>
                </a:solidFill>
                <a:effectLst/>
                <a:latin typeface="+mn-lt"/>
                <a:ea typeface="+mn-ea"/>
                <a:cs typeface="+mn-cs"/>
              </a:rPr>
              <a:t>.</a:t>
            </a:r>
          </a:p>
          <a:p>
            <a:pPr fontAlgn="base"/>
            <a:endParaRPr lang="en-GB" sz="1200" kern="1200" baseline="0" dirty="0" smtClean="0">
              <a:solidFill>
                <a:schemeClr val="tx1"/>
              </a:solidFill>
              <a:effectLst/>
              <a:latin typeface="+mn-lt"/>
              <a:ea typeface="+mn-ea"/>
              <a:cs typeface="+mn-cs"/>
            </a:endParaRPr>
          </a:p>
          <a:p>
            <a:pPr fontAlgn="base"/>
            <a:r>
              <a:rPr lang="en-GB" sz="1200" kern="1200" baseline="0" dirty="0" err="1" smtClean="0">
                <a:solidFill>
                  <a:schemeClr val="tx1"/>
                </a:solidFill>
                <a:effectLst/>
                <a:latin typeface="+mn-lt"/>
                <a:ea typeface="+mn-ea"/>
                <a:cs typeface="+mn-cs"/>
              </a:rPr>
              <a:t>Indien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mogelijk</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proberen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ze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dit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uit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delen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hun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ervaringen</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volgende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sessie</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mathsreports.wordpress.com/overall-narrative/mathematics-is-importan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1027118"/>
            <a:ext cx="7772400" cy="2088242"/>
          </a:xfrm>
          <a:prstGeom prst="rect">
            <a:avLst/>
          </a:prstGeom>
        </p:spPr>
        <p:txBody>
          <a:bodyPr vert="horz" lIns="91440" tIns="45720" rIns="91440" bIns="45720" rtlCol="0" anchor="ct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a:t>Onderzoekend</a:t>
            </a:r>
            <a:r>
              <a:rPr lang="en-US" dirty="0"/>
              <a:t> </a:t>
            </a:r>
            <a:r>
              <a:rPr lang="en-US" dirty="0" err="1"/>
              <a:t>leren</a:t>
            </a:r>
            <a:endParaRPr lang="en-US" dirty="0"/>
          </a:p>
          <a:p>
            <a:r>
              <a:rPr lang="en-GB" dirty="0">
                <a:solidFill>
                  <a:srgbClr val="8DA375"/>
                </a:solidFill>
              </a:rPr>
              <a:t/>
            </a:r>
            <a:br>
              <a:rPr lang="en-GB" dirty="0">
                <a:solidFill>
                  <a:srgbClr val="8DA375"/>
                </a:solidFill>
              </a:rPr>
            </a:br>
            <a:r>
              <a:rPr lang="en-GB" dirty="0">
                <a:solidFill>
                  <a:schemeClr val="accent3">
                    <a:lumMod val="75000"/>
                  </a:schemeClr>
                </a:solidFill>
              </a:rPr>
              <a:t>Hoe past </a:t>
            </a:r>
            <a:r>
              <a:rPr lang="en-GB" dirty="0" err="1">
                <a:solidFill>
                  <a:schemeClr val="accent3">
                    <a:lumMod val="75000"/>
                  </a:schemeClr>
                </a:solidFill>
              </a:rPr>
              <a:t>onderzoekend</a:t>
            </a:r>
            <a:r>
              <a:rPr lang="en-GB" dirty="0">
                <a:solidFill>
                  <a:schemeClr val="accent3">
                    <a:lumMod val="75000"/>
                  </a:schemeClr>
                </a:solidFill>
              </a:rPr>
              <a:t> </a:t>
            </a:r>
            <a:r>
              <a:rPr lang="en-GB" dirty="0" err="1">
                <a:solidFill>
                  <a:schemeClr val="accent3">
                    <a:lumMod val="75000"/>
                  </a:schemeClr>
                </a:solidFill>
              </a:rPr>
              <a:t>leren</a:t>
            </a:r>
            <a:r>
              <a:rPr lang="en-GB" dirty="0">
                <a:solidFill>
                  <a:schemeClr val="accent3">
                    <a:lumMod val="75000"/>
                  </a:schemeClr>
                </a:solidFill>
              </a:rPr>
              <a:t> in </a:t>
            </a:r>
            <a:r>
              <a:rPr lang="en-GB" dirty="0" err="1">
                <a:solidFill>
                  <a:schemeClr val="accent3">
                    <a:lumMod val="75000"/>
                  </a:schemeClr>
                </a:solidFill>
              </a:rPr>
              <a:t>ons</a:t>
            </a:r>
            <a:r>
              <a:rPr lang="en-GB" dirty="0">
                <a:solidFill>
                  <a:schemeClr val="accent3">
                    <a:lumMod val="75000"/>
                  </a:schemeClr>
                </a:solidFill>
              </a:rPr>
              <a:t> </a:t>
            </a:r>
            <a:r>
              <a:rPr lang="en-GB" dirty="0" err="1">
                <a:solidFill>
                  <a:schemeClr val="accent3">
                    <a:lumMod val="75000"/>
                  </a:schemeClr>
                </a:solidFill>
              </a:rPr>
              <a:t>wiskundecurriculum</a:t>
            </a:r>
            <a:r>
              <a:rPr lang="en-GB" dirty="0">
                <a:solidFill>
                  <a:schemeClr val="accent3">
                    <a:lumMod val="75000"/>
                  </a:schemeClr>
                </a:solidFill>
              </a:rPr>
              <a:t>?   </a:t>
            </a:r>
            <a:endParaRPr lang="en-US" dirty="0">
              <a:solidFill>
                <a:schemeClr val="accent3">
                  <a:lumMod val="75000"/>
                </a:schemeClr>
              </a:solidFill>
            </a:endParaRPr>
          </a:p>
        </p:txBody>
      </p:sp>
      <p:sp>
        <p:nvSpPr>
          <p:cNvPr id="8" name="Subtitle 2"/>
          <p:cNvSpPr txBox="1">
            <a:spLocks/>
          </p:cNvSpPr>
          <p:nvPr/>
        </p:nvSpPr>
        <p:spPr>
          <a:xfrm>
            <a:off x="1371600" y="3563123"/>
            <a:ext cx="6400800" cy="1752600"/>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4400" dirty="0" smtClean="0">
                <a:solidFill>
                  <a:schemeClr val="tx1"/>
                </a:solidFill>
              </a:rPr>
              <a:t>Too</a:t>
            </a:r>
            <a:r>
              <a:rPr lang="en-US" sz="4400" dirty="0" smtClean="0">
                <a:solidFill>
                  <a:srgbClr val="000000"/>
                </a:solidFill>
              </a:rPr>
              <a:t>l </a:t>
            </a:r>
            <a:r>
              <a:rPr lang="en-US" sz="4400" dirty="0" smtClean="0">
                <a:solidFill>
                  <a:schemeClr val="tx1"/>
                </a:solidFill>
              </a:rPr>
              <a:t>IG-2: </a:t>
            </a:r>
            <a:r>
              <a:rPr lang="en-GB" sz="4400" dirty="0" err="1" smtClean="0">
                <a:solidFill>
                  <a:schemeClr val="tx1"/>
                </a:solidFill>
              </a:rPr>
              <a:t>Onderzoekend</a:t>
            </a:r>
            <a:r>
              <a:rPr lang="en-GB" sz="4400" dirty="0" smtClean="0">
                <a:solidFill>
                  <a:schemeClr val="tx1"/>
                </a:solidFill>
              </a:rPr>
              <a:t> </a:t>
            </a:r>
            <a:r>
              <a:rPr lang="en-GB" sz="4400" dirty="0" err="1" smtClean="0">
                <a:solidFill>
                  <a:schemeClr val="tx1"/>
                </a:solidFill>
              </a:rPr>
              <a:t>leren</a:t>
            </a:r>
            <a:r>
              <a:rPr lang="en-GB" sz="4400" dirty="0" smtClean="0">
                <a:solidFill>
                  <a:schemeClr val="tx1"/>
                </a:solidFill>
              </a:rPr>
              <a:t> </a:t>
            </a:r>
            <a:r>
              <a:rPr lang="en-GB" sz="4400" dirty="0" err="1" smtClean="0">
                <a:solidFill>
                  <a:schemeClr val="tx1"/>
                </a:solidFill>
              </a:rPr>
              <a:t>en</a:t>
            </a:r>
            <a:r>
              <a:rPr lang="en-GB" sz="4400" dirty="0" smtClean="0">
                <a:solidFill>
                  <a:schemeClr val="tx1"/>
                </a:solidFill>
              </a:rPr>
              <a:t> </a:t>
            </a:r>
            <a:r>
              <a:rPr lang="en-GB" sz="4400" dirty="0" err="1" smtClean="0">
                <a:solidFill>
                  <a:schemeClr val="tx1"/>
                </a:solidFill>
              </a:rPr>
              <a:t>waarden</a:t>
            </a:r>
            <a:r>
              <a:rPr lang="en-GB" sz="4400" dirty="0" smtClean="0">
                <a:solidFill>
                  <a:schemeClr val="tx1"/>
                </a:solidFill>
              </a:rPr>
              <a:t> in </a:t>
            </a:r>
            <a:r>
              <a:rPr lang="en-GB" sz="4400" dirty="0" err="1" smtClean="0">
                <a:solidFill>
                  <a:schemeClr val="tx1"/>
                </a:solidFill>
              </a:rPr>
              <a:t>wiskundeonderwijs</a:t>
            </a:r>
            <a:endParaRPr lang="en-US" sz="44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040" y="484188"/>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1002989" y="1816084"/>
            <a:ext cx="7353299" cy="4337066"/>
          </a:xfrm>
        </p:spPr>
        <p:txBody>
          <a:bodyPr>
            <a:normAutofit fontScale="85000" lnSpcReduction="10000"/>
          </a:bodyPr>
          <a:lstStyle/>
          <a:p>
            <a:pPr marL="0" indent="0">
              <a:buNone/>
            </a:pPr>
            <a:r>
              <a:rPr lang="en-GB" i="1" dirty="0" err="1" smtClean="0"/>
              <a:t>Doel</a:t>
            </a:r>
            <a:r>
              <a:rPr lang="en-GB" i="1" dirty="0" smtClean="0"/>
              <a:t>: </a:t>
            </a:r>
            <a:endParaRPr lang="en-GB" i="1" dirty="0" smtClean="0"/>
          </a:p>
          <a:p>
            <a:r>
              <a:rPr lang="en-GB" dirty="0" err="1" smtClean="0"/>
              <a:t>Nadenken</a:t>
            </a:r>
            <a:r>
              <a:rPr lang="en-GB" dirty="0" smtClean="0"/>
              <a:t> over </a:t>
            </a:r>
            <a:r>
              <a:rPr lang="en-GB" dirty="0"/>
              <a:t>h</a:t>
            </a:r>
            <a:r>
              <a:rPr lang="en-GB" dirty="0" smtClean="0"/>
              <a:t>et </a:t>
            </a:r>
            <a:r>
              <a:rPr lang="en-GB" dirty="0" err="1" smtClean="0"/>
              <a:t>doel</a:t>
            </a:r>
            <a:r>
              <a:rPr lang="en-GB" dirty="0" smtClean="0"/>
              <a:t>/nut van </a:t>
            </a:r>
            <a:r>
              <a:rPr lang="en-GB" dirty="0" err="1" smtClean="0"/>
              <a:t>wiskunde</a:t>
            </a:r>
            <a:r>
              <a:rPr lang="en-GB" dirty="0" err="1" smtClean="0"/>
              <a:t>onderwijs</a:t>
            </a:r>
            <a:r>
              <a:rPr lang="en-GB" dirty="0" smtClean="0"/>
              <a:t>;</a:t>
            </a:r>
            <a:endParaRPr lang="en-GB" dirty="0" smtClean="0"/>
          </a:p>
          <a:p>
            <a:r>
              <a:rPr lang="en-GB" dirty="0" smtClean="0"/>
              <a:t>De </a:t>
            </a:r>
            <a:r>
              <a:rPr lang="en-GB" dirty="0" err="1" smtClean="0"/>
              <a:t>waarde</a:t>
            </a:r>
            <a:r>
              <a:rPr lang="en-GB" dirty="0" smtClean="0"/>
              <a:t> van </a:t>
            </a:r>
            <a:r>
              <a:rPr lang="en-GB" dirty="0" err="1" smtClean="0"/>
              <a:t>onderzoekend</a:t>
            </a:r>
            <a:r>
              <a:rPr lang="en-GB" dirty="0" smtClean="0"/>
              <a:t> </a:t>
            </a:r>
            <a:r>
              <a:rPr lang="en-GB" dirty="0" err="1" smtClean="0"/>
              <a:t>leren</a:t>
            </a:r>
            <a:r>
              <a:rPr lang="en-GB" dirty="0" smtClean="0"/>
              <a:t> </a:t>
            </a:r>
            <a:r>
              <a:rPr lang="en-GB" dirty="0" err="1" smtClean="0"/>
              <a:t>bespreken</a:t>
            </a:r>
            <a:r>
              <a:rPr lang="en-GB" dirty="0" smtClean="0"/>
              <a:t>.</a:t>
            </a:r>
            <a:endParaRPr lang="en-GB" dirty="0" smtClean="0"/>
          </a:p>
          <a:p>
            <a:pPr marL="0" indent="0">
              <a:buNone/>
            </a:pPr>
            <a:r>
              <a:rPr lang="en-GB" i="1" dirty="0" smtClean="0"/>
              <a:t>We </a:t>
            </a:r>
            <a:r>
              <a:rPr lang="en-GB" i="1" dirty="0" err="1" smtClean="0"/>
              <a:t>zullen</a:t>
            </a:r>
            <a:r>
              <a:rPr lang="en-GB" i="1" dirty="0" smtClean="0"/>
              <a:t>:</a:t>
            </a:r>
            <a:endParaRPr lang="en-GB" i="1" dirty="0" smtClean="0"/>
          </a:p>
          <a:p>
            <a:r>
              <a:rPr lang="en-GB" dirty="0" err="1" smtClean="0"/>
              <a:t>Bespreken</a:t>
            </a:r>
            <a:r>
              <a:rPr lang="en-GB" dirty="0" smtClean="0"/>
              <a:t> </a:t>
            </a:r>
            <a:r>
              <a:rPr lang="en-GB" dirty="0" err="1" smtClean="0"/>
              <a:t>waarom</a:t>
            </a:r>
            <a:r>
              <a:rPr lang="en-GB" dirty="0" smtClean="0"/>
              <a:t> </a:t>
            </a:r>
            <a:r>
              <a:rPr lang="en-GB" dirty="0" err="1" smtClean="0"/>
              <a:t>er</a:t>
            </a:r>
            <a:r>
              <a:rPr lang="en-GB" dirty="0" smtClean="0"/>
              <a:t> </a:t>
            </a:r>
            <a:r>
              <a:rPr lang="en-GB" dirty="0" err="1" smtClean="0"/>
              <a:t>wiskunde</a:t>
            </a:r>
            <a:r>
              <a:rPr lang="en-GB" dirty="0" smtClean="0"/>
              <a:t> </a:t>
            </a:r>
            <a:r>
              <a:rPr lang="en-GB" dirty="0" err="1" smtClean="0"/>
              <a:t>educatie</a:t>
            </a:r>
            <a:r>
              <a:rPr lang="en-GB" dirty="0" smtClean="0"/>
              <a:t> is</a:t>
            </a:r>
            <a:r>
              <a:rPr lang="en-GB" dirty="0" smtClean="0"/>
              <a:t>;</a:t>
            </a:r>
            <a:endParaRPr lang="en-GB" dirty="0" smtClean="0"/>
          </a:p>
          <a:p>
            <a:r>
              <a:rPr lang="en-GB" dirty="0" err="1" smtClean="0"/>
              <a:t>Documenten</a:t>
            </a:r>
            <a:r>
              <a:rPr lang="en-GB" dirty="0" smtClean="0"/>
              <a:t> </a:t>
            </a:r>
            <a:r>
              <a:rPr lang="en-GB" dirty="0" err="1" smtClean="0"/>
              <a:t>onderzoeken</a:t>
            </a:r>
            <a:r>
              <a:rPr lang="en-GB" dirty="0" smtClean="0"/>
              <a:t> die </a:t>
            </a:r>
            <a:r>
              <a:rPr lang="en-GB" dirty="0" err="1" smtClean="0"/>
              <a:t>suggereren</a:t>
            </a:r>
            <a:r>
              <a:rPr lang="en-GB" dirty="0" smtClean="0"/>
              <a:t> wat </a:t>
            </a:r>
            <a:r>
              <a:rPr lang="en-GB" dirty="0" err="1" smtClean="0"/>
              <a:t>geleerd</a:t>
            </a:r>
            <a:r>
              <a:rPr lang="en-GB" dirty="0" smtClean="0"/>
              <a:t> </a:t>
            </a:r>
            <a:r>
              <a:rPr lang="en-GB" dirty="0" err="1" smtClean="0"/>
              <a:t>zou</a:t>
            </a:r>
            <a:r>
              <a:rPr lang="en-GB" dirty="0" smtClean="0"/>
              <a:t> </a:t>
            </a:r>
            <a:r>
              <a:rPr lang="en-GB" dirty="0" err="1" smtClean="0"/>
              <a:t>moeten</a:t>
            </a:r>
            <a:r>
              <a:rPr lang="en-GB" dirty="0" smtClean="0"/>
              <a:t> </a:t>
            </a:r>
            <a:r>
              <a:rPr lang="en-GB" dirty="0" err="1" smtClean="0"/>
              <a:t>worden</a:t>
            </a:r>
            <a:r>
              <a:rPr lang="en-GB" dirty="0" smtClean="0"/>
              <a:t> in </a:t>
            </a:r>
            <a:r>
              <a:rPr lang="en-GB" dirty="0" err="1" smtClean="0"/>
              <a:t>wiskunde</a:t>
            </a:r>
            <a:r>
              <a:rPr lang="en-GB" dirty="0" smtClean="0"/>
              <a:t>;</a:t>
            </a:r>
            <a:endParaRPr lang="en-GB" dirty="0" smtClean="0"/>
          </a:p>
          <a:p>
            <a:r>
              <a:rPr lang="en-GB" dirty="0" smtClean="0"/>
              <a:t>De </a:t>
            </a:r>
            <a:r>
              <a:rPr lang="en-GB" dirty="0" err="1" smtClean="0"/>
              <a:t>waarde</a:t>
            </a:r>
            <a:r>
              <a:rPr lang="en-GB" dirty="0" smtClean="0"/>
              <a:t> van </a:t>
            </a:r>
            <a:r>
              <a:rPr lang="en-GB" dirty="0" err="1" smtClean="0"/>
              <a:t>onderzoekend</a:t>
            </a:r>
            <a:r>
              <a:rPr lang="en-GB" dirty="0" smtClean="0"/>
              <a:t> </a:t>
            </a:r>
            <a:r>
              <a:rPr lang="en-GB" dirty="0" err="1" smtClean="0"/>
              <a:t>leren</a:t>
            </a:r>
            <a:r>
              <a:rPr lang="en-GB" dirty="0" smtClean="0"/>
              <a:t> </a:t>
            </a:r>
            <a:r>
              <a:rPr lang="en-GB" dirty="0" err="1" smtClean="0"/>
              <a:t>bespreken</a:t>
            </a:r>
            <a:r>
              <a:rPr lang="en-GB" dirty="0" smtClean="0"/>
              <a:t> </a:t>
            </a:r>
            <a:r>
              <a:rPr lang="en-GB" dirty="0" err="1" smtClean="0"/>
              <a:t>bij</a:t>
            </a:r>
            <a:r>
              <a:rPr lang="en-GB" dirty="0" smtClean="0"/>
              <a:t> het </a:t>
            </a:r>
            <a:r>
              <a:rPr lang="en-GB" dirty="0" err="1" smtClean="0"/>
              <a:t>ontwikkelen</a:t>
            </a:r>
            <a:r>
              <a:rPr lang="en-GB" dirty="0" smtClean="0"/>
              <a:t> van </a:t>
            </a:r>
            <a:r>
              <a:rPr lang="en-GB" dirty="0" err="1" smtClean="0"/>
              <a:t>procesvaardigheiden</a:t>
            </a:r>
            <a:r>
              <a:rPr lang="en-GB" dirty="0"/>
              <a:t>.</a:t>
            </a:r>
            <a:endParaRPr lang="en-GB" dirty="0" smtClean="0"/>
          </a:p>
        </p:txBody>
      </p:sp>
      <p:pic>
        <p:nvPicPr>
          <p:cNvPr id="7" name="Picture 6" descr="http://mascil.mathshell.org.uk/wp-content/uploads/2014/05/30min.gif"/>
          <p:cNvPicPr/>
          <p:nvPr/>
        </p:nvPicPr>
        <p:blipFill>
          <a:blip>
            <a:extLst>
              <a:ext uri="{28A0092B-C50C-407E-A947-70E740481C1C}">
                <a14:useLocalDpi xmlns:a14="http://schemas.microsoft.com/office/drawing/2010/main" val="0"/>
              </a:ext>
            </a:extLst>
          </a:blip>
          <a:srcRect/>
          <a:stretch>
            <a:fillRect/>
          </a:stretch>
        </p:blipFill>
        <p:spPr bwMode="auto">
          <a:xfrm>
            <a:off x="613055" y="484188"/>
            <a:ext cx="1080000" cy="10800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6717" y="415767"/>
            <a:ext cx="7197233" cy="1085850"/>
          </a:xfrm>
        </p:spPr>
        <p:txBody>
          <a:bodyPr>
            <a:normAutofit fontScale="90000"/>
          </a:bodyPr>
          <a:lstStyle/>
          <a:p>
            <a:r>
              <a:rPr lang="en-US" dirty="0" err="1" smtClean="0"/>
              <a:t>Waarom</a:t>
            </a:r>
            <a:r>
              <a:rPr lang="en-US" dirty="0" smtClean="0"/>
              <a:t> is </a:t>
            </a:r>
            <a:r>
              <a:rPr lang="en-US" dirty="0" err="1" smtClean="0"/>
              <a:t>wiskunde</a:t>
            </a:r>
            <a:r>
              <a:rPr lang="en-US" dirty="0" smtClean="0"/>
              <a:t> </a:t>
            </a:r>
            <a:r>
              <a:rPr lang="en-US" dirty="0" err="1" smtClean="0"/>
              <a:t>belangrijk</a:t>
            </a:r>
            <a:r>
              <a:rPr lang="en-US" dirty="0" smtClean="0"/>
              <a:t>?</a:t>
            </a:r>
            <a:endParaRPr lang="en-US" dirty="0"/>
          </a:p>
        </p:txBody>
      </p:sp>
      <p:sp>
        <p:nvSpPr>
          <p:cNvPr id="3" name="Rectangle 2"/>
          <p:cNvSpPr/>
          <p:nvPr/>
        </p:nvSpPr>
        <p:spPr>
          <a:xfrm>
            <a:off x="5499578" y="2042220"/>
            <a:ext cx="3244372" cy="4031873"/>
          </a:xfrm>
          <a:prstGeom prst="rect">
            <a:avLst/>
          </a:prstGeom>
        </p:spPr>
        <p:txBody>
          <a:bodyPr wrap="square">
            <a:spAutoFit/>
          </a:bodyPr>
          <a:lstStyle/>
          <a:p>
            <a:pPr lvl="0" fontAlgn="base"/>
            <a:r>
              <a:rPr lang="en-GB" sz="3200" dirty="0" err="1" smtClean="0"/>
              <a:t>Waarom</a:t>
            </a:r>
            <a:r>
              <a:rPr lang="en-GB" sz="3200" dirty="0" smtClean="0"/>
              <a:t> </a:t>
            </a:r>
            <a:r>
              <a:rPr lang="en-GB" sz="3200" dirty="0" err="1" smtClean="0"/>
              <a:t>geef</a:t>
            </a:r>
            <a:r>
              <a:rPr lang="en-GB" sz="3200" dirty="0" smtClean="0"/>
              <a:t> </a:t>
            </a:r>
            <a:r>
              <a:rPr lang="en-GB" sz="3200" dirty="0" err="1" smtClean="0"/>
              <a:t>jij</a:t>
            </a:r>
            <a:r>
              <a:rPr lang="en-GB" sz="3200" dirty="0" smtClean="0"/>
              <a:t> </a:t>
            </a:r>
            <a:r>
              <a:rPr lang="en-GB" sz="3200" dirty="0" err="1" smtClean="0"/>
              <a:t>wiskunde</a:t>
            </a:r>
            <a:r>
              <a:rPr lang="en-GB" sz="3200" dirty="0" smtClean="0"/>
              <a:t>?</a:t>
            </a:r>
            <a:endParaRPr lang="en-GB" sz="3200" dirty="0" smtClean="0"/>
          </a:p>
          <a:p>
            <a:pPr lvl="0" fontAlgn="base"/>
            <a:endParaRPr lang="en-GB" sz="3200" dirty="0" smtClean="0"/>
          </a:p>
          <a:p>
            <a:pPr lvl="0" fontAlgn="base"/>
            <a:r>
              <a:rPr lang="en-GB" sz="3200" dirty="0" smtClean="0"/>
              <a:t>Wat </a:t>
            </a:r>
            <a:r>
              <a:rPr lang="en-GB" sz="3200" dirty="0" err="1" smtClean="0"/>
              <a:t>zijn</a:t>
            </a:r>
            <a:r>
              <a:rPr lang="en-GB" sz="3200" dirty="0" smtClean="0"/>
              <a:t> de </a:t>
            </a:r>
            <a:r>
              <a:rPr lang="en-GB" sz="3200" dirty="0" err="1" smtClean="0"/>
              <a:t>formele</a:t>
            </a:r>
            <a:r>
              <a:rPr lang="en-GB" sz="3200" dirty="0" smtClean="0"/>
              <a:t> </a:t>
            </a:r>
            <a:r>
              <a:rPr lang="en-GB" sz="3200" dirty="0" err="1" smtClean="0"/>
              <a:t>standpunten</a:t>
            </a:r>
            <a:r>
              <a:rPr lang="en-GB" sz="3200" dirty="0" smtClean="0"/>
              <a:t> over </a:t>
            </a:r>
            <a:r>
              <a:rPr lang="en-GB" sz="3200" dirty="0" err="1" smtClean="0"/>
              <a:t>waarom</a:t>
            </a:r>
            <a:r>
              <a:rPr lang="en-GB" sz="3200" dirty="0" smtClean="0"/>
              <a:t> </a:t>
            </a:r>
            <a:r>
              <a:rPr lang="en-GB" sz="3200" dirty="0" err="1" smtClean="0"/>
              <a:t>wiskunde</a:t>
            </a:r>
            <a:r>
              <a:rPr lang="en-GB" sz="3200" dirty="0" smtClean="0"/>
              <a:t> </a:t>
            </a:r>
            <a:r>
              <a:rPr lang="en-GB" sz="3200" dirty="0" err="1" smtClean="0"/>
              <a:t>belangrijk</a:t>
            </a:r>
            <a:r>
              <a:rPr lang="en-GB" sz="3200" dirty="0" smtClean="0"/>
              <a:t> is?</a:t>
            </a:r>
            <a:endParaRPr lang="en-US" sz="3200" dirty="0"/>
          </a:p>
        </p:txBody>
      </p:sp>
      <p:pic>
        <p:nvPicPr>
          <p:cNvPr id="13" name="Picture 12"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927" y="415767"/>
            <a:ext cx="1065790" cy="1080000"/>
          </a:xfrm>
          <a:prstGeom prst="rect">
            <a:avLst/>
          </a:prstGeom>
        </p:spPr>
      </p:pic>
      <p:pic>
        <p:nvPicPr>
          <p:cNvPr id="4" name="Picture 3" descr="maths is important.jpeg">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0927" y="2035767"/>
            <a:ext cx="4763543" cy="3545883"/>
          </a:xfrm>
          <a:prstGeom prst="rect">
            <a:avLst/>
          </a:prstGeom>
        </p:spPr>
      </p:pic>
    </p:spTree>
    <p:extLst>
      <p:ext uri="{BB962C8B-B14F-4D97-AF65-F5344CB8AC3E}">
        <p14:creationId xmlns:p14="http://schemas.microsoft.com/office/powerpoint/2010/main" val="1098444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3866" y="442982"/>
            <a:ext cx="6276209" cy="1080000"/>
          </a:xfrm>
        </p:spPr>
        <p:txBody>
          <a:bodyPr>
            <a:normAutofit/>
          </a:bodyPr>
          <a:lstStyle/>
          <a:p>
            <a:r>
              <a:rPr lang="en-US" dirty="0" err="1" smtClean="0"/>
              <a:t>Welke</a:t>
            </a:r>
            <a:r>
              <a:rPr lang="en-US" dirty="0" smtClean="0"/>
              <a:t> </a:t>
            </a:r>
            <a:r>
              <a:rPr lang="en-US" dirty="0" err="1" smtClean="0"/>
              <a:t>wiskunde</a:t>
            </a:r>
            <a:endParaRPr lang="en-US" dirty="0"/>
          </a:p>
        </p:txBody>
      </p:sp>
      <p:sp>
        <p:nvSpPr>
          <p:cNvPr id="3" name="Rectangle 2"/>
          <p:cNvSpPr/>
          <p:nvPr/>
        </p:nvSpPr>
        <p:spPr>
          <a:xfrm>
            <a:off x="859158" y="1848676"/>
            <a:ext cx="7484742" cy="4832092"/>
          </a:xfrm>
          <a:prstGeom prst="rect">
            <a:avLst/>
          </a:prstGeom>
        </p:spPr>
        <p:txBody>
          <a:bodyPr wrap="square">
            <a:spAutoFit/>
          </a:bodyPr>
          <a:lstStyle/>
          <a:p>
            <a:pPr marL="457200" lvl="0" indent="-457200" fontAlgn="base">
              <a:buFont typeface="Arial" charset="0"/>
              <a:buChar char="•"/>
            </a:pPr>
            <a:r>
              <a:rPr lang="en-US" sz="3200" i="1" dirty="0" err="1" smtClean="0"/>
              <a:t>Welke</a:t>
            </a:r>
            <a:r>
              <a:rPr lang="en-US" sz="3200" i="1" dirty="0" smtClean="0"/>
              <a:t> </a:t>
            </a:r>
            <a:r>
              <a:rPr lang="en-US" sz="3200" dirty="0" err="1" smtClean="0"/>
              <a:t>wiskunde</a:t>
            </a:r>
            <a:r>
              <a:rPr lang="en-US" sz="3200" dirty="0" smtClean="0"/>
              <a:t> </a:t>
            </a:r>
            <a:r>
              <a:rPr lang="en-US" sz="3200" dirty="0" err="1" smtClean="0"/>
              <a:t>moet</a:t>
            </a:r>
            <a:r>
              <a:rPr lang="en-US" sz="3200" dirty="0" smtClean="0"/>
              <a:t> </a:t>
            </a:r>
            <a:r>
              <a:rPr lang="en-US" sz="3200" dirty="0" err="1" smtClean="0"/>
              <a:t>gegeven</a:t>
            </a:r>
            <a:r>
              <a:rPr lang="en-US" sz="3200" dirty="0" smtClean="0"/>
              <a:t> </a:t>
            </a:r>
            <a:r>
              <a:rPr lang="en-US" sz="3200" dirty="0" err="1" smtClean="0"/>
              <a:t>worden</a:t>
            </a:r>
            <a:r>
              <a:rPr lang="en-US" sz="3200" dirty="0" smtClean="0"/>
              <a:t>?</a:t>
            </a:r>
            <a:endParaRPr lang="en-US" sz="3200" dirty="0" smtClean="0"/>
          </a:p>
          <a:p>
            <a:pPr marL="457200" lvl="0" indent="-457200" fontAlgn="base">
              <a:buFont typeface="Arial"/>
              <a:buChar char="•"/>
            </a:pPr>
            <a:r>
              <a:rPr lang="en-US" sz="3200" i="1" dirty="0" smtClean="0"/>
              <a:t>Hoe</a:t>
            </a:r>
            <a:r>
              <a:rPr lang="en-US" sz="3200" dirty="0" smtClean="0"/>
              <a:t> </a:t>
            </a:r>
            <a:r>
              <a:rPr lang="en-US" sz="3200" dirty="0" err="1" smtClean="0"/>
              <a:t>moet</a:t>
            </a:r>
            <a:r>
              <a:rPr lang="en-US" sz="3200" dirty="0" smtClean="0"/>
              <a:t> </a:t>
            </a:r>
            <a:r>
              <a:rPr lang="en-US" sz="3200" dirty="0" err="1" smtClean="0"/>
              <a:t>dit</a:t>
            </a:r>
            <a:r>
              <a:rPr lang="en-US" sz="3200" dirty="0" smtClean="0"/>
              <a:t> </a:t>
            </a:r>
            <a:r>
              <a:rPr lang="en-US" sz="3200" dirty="0" err="1" smtClean="0"/>
              <a:t>behandeld</a:t>
            </a:r>
            <a:r>
              <a:rPr lang="en-US" sz="3200" dirty="0" smtClean="0"/>
              <a:t> </a:t>
            </a:r>
            <a:r>
              <a:rPr lang="en-US" sz="3200" dirty="0" err="1" smtClean="0"/>
              <a:t>worden</a:t>
            </a:r>
            <a:r>
              <a:rPr lang="en-US" sz="3200" dirty="0" smtClean="0"/>
              <a:t>?</a:t>
            </a:r>
            <a:endParaRPr lang="en-US" sz="3200" dirty="0" smtClean="0"/>
          </a:p>
          <a:p>
            <a:pPr lvl="0" fontAlgn="base"/>
            <a:endParaRPr lang="en-US" sz="2800" dirty="0" smtClean="0"/>
          </a:p>
          <a:p>
            <a:pPr lvl="0" fontAlgn="base"/>
            <a:r>
              <a:rPr lang="en-US" sz="2400" dirty="0" smtClean="0"/>
              <a:t>Je </a:t>
            </a:r>
            <a:r>
              <a:rPr lang="en-US" sz="2400" dirty="0" err="1" smtClean="0"/>
              <a:t>kunt</a:t>
            </a:r>
            <a:r>
              <a:rPr lang="en-US" sz="2400" dirty="0" smtClean="0"/>
              <a:t> </a:t>
            </a:r>
            <a:r>
              <a:rPr lang="en-US" sz="2400" dirty="0" err="1" smtClean="0"/>
              <a:t>denken</a:t>
            </a:r>
            <a:r>
              <a:rPr lang="en-US" sz="2400" dirty="0" smtClean="0"/>
              <a:t> </a:t>
            </a:r>
            <a:r>
              <a:rPr lang="en-US" sz="2400" dirty="0" err="1" smtClean="0"/>
              <a:t>aan</a:t>
            </a:r>
            <a:r>
              <a:rPr lang="en-US" sz="2400" dirty="0" smtClean="0"/>
              <a:t>: </a:t>
            </a:r>
            <a:endParaRPr lang="en-GB" sz="2400" dirty="0" smtClean="0"/>
          </a:p>
          <a:p>
            <a:pPr marL="342900" lvl="0" indent="-342900">
              <a:buFont typeface="Arial" panose="020B0604020202020204" pitchFamily="34" charset="0"/>
              <a:buChar char="•"/>
            </a:pPr>
            <a:r>
              <a:rPr lang="nl-NL" sz="2400" dirty="0"/>
              <a:t>Het belang van het vasthouden aan waarden die specifiek bij wiskunde horen (bijv. redeneren en toepassen);</a:t>
            </a:r>
          </a:p>
          <a:p>
            <a:pPr marL="342900" lvl="0" indent="-342900">
              <a:buFont typeface="Arial" panose="020B0604020202020204" pitchFamily="34" charset="0"/>
              <a:buChar char="•"/>
            </a:pPr>
            <a:r>
              <a:rPr lang="nl-NL" sz="2400" dirty="0"/>
              <a:t>Meer probleemoplossend werken en werken aan modelleren;</a:t>
            </a:r>
          </a:p>
          <a:p>
            <a:pPr marL="342900" lvl="0" indent="-342900">
              <a:buFont typeface="Arial" panose="020B0604020202020204" pitchFamily="34" charset="0"/>
              <a:buChar char="•"/>
            </a:pPr>
            <a:r>
              <a:rPr lang="nl-NL" sz="2400" dirty="0"/>
              <a:t>De toepassing van wiskunde in realistische en complexe settingen;</a:t>
            </a:r>
          </a:p>
          <a:p>
            <a:pPr marL="342900" lvl="0" indent="-342900">
              <a:buFont typeface="Arial" panose="020B0604020202020204" pitchFamily="34" charset="0"/>
              <a:buChar char="•"/>
            </a:pPr>
            <a:r>
              <a:rPr lang="nl-NL" sz="2400" dirty="0"/>
              <a:t>Het doceren van wiskunde binnen andere vakgebieden.</a:t>
            </a:r>
          </a:p>
        </p:txBody>
      </p:sp>
      <p:pic>
        <p:nvPicPr>
          <p:cNvPr id="5" name="Picture 4"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076" y="442982"/>
            <a:ext cx="1065790" cy="1080000"/>
          </a:xfrm>
          <a:prstGeom prst="rect">
            <a:avLst/>
          </a:prstGeom>
        </p:spPr>
      </p:pic>
    </p:spTree>
    <p:extLst>
      <p:ext uri="{BB962C8B-B14F-4D97-AF65-F5344CB8AC3E}">
        <p14:creationId xmlns:p14="http://schemas.microsoft.com/office/powerpoint/2010/main" val="1350578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750" y="515693"/>
            <a:ext cx="7459336" cy="1080001"/>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578" y="515694"/>
            <a:ext cx="1065789" cy="1080000"/>
          </a:xfrm>
          <a:prstGeom prst="rect">
            <a:avLst/>
          </a:prstGeom>
        </p:spPr>
      </p:pic>
      <p:sp>
        <p:nvSpPr>
          <p:cNvPr id="4" name="Content Placeholder 3"/>
          <p:cNvSpPr>
            <a:spLocks noGrp="1"/>
          </p:cNvSpPr>
          <p:nvPr>
            <p:ph idx="1"/>
          </p:nvPr>
        </p:nvSpPr>
        <p:spPr>
          <a:xfrm>
            <a:off x="1695450" y="1693550"/>
            <a:ext cx="6591300" cy="4783450"/>
          </a:xfrm>
        </p:spPr>
        <p:txBody>
          <a:bodyPr>
            <a:normAutofit lnSpcReduction="10000"/>
          </a:bodyPr>
          <a:lstStyle/>
          <a:p>
            <a:pPr marL="0" lvl="0" indent="0" fontAlgn="base">
              <a:buNone/>
            </a:pPr>
            <a:r>
              <a:rPr lang="en-GB" dirty="0" err="1" smtClean="0"/>
              <a:t>Deel</a:t>
            </a:r>
            <a:r>
              <a:rPr lang="en-GB" dirty="0" smtClean="0"/>
              <a:t> de </a:t>
            </a:r>
            <a:r>
              <a:rPr lang="en-GB" dirty="0" err="1" smtClean="0"/>
              <a:t>ideeën</a:t>
            </a:r>
            <a:r>
              <a:rPr lang="en-GB" dirty="0" smtClean="0"/>
              <a:t> met de </a:t>
            </a:r>
            <a:r>
              <a:rPr lang="en-GB" dirty="0" err="1" smtClean="0"/>
              <a:t>groep</a:t>
            </a:r>
            <a:r>
              <a:rPr lang="en-GB" dirty="0" smtClean="0"/>
              <a:t>. </a:t>
            </a:r>
            <a:r>
              <a:rPr lang="en-GB" dirty="0" err="1" smtClean="0"/>
              <a:t>Bespreek</a:t>
            </a:r>
            <a:r>
              <a:rPr lang="en-GB" dirty="0" smtClean="0"/>
              <a:t> </a:t>
            </a:r>
            <a:r>
              <a:rPr lang="en-GB" dirty="0" err="1" smtClean="0"/>
              <a:t>daarna</a:t>
            </a:r>
            <a:r>
              <a:rPr lang="en-GB" dirty="0" smtClean="0"/>
              <a:t>: Hoe </a:t>
            </a:r>
            <a:r>
              <a:rPr lang="en-GB" dirty="0" err="1" smtClean="0"/>
              <a:t>goed</a:t>
            </a:r>
            <a:r>
              <a:rPr lang="en-GB" dirty="0" smtClean="0"/>
              <a:t> </a:t>
            </a:r>
            <a:r>
              <a:rPr lang="en-GB" dirty="0" err="1" smtClean="0"/>
              <a:t>werkt</a:t>
            </a:r>
            <a:r>
              <a:rPr lang="en-GB" dirty="0" smtClean="0"/>
              <a:t> </a:t>
            </a:r>
            <a:r>
              <a:rPr lang="en-GB" dirty="0" err="1" smtClean="0"/>
              <a:t>onderzoekend</a:t>
            </a:r>
            <a:r>
              <a:rPr lang="en-GB" dirty="0" smtClean="0"/>
              <a:t> </a:t>
            </a:r>
            <a:r>
              <a:rPr lang="en-GB" dirty="0" err="1" smtClean="0"/>
              <a:t>leren</a:t>
            </a:r>
            <a:r>
              <a:rPr lang="en-GB" dirty="0" smtClean="0"/>
              <a:t> </a:t>
            </a:r>
            <a:r>
              <a:rPr lang="en-GB" dirty="0" err="1" smtClean="0"/>
              <a:t>didactiek</a:t>
            </a:r>
            <a:r>
              <a:rPr lang="en-GB" dirty="0" smtClean="0"/>
              <a:t> </a:t>
            </a:r>
            <a:r>
              <a:rPr lang="en-GB" dirty="0" err="1" smtClean="0"/>
              <a:t>voor</a:t>
            </a:r>
            <a:r>
              <a:rPr lang="en-GB" dirty="0" smtClean="0"/>
              <a:t> </a:t>
            </a:r>
            <a:r>
              <a:rPr lang="en-GB" dirty="0" err="1" smtClean="0"/>
              <a:t>jou</a:t>
            </a:r>
            <a:r>
              <a:rPr lang="en-GB" dirty="0" smtClean="0"/>
              <a:t>?</a:t>
            </a:r>
            <a:endParaRPr lang="en-GB" dirty="0"/>
          </a:p>
          <a:p>
            <a:pPr marL="0" indent="0" fontAlgn="base">
              <a:buNone/>
            </a:pPr>
            <a:endParaRPr lang="en-GB" dirty="0" smtClean="0"/>
          </a:p>
          <a:p>
            <a:pPr marL="0" indent="0" fontAlgn="base">
              <a:buNone/>
            </a:pPr>
            <a:r>
              <a:rPr lang="en-GB" dirty="0" err="1" smtClean="0"/>
              <a:t>Denk</a:t>
            </a:r>
            <a:r>
              <a:rPr lang="en-GB" dirty="0" smtClean="0"/>
              <a:t> </a:t>
            </a:r>
            <a:r>
              <a:rPr lang="en-GB" dirty="0" err="1" smtClean="0"/>
              <a:t>na</a:t>
            </a:r>
            <a:r>
              <a:rPr lang="en-GB" dirty="0" smtClean="0"/>
              <a:t> </a:t>
            </a:r>
            <a:r>
              <a:rPr lang="en-GB" dirty="0"/>
              <a:t>over </a:t>
            </a:r>
            <a:r>
              <a:rPr lang="en-GB" dirty="0" err="1"/>
              <a:t>een</a:t>
            </a:r>
            <a:r>
              <a:rPr lang="en-GB" dirty="0"/>
              <a:t> les die </a:t>
            </a:r>
            <a:r>
              <a:rPr lang="en-GB" dirty="0" smtClean="0"/>
              <a:t>je </a:t>
            </a:r>
            <a:r>
              <a:rPr lang="en-GB" dirty="0" err="1"/>
              <a:t>komende</a:t>
            </a:r>
            <a:r>
              <a:rPr lang="en-GB" dirty="0"/>
              <a:t> week </a:t>
            </a:r>
            <a:r>
              <a:rPr lang="en-GB" dirty="0" err="1" smtClean="0"/>
              <a:t>geeft</a:t>
            </a:r>
            <a:r>
              <a:rPr lang="en-GB" dirty="0" smtClean="0"/>
              <a:t>, </a:t>
            </a:r>
            <a:r>
              <a:rPr lang="en-GB" dirty="0" err="1"/>
              <a:t>waar</a:t>
            </a:r>
            <a:r>
              <a:rPr lang="en-GB" dirty="0"/>
              <a:t> </a:t>
            </a:r>
            <a:r>
              <a:rPr lang="en-GB" dirty="0" err="1"/>
              <a:t>nieuwe</a:t>
            </a:r>
            <a:r>
              <a:rPr lang="en-GB" dirty="0"/>
              <a:t> </a:t>
            </a:r>
            <a:r>
              <a:rPr lang="en-GB" dirty="0" err="1"/>
              <a:t>concepten</a:t>
            </a:r>
            <a:r>
              <a:rPr lang="en-GB" dirty="0"/>
              <a:t> </a:t>
            </a:r>
            <a:r>
              <a:rPr lang="en-GB" dirty="0" smtClean="0"/>
              <a:t>of </a:t>
            </a:r>
            <a:r>
              <a:rPr lang="en-GB" dirty="0" err="1" smtClean="0"/>
              <a:t>inhoud</a:t>
            </a:r>
            <a:r>
              <a:rPr lang="en-GB" dirty="0" smtClean="0"/>
              <a:t> </a:t>
            </a:r>
            <a:r>
              <a:rPr lang="en-GB" dirty="0" err="1" smtClean="0"/>
              <a:t>wordt</a:t>
            </a:r>
            <a:r>
              <a:rPr lang="en-GB" dirty="0" smtClean="0"/>
              <a:t> </a:t>
            </a:r>
            <a:r>
              <a:rPr lang="en-GB" dirty="0" err="1" smtClean="0"/>
              <a:t>geïntroduceerd</a:t>
            </a:r>
            <a:r>
              <a:rPr lang="en-GB" dirty="0" smtClean="0"/>
              <a:t>, </a:t>
            </a:r>
            <a:r>
              <a:rPr lang="en-GB" dirty="0" err="1" smtClean="0"/>
              <a:t>denk</a:t>
            </a:r>
            <a:r>
              <a:rPr lang="en-GB" dirty="0" smtClean="0"/>
              <a:t> </a:t>
            </a:r>
            <a:r>
              <a:rPr lang="en-GB" dirty="0" err="1" smtClean="0"/>
              <a:t>na</a:t>
            </a:r>
            <a:r>
              <a:rPr lang="en-GB" dirty="0" smtClean="0"/>
              <a:t> over hoe je </a:t>
            </a:r>
            <a:r>
              <a:rPr lang="en-GB" dirty="0" err="1" smtClean="0"/>
              <a:t>deze</a:t>
            </a:r>
            <a:r>
              <a:rPr lang="en-GB" dirty="0" smtClean="0"/>
              <a:t> les </a:t>
            </a:r>
            <a:r>
              <a:rPr lang="en-GB" dirty="0" err="1" smtClean="0"/>
              <a:t>kunt</a:t>
            </a:r>
            <a:r>
              <a:rPr lang="en-GB" dirty="0" smtClean="0"/>
              <a:t> </a:t>
            </a:r>
            <a:r>
              <a:rPr lang="en-GB" dirty="0" err="1" smtClean="0"/>
              <a:t>laten</a:t>
            </a:r>
            <a:r>
              <a:rPr lang="en-GB" dirty="0" smtClean="0"/>
              <a:t> </a:t>
            </a:r>
            <a:r>
              <a:rPr lang="en-GB" dirty="0" err="1" smtClean="0"/>
              <a:t>aansluiten</a:t>
            </a:r>
            <a:r>
              <a:rPr lang="en-GB" dirty="0" smtClean="0"/>
              <a:t> </a:t>
            </a:r>
            <a:r>
              <a:rPr lang="en-GB" dirty="0" err="1" smtClean="0"/>
              <a:t>bij</a:t>
            </a:r>
            <a:r>
              <a:rPr lang="en-GB" dirty="0" smtClean="0"/>
              <a:t> </a:t>
            </a:r>
            <a:r>
              <a:rPr lang="en-GB" dirty="0" err="1" smtClean="0"/>
              <a:t>onderzoekend</a:t>
            </a:r>
            <a:r>
              <a:rPr lang="en-GB" dirty="0" smtClean="0"/>
              <a:t> </a:t>
            </a:r>
            <a:r>
              <a:rPr lang="en-GB" smtClean="0"/>
              <a:t>leren.</a:t>
            </a:r>
            <a:endParaRPr lang="en-GB" dirty="0"/>
          </a:p>
        </p:txBody>
      </p:sp>
      <p:pic>
        <p:nvPicPr>
          <p:cNvPr id="5" name="Picture 4" descr="http://mascil.mathshell.org.uk/wp-content/uploads/2014/04/nextsteps.jpg"/>
          <p:cNvPicPr/>
          <p:nvPr/>
        </p:nvPicPr>
        <p:blipFill>
          <a:blip r:embed="rId4">
            <a:extLst>
              <a:ext uri="{28A0092B-C50C-407E-A947-70E740481C1C}">
                <a14:useLocalDpi xmlns:a14="http://schemas.microsoft.com/office/drawing/2010/main" val="0"/>
              </a:ext>
            </a:extLst>
          </a:blip>
          <a:srcRect/>
          <a:stretch>
            <a:fillRect/>
          </a:stretch>
        </p:blipFill>
        <p:spPr bwMode="auto">
          <a:xfrm>
            <a:off x="480578" y="3606870"/>
            <a:ext cx="1080000" cy="1080000"/>
          </a:xfrm>
          <a:prstGeom prst="rect">
            <a:avLst/>
          </a:prstGeom>
          <a:noFill/>
          <a:ln>
            <a:noFill/>
          </a:ln>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612</Words>
  <Application>Microsoft Office PowerPoint</Application>
  <PresentationFormat>On-screen Show (4:3)</PresentationFormat>
  <Paragraphs>60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Overzicht</vt:lpstr>
      <vt:lpstr>Waarom is wiskunde belangrijk?</vt:lpstr>
      <vt:lpstr>Welke wiskunde</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105</cp:revision>
  <dcterms:created xsi:type="dcterms:W3CDTF">2014-04-13T14:15:20Z</dcterms:created>
  <dcterms:modified xsi:type="dcterms:W3CDTF">2017-06-14T09:02:55Z</dcterms:modified>
</cp:coreProperties>
</file>