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9" d="100"/>
          <a:sy n="59" d="100"/>
        </p:scale>
        <p:origin x="96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le Cup" userId="abbe84a0-611b-406e-b251-e8b4b71c069a" providerId="ADAL" clId="{4434EAC7-3E2D-46EC-ACF6-666A21E4ED85}"/>
    <pc:docChg chg="modSld">
      <pc:chgData name="Pascalle Cup" userId="abbe84a0-611b-406e-b251-e8b4b71c069a" providerId="ADAL" clId="{4434EAC7-3E2D-46EC-ACF6-666A21E4ED85}" dt="2022-12-08T10:17:18.450" v="121" actId="6549"/>
      <pc:docMkLst>
        <pc:docMk/>
      </pc:docMkLst>
      <pc:sldChg chg="modSp mod">
        <pc:chgData name="Pascalle Cup" userId="abbe84a0-611b-406e-b251-e8b4b71c069a" providerId="ADAL" clId="{4434EAC7-3E2D-46EC-ACF6-666A21E4ED85}" dt="2022-12-08T10:17:18.450" v="121" actId="6549"/>
        <pc:sldMkLst>
          <pc:docMk/>
          <pc:sldMk cId="2511553166" sldId="257"/>
        </pc:sldMkLst>
        <pc:spChg chg="mod">
          <ac:chgData name="Pascalle Cup" userId="abbe84a0-611b-406e-b251-e8b4b71c069a" providerId="ADAL" clId="{4434EAC7-3E2D-46EC-ACF6-666A21E4ED85}" dt="2022-11-17T10:00:11.209" v="115" actId="20577"/>
          <ac:spMkLst>
            <pc:docMk/>
            <pc:sldMk cId="2511553166" sldId="257"/>
            <ac:spMk id="4" creationId="{00000000-0000-0000-0000-000000000000}"/>
          </ac:spMkLst>
        </pc:spChg>
        <pc:spChg chg="mod">
          <ac:chgData name="Pascalle Cup" userId="abbe84a0-611b-406e-b251-e8b4b71c069a" providerId="ADAL" clId="{4434EAC7-3E2D-46EC-ACF6-666A21E4ED85}" dt="2022-12-08T10:17:18.450" v="121" actId="6549"/>
          <ac:spMkLst>
            <pc:docMk/>
            <pc:sldMk cId="2511553166" sldId="257"/>
            <ac:spMk id="19" creationId="{00000000-0000-0000-0000-000000000000}"/>
          </ac:spMkLst>
        </pc:spChg>
        <pc:spChg chg="mod">
          <ac:chgData name="Pascalle Cup" userId="abbe84a0-611b-406e-b251-e8b4b71c069a" providerId="ADAL" clId="{4434EAC7-3E2D-46EC-ACF6-666A21E4ED85}" dt="2022-11-17T09:59:01.512" v="114" actId="20577"/>
          <ac:spMkLst>
            <pc:docMk/>
            <pc:sldMk cId="2511553166" sldId="257"/>
            <ac:spMk id="20" creationId="{00000000-0000-0000-0000-000000000000}"/>
          </ac:spMkLst>
        </pc:spChg>
        <pc:spChg chg="mod">
          <ac:chgData name="Pascalle Cup" userId="abbe84a0-611b-406e-b251-e8b4b71c069a" providerId="ADAL" clId="{4434EAC7-3E2D-46EC-ACF6-666A21E4ED85}" dt="2022-11-17T09:58:04.746" v="5" actId="20577"/>
          <ac:spMkLst>
            <pc:docMk/>
            <pc:sldMk cId="2511553166" sldId="257"/>
            <ac:spMk id="2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8-12-2022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882573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8-12-2022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342363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8-12-2022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3072171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8-12-2022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16206746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4F2A87C5-006E-460A-978A-3D7B1DC14448}" type="datetimeFigureOut">
              <a:rPr lang="nl-NL" smtClean="0"/>
              <a:t>8-12-2022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24514745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4F2A87C5-006E-460A-978A-3D7B1DC14448}" type="datetimeFigureOut">
              <a:rPr lang="nl-NL" smtClean="0"/>
              <a:t>8-12-2022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23206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4F2A87C5-006E-460A-978A-3D7B1DC14448}" type="datetimeFigureOut">
              <a:rPr lang="nl-NL" smtClean="0"/>
              <a:t>8-12-2022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1532768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4F2A87C5-006E-460A-978A-3D7B1DC14448}" type="datetimeFigureOut">
              <a:rPr lang="nl-NL" smtClean="0"/>
              <a:t>8-12-2022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464943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F2A87C5-006E-460A-978A-3D7B1DC14448}" type="datetimeFigureOut">
              <a:rPr lang="nl-NL" smtClean="0"/>
              <a:t>8-12-2022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4242843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F2A87C5-006E-460A-978A-3D7B1DC14448}" type="datetimeFigureOut">
              <a:rPr lang="nl-NL" smtClean="0"/>
              <a:t>8-12-2022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1408102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4F2A87C5-006E-460A-978A-3D7B1DC14448}" type="datetimeFigureOut">
              <a:rPr lang="nl-NL" smtClean="0"/>
              <a:t>8-12-2022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0AF8651-8548-4ACF-AD63-12724B3B98D7}" type="slidenum">
              <a:rPr lang="nl-NL" smtClean="0"/>
              <a:t>‹nr.›</a:t>
            </a:fld>
            <a:endParaRPr lang="nl-NL"/>
          </a:p>
        </p:txBody>
      </p:sp>
    </p:spTree>
    <p:extLst>
      <p:ext uri="{BB962C8B-B14F-4D97-AF65-F5344CB8AC3E}">
        <p14:creationId xmlns:p14="http://schemas.microsoft.com/office/powerpoint/2010/main" val="2507855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A87C5-006E-460A-978A-3D7B1DC14448}" type="datetimeFigureOut">
              <a:rPr lang="nl-NL" smtClean="0"/>
              <a:t>8-12-2022</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AF8651-8548-4ACF-AD63-12724B3B98D7}" type="slidenum">
              <a:rPr lang="nl-NL" smtClean="0"/>
              <a:t>‹nr.›</a:t>
            </a:fld>
            <a:endParaRPr lang="nl-NL"/>
          </a:p>
        </p:txBody>
      </p:sp>
    </p:spTree>
    <p:extLst>
      <p:ext uri="{BB962C8B-B14F-4D97-AF65-F5344CB8AC3E}">
        <p14:creationId xmlns:p14="http://schemas.microsoft.com/office/powerpoint/2010/main" val="38220277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ovisie.nl/"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kstvak 3"/>
          <p:cNvSpPr txBox="1"/>
          <p:nvPr/>
        </p:nvSpPr>
        <p:spPr>
          <a:xfrm>
            <a:off x="1229375" y="145413"/>
            <a:ext cx="11078245" cy="523220"/>
          </a:xfrm>
          <a:prstGeom prst="rect">
            <a:avLst/>
          </a:prstGeom>
          <a:noFill/>
        </p:spPr>
        <p:txBody>
          <a:bodyPr wrap="square" rtlCol="0">
            <a:spAutoFit/>
          </a:bodyPr>
          <a:lstStyle/>
          <a:p>
            <a:r>
              <a:rPr lang="nl-NL" sz="2800" dirty="0"/>
              <a:t>2223 LA3 SW Vrijwilligersmanagement</a:t>
            </a:r>
            <a:endParaRPr lang="nl-NL" sz="2000" dirty="0">
              <a:ea typeface="Calibri" pitchFamily="34" charset="0"/>
              <a:cs typeface="Arial" charset="0"/>
            </a:endParaRPr>
          </a:p>
        </p:txBody>
      </p:sp>
      <p:sp>
        <p:nvSpPr>
          <p:cNvPr id="6" name="Text Box 7"/>
          <p:cNvSpPr txBox="1">
            <a:spLocks noChangeArrowheads="1"/>
          </p:cNvSpPr>
          <p:nvPr/>
        </p:nvSpPr>
        <p:spPr bwMode="auto">
          <a:xfrm>
            <a:off x="1309705" y="1065200"/>
            <a:ext cx="5119086" cy="95410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spcBef>
                <a:spcPct val="50000"/>
              </a:spcBef>
            </a:pPr>
            <a:r>
              <a:rPr lang="nl-NL" sz="1200" b="1" dirty="0"/>
              <a:t>Leerdoel </a:t>
            </a:r>
          </a:p>
          <a:p>
            <a:r>
              <a:rPr lang="nl-NL" sz="1100" dirty="0">
                <a:latin typeface="Arial"/>
                <a:ea typeface="ＭＳ Ｐゴシック"/>
                <a:cs typeface="Arial"/>
              </a:rPr>
              <a:t>Je kunt uitleggen waarom en hoe je vrijwillige inzet kunt inzetten in je onderneming en hoe je kunt werken met de vrijwilligers. Je hebt inzicht in generaties, leefstijlen, transitiemomenten en levensfasen en begrijpt dat een goede groep vrijwilligers bestaat uit een diversiteit van mensen.</a:t>
            </a:r>
            <a:endParaRPr lang="nl-NL" sz="1100" dirty="0">
              <a:effectLst/>
              <a:latin typeface="Arial"/>
              <a:ea typeface="ＭＳ Ｐゴシック"/>
              <a:cs typeface="Arial"/>
            </a:endParaRPr>
          </a:p>
        </p:txBody>
      </p:sp>
      <p:sp>
        <p:nvSpPr>
          <p:cNvPr id="9" name="Text Box 14"/>
          <p:cNvSpPr txBox="1">
            <a:spLocks noChangeArrowheads="1"/>
          </p:cNvSpPr>
          <p:nvPr/>
        </p:nvSpPr>
        <p:spPr bwMode="auto">
          <a:xfrm>
            <a:off x="7762689" y="3395556"/>
            <a:ext cx="3933074" cy="717119"/>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defRPr/>
            </a:pPr>
            <a:r>
              <a:rPr lang="nl-NL" sz="1200" b="1" dirty="0">
                <a:ea typeface="Calibri" pitchFamily="34" charset="0"/>
                <a:cs typeface="Arial" charset="0"/>
              </a:rPr>
              <a:t>Bronnen</a:t>
            </a:r>
          </a:p>
          <a:p>
            <a:pPr marL="176213" indent="-176213" defTabSz="457200">
              <a:lnSpc>
                <a:spcPct val="80000"/>
              </a:lnSpc>
              <a:spcBef>
                <a:spcPct val="50000"/>
              </a:spcBef>
              <a:buFontTx/>
              <a:buChar char="•"/>
              <a:tabLst>
                <a:tab pos="176213" algn="l"/>
                <a:tab pos="1163638" algn="l"/>
              </a:tabLst>
            </a:pPr>
            <a:r>
              <a:rPr lang="nl-NL" sz="1100" dirty="0">
                <a:hlinkClick r:id="rId3"/>
              </a:rPr>
              <a:t>https://www.movisie.nl/</a:t>
            </a:r>
            <a:endParaRPr lang="nl-NL" sz="1100" dirty="0"/>
          </a:p>
          <a:p>
            <a:pPr marL="176213" indent="-176213" defTabSz="457200">
              <a:lnSpc>
                <a:spcPct val="80000"/>
              </a:lnSpc>
              <a:spcBef>
                <a:spcPct val="50000"/>
              </a:spcBef>
              <a:buFontTx/>
              <a:buChar char="•"/>
              <a:tabLst>
                <a:tab pos="176213" algn="l"/>
                <a:tab pos="1163638" algn="l"/>
              </a:tabLst>
            </a:pPr>
            <a:r>
              <a:rPr lang="nl-NL" sz="1100" dirty="0">
                <a:ea typeface="Calibri" pitchFamily="34" charset="0"/>
                <a:cs typeface="Arial" charset="0"/>
              </a:rPr>
              <a:t>Wikiwijs</a:t>
            </a:r>
            <a:r>
              <a:rPr lang="en-US" sz="1100" dirty="0">
                <a:ea typeface="Calibri" pitchFamily="34" charset="0"/>
                <a:cs typeface="Arial" charset="0"/>
              </a:rPr>
              <a:t> </a:t>
            </a:r>
            <a:endParaRPr lang="nl-NL" sz="1100" dirty="0">
              <a:ea typeface="Calibri" pitchFamily="34" charset="0"/>
              <a:cs typeface="Arial" charset="0"/>
            </a:endParaRPr>
          </a:p>
        </p:txBody>
      </p:sp>
      <p:pic>
        <p:nvPicPr>
          <p:cNvPr id="12" name="Afbeelding 11"/>
          <p:cNvPicPr>
            <a:picLocks noChangeAspect="1"/>
          </p:cNvPicPr>
          <p:nvPr/>
        </p:nvPicPr>
        <p:blipFill>
          <a:blip r:embed="rId4"/>
          <a:stretch>
            <a:fillRect/>
          </a:stretch>
        </p:blipFill>
        <p:spPr>
          <a:xfrm>
            <a:off x="7309983" y="1031023"/>
            <a:ext cx="363917" cy="263054"/>
          </a:xfrm>
          <a:prstGeom prst="rect">
            <a:avLst/>
          </a:prstGeom>
        </p:spPr>
      </p:pic>
      <p:pic>
        <p:nvPicPr>
          <p:cNvPr id="13" name="Afbeelding 12"/>
          <p:cNvPicPr>
            <a:picLocks noChangeAspect="1"/>
          </p:cNvPicPr>
          <p:nvPr/>
        </p:nvPicPr>
        <p:blipFill>
          <a:blip r:embed="rId5"/>
          <a:stretch>
            <a:fillRect/>
          </a:stretch>
        </p:blipFill>
        <p:spPr>
          <a:xfrm>
            <a:off x="7322758" y="3447489"/>
            <a:ext cx="315289" cy="290796"/>
          </a:xfrm>
          <a:prstGeom prst="rect">
            <a:avLst/>
          </a:prstGeom>
        </p:spPr>
      </p:pic>
      <p:pic>
        <p:nvPicPr>
          <p:cNvPr id="15" name="Afbeelding 14"/>
          <p:cNvPicPr>
            <a:picLocks noChangeAspect="1"/>
          </p:cNvPicPr>
          <p:nvPr/>
        </p:nvPicPr>
        <p:blipFill rotWithShape="1">
          <a:blip r:embed="rId6"/>
          <a:srcRect l="17050" t="33024" r="61669" b="30375"/>
          <a:stretch/>
        </p:blipFill>
        <p:spPr>
          <a:xfrm>
            <a:off x="7345834" y="2619982"/>
            <a:ext cx="292213" cy="263054"/>
          </a:xfrm>
          <a:prstGeom prst="rect">
            <a:avLst/>
          </a:prstGeom>
        </p:spPr>
      </p:pic>
      <p:pic>
        <p:nvPicPr>
          <p:cNvPr id="16" name="Afbeelding 15"/>
          <p:cNvPicPr>
            <a:picLocks noChangeAspect="1"/>
          </p:cNvPicPr>
          <p:nvPr/>
        </p:nvPicPr>
        <p:blipFill>
          <a:blip r:embed="rId7"/>
          <a:stretch>
            <a:fillRect/>
          </a:stretch>
        </p:blipFill>
        <p:spPr>
          <a:xfrm>
            <a:off x="883665" y="3187405"/>
            <a:ext cx="299030" cy="416301"/>
          </a:xfrm>
          <a:prstGeom prst="rect">
            <a:avLst/>
          </a:prstGeom>
        </p:spPr>
      </p:pic>
      <p:pic>
        <p:nvPicPr>
          <p:cNvPr id="17" name="Afbeelding 16"/>
          <p:cNvPicPr>
            <a:picLocks noChangeAspect="1"/>
          </p:cNvPicPr>
          <p:nvPr/>
        </p:nvPicPr>
        <p:blipFill>
          <a:blip r:embed="rId8"/>
          <a:stretch>
            <a:fillRect/>
          </a:stretch>
        </p:blipFill>
        <p:spPr>
          <a:xfrm>
            <a:off x="926474" y="2216953"/>
            <a:ext cx="256221" cy="321303"/>
          </a:xfrm>
          <a:prstGeom prst="rect">
            <a:avLst/>
          </a:prstGeom>
        </p:spPr>
      </p:pic>
      <p:pic>
        <p:nvPicPr>
          <p:cNvPr id="18" name="Afbeelding 17"/>
          <p:cNvPicPr>
            <a:picLocks noChangeAspect="1"/>
          </p:cNvPicPr>
          <p:nvPr/>
        </p:nvPicPr>
        <p:blipFill rotWithShape="1">
          <a:blip r:embed="rId9"/>
          <a:srcRect l="21805" r="10840"/>
          <a:stretch/>
        </p:blipFill>
        <p:spPr>
          <a:xfrm>
            <a:off x="905070" y="1029801"/>
            <a:ext cx="314974" cy="412425"/>
          </a:xfrm>
          <a:prstGeom prst="rect">
            <a:avLst/>
          </a:prstGeom>
        </p:spPr>
      </p:pic>
      <p:sp>
        <p:nvSpPr>
          <p:cNvPr id="19" name="Text Box 9"/>
          <p:cNvSpPr txBox="1">
            <a:spLocks noChangeArrowheads="1"/>
          </p:cNvSpPr>
          <p:nvPr/>
        </p:nvSpPr>
        <p:spPr bwMode="auto">
          <a:xfrm>
            <a:off x="1309706" y="3162017"/>
            <a:ext cx="5119086" cy="230832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marL="176213" indent="-176213">
              <a:tabLst>
                <a:tab pos="176213" algn="l"/>
                <a:tab pos="1163638" algn="l"/>
              </a:tabLst>
              <a:defRPr sz="2400">
                <a:solidFill>
                  <a:schemeClr val="tx1"/>
                </a:solidFill>
                <a:latin typeface="Arial" charset="0"/>
                <a:ea typeface="ＭＳ Ｐゴシック" pitchFamily="36" charset="-128"/>
              </a:defRPr>
            </a:lvl1pPr>
            <a:lvl2pPr marL="37931725" indent="-37474525">
              <a:tabLst>
                <a:tab pos="176213" algn="l"/>
                <a:tab pos="1163638" algn="l"/>
              </a:tabLst>
              <a:defRPr sz="2400">
                <a:solidFill>
                  <a:schemeClr val="tx1"/>
                </a:solidFill>
                <a:latin typeface="Arial" charset="0"/>
                <a:ea typeface="ＭＳ Ｐゴシック" pitchFamily="36" charset="-128"/>
              </a:defRPr>
            </a:lvl2pPr>
            <a:lvl3pPr>
              <a:tabLst>
                <a:tab pos="176213" algn="l"/>
                <a:tab pos="1163638" algn="l"/>
              </a:tabLst>
              <a:defRPr sz="2400">
                <a:solidFill>
                  <a:schemeClr val="tx1"/>
                </a:solidFill>
                <a:latin typeface="Arial" charset="0"/>
                <a:ea typeface="ＭＳ Ｐゴシック" pitchFamily="36" charset="-128"/>
              </a:defRPr>
            </a:lvl3pPr>
            <a:lvl4pPr>
              <a:tabLst>
                <a:tab pos="176213" algn="l"/>
                <a:tab pos="1163638" algn="l"/>
              </a:tabLst>
              <a:defRPr sz="2400">
                <a:solidFill>
                  <a:schemeClr val="tx1"/>
                </a:solidFill>
                <a:latin typeface="Arial" charset="0"/>
                <a:ea typeface="ＭＳ Ｐゴシック" pitchFamily="36" charset="-128"/>
              </a:defRPr>
            </a:lvl4pPr>
            <a:lvl5pPr>
              <a:tabLst>
                <a:tab pos="176213" algn="l"/>
                <a:tab pos="1163638" algn="l"/>
              </a:tabLst>
              <a:defRPr sz="2400">
                <a:solidFill>
                  <a:schemeClr val="tx1"/>
                </a:solidFill>
                <a:latin typeface="Arial" charset="0"/>
                <a:ea typeface="ＭＳ Ｐゴシック" pitchFamily="36" charset="-128"/>
              </a:defRPr>
            </a:lvl5pPr>
            <a:lvl6pPr marL="4572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6pPr>
            <a:lvl7pPr marL="9144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tabLst>
                <a:tab pos="176213" algn="l"/>
                <a:tab pos="1163638" algn="l"/>
              </a:tabLst>
              <a:defRPr sz="2400">
                <a:solidFill>
                  <a:schemeClr val="tx1"/>
                </a:solidFill>
                <a:latin typeface="Arial" charset="0"/>
                <a:ea typeface="ＭＳ Ｐゴシック" pitchFamily="36" charset="-128"/>
              </a:defRPr>
            </a:lvl9pPr>
          </a:lstStyle>
          <a:p>
            <a:pPr>
              <a:spcBef>
                <a:spcPct val="50000"/>
              </a:spcBef>
            </a:pPr>
            <a:r>
              <a:rPr lang="nl-NL" sz="1200" b="1" dirty="0"/>
              <a:t>Stappen</a:t>
            </a:r>
            <a:r>
              <a:rPr lang="nl-NL" sz="1100" b="1" dirty="0">
                <a:solidFill>
                  <a:srgbClr val="CCFF33"/>
                </a:solidFill>
              </a:rPr>
              <a:t>	</a:t>
            </a:r>
            <a:r>
              <a:rPr lang="nl-NL" sz="1100" b="1" dirty="0">
                <a:solidFill>
                  <a:srgbClr val="0070C0"/>
                </a:solidFill>
                <a:ea typeface="Calibri" pitchFamily="34" charset="0"/>
                <a:cs typeface="Arial" charset="0"/>
              </a:rPr>
              <a:t>		</a:t>
            </a:r>
            <a:endParaRPr lang="nl-NL" sz="1100" dirty="0">
              <a:ea typeface="Calibri" pitchFamily="34" charset="0"/>
              <a:cs typeface="Arial" charset="0"/>
            </a:endParaRPr>
          </a:p>
          <a:p>
            <a:pPr marL="175895" indent="-175895">
              <a:buFontTx/>
              <a:buChar char="•"/>
            </a:pPr>
            <a:r>
              <a:rPr lang="nl-NL" sz="1100" dirty="0">
                <a:latin typeface="Arial"/>
                <a:ea typeface="ＭＳ Ｐゴシック"/>
                <a:cs typeface="Arial"/>
              </a:rPr>
              <a:t>Brainstorm over de manier waarop het werken met vrijwilligers een vorm kan krijgen in je onderneming. </a:t>
            </a:r>
          </a:p>
          <a:p>
            <a:pPr marL="175895" indent="-175895">
              <a:buFontTx/>
              <a:buChar char="•"/>
            </a:pPr>
            <a:r>
              <a:rPr lang="nl-NL" sz="1100" dirty="0">
                <a:latin typeface="Arial"/>
                <a:ea typeface="ＭＳ Ｐゴシック"/>
                <a:cs typeface="Arial"/>
              </a:rPr>
              <a:t>Formuleer de </a:t>
            </a:r>
            <a:r>
              <a:rPr lang="nl-NL" sz="1100" dirty="0" err="1">
                <a:latin typeface="Arial"/>
                <a:ea typeface="ＭＳ Ｐゴシック"/>
                <a:cs typeface="Arial"/>
              </a:rPr>
              <a:t>unique</a:t>
            </a:r>
            <a:r>
              <a:rPr lang="nl-NL" sz="1100" dirty="0">
                <a:latin typeface="Arial"/>
                <a:ea typeface="ＭＳ Ｐゴシック"/>
                <a:cs typeface="Arial"/>
              </a:rPr>
              <a:t> </a:t>
            </a:r>
            <a:r>
              <a:rPr lang="nl-NL" sz="1100" dirty="0" err="1">
                <a:latin typeface="Arial"/>
                <a:ea typeface="ＭＳ Ｐゴシック"/>
                <a:cs typeface="Arial"/>
              </a:rPr>
              <a:t>selling</a:t>
            </a:r>
            <a:r>
              <a:rPr lang="nl-NL" sz="1100" dirty="0">
                <a:latin typeface="Arial"/>
                <a:ea typeface="ＭＳ Ｐゴシック"/>
                <a:cs typeface="Arial"/>
              </a:rPr>
              <a:t> points die je ziet door de inzet van vrijwilligers.  </a:t>
            </a:r>
          </a:p>
          <a:p>
            <a:pPr marL="175895" indent="-175895">
              <a:buFontTx/>
              <a:buChar char="•"/>
            </a:pPr>
            <a:r>
              <a:rPr lang="nl-NL" sz="1100" dirty="0">
                <a:latin typeface="Arial"/>
                <a:ea typeface="ＭＳ Ｐゴシック"/>
                <a:cs typeface="Arial"/>
              </a:rPr>
              <a:t>Verdiep je in de verschillende generaties, hun kenmerken en sleutelervaringen.</a:t>
            </a:r>
            <a:endParaRPr lang="nl-NL" sz="1100" dirty="0">
              <a:cs typeface="Arial"/>
            </a:endParaRPr>
          </a:p>
          <a:p>
            <a:pPr marL="175895" indent="-175895">
              <a:buFontTx/>
              <a:buChar char="•"/>
            </a:pPr>
            <a:r>
              <a:rPr lang="nl-NL" sz="1100" dirty="0">
                <a:latin typeface="Arial"/>
                <a:ea typeface="ＭＳ Ｐゴシック"/>
                <a:cs typeface="Arial"/>
              </a:rPr>
              <a:t>Leg 5 transitiemomenten uit die bepalend zijn in een mensenleven.</a:t>
            </a:r>
          </a:p>
          <a:p>
            <a:pPr marL="175895" indent="-175895">
              <a:buFontTx/>
              <a:buChar char="•"/>
            </a:pPr>
            <a:r>
              <a:rPr lang="nl-NL" sz="1100" dirty="0">
                <a:latin typeface="Arial"/>
                <a:ea typeface="ＭＳ Ｐゴシック"/>
                <a:cs typeface="Arial"/>
              </a:rPr>
              <a:t>Werk uit wat er bedoeld wordt met episodische vrijwilligers, traditionele vrijwilligers en geleide vrijwilligers.</a:t>
            </a:r>
          </a:p>
          <a:p>
            <a:pPr marL="175895" indent="-175895">
              <a:buFontTx/>
              <a:buChar char="•"/>
            </a:pPr>
            <a:r>
              <a:rPr lang="nl-NL" sz="1100" dirty="0">
                <a:latin typeface="Arial"/>
                <a:ea typeface="ＭＳ Ｐゴシック"/>
                <a:cs typeface="Arial"/>
              </a:rPr>
              <a:t>Beschrijf wat de drie belangrijkste onderdelen zijn in het werken met deze drie typen vrijwilligers.  </a:t>
            </a:r>
            <a:endParaRPr lang="nl-NL" sz="1000" dirty="0"/>
          </a:p>
          <a:p>
            <a:pPr marL="175895" indent="-175895">
              <a:buFontTx/>
              <a:buChar char="•"/>
            </a:pPr>
            <a:r>
              <a:rPr lang="nl-NL" sz="1100" dirty="0">
                <a:latin typeface="Arial"/>
                <a:ea typeface="ＭＳ Ｐゴシック"/>
                <a:cs typeface="Arial"/>
              </a:rPr>
              <a:t>Leg een verband tussen al je bevindingen en de manier waarop je vrijwillige inzet in je IBS wil vormgeven. </a:t>
            </a:r>
            <a:endParaRPr lang="nl-NL" sz="1100" dirty="0">
              <a:cs typeface="Arial" charset="0"/>
            </a:endParaRPr>
          </a:p>
        </p:txBody>
      </p:sp>
      <p:sp>
        <p:nvSpPr>
          <p:cNvPr id="20" name="Text Box 17"/>
          <p:cNvSpPr txBox="1">
            <a:spLocks noChangeArrowheads="1"/>
          </p:cNvSpPr>
          <p:nvPr/>
        </p:nvSpPr>
        <p:spPr bwMode="auto">
          <a:xfrm>
            <a:off x="7762689" y="1029801"/>
            <a:ext cx="3933074" cy="1461939"/>
          </a:xfrm>
          <a:prstGeom prst="rect">
            <a:avLst/>
          </a:prstGeom>
          <a:noFill/>
          <a:ln w="9525">
            <a:solidFill>
              <a:schemeClr val="tx1"/>
            </a:solidFill>
            <a:miter lim="800000"/>
            <a:headEnd/>
            <a:tailEnd/>
          </a:ln>
          <a:effectLst/>
        </p:spPr>
        <p:txBody>
          <a:bodyPr wrap="square">
            <a:spAutoFit/>
          </a:bodyPr>
          <a:lstStyle/>
          <a:p>
            <a:pPr>
              <a:defRPr/>
            </a:pPr>
            <a:r>
              <a:rPr lang="nl-NL" sz="1200" b="1" dirty="0">
                <a:latin typeface="Arial" panose="020B0604020202020204" pitchFamily="34" charset="0"/>
                <a:ea typeface="Calibri" pitchFamily="34" charset="0"/>
                <a:cs typeface="Arial" panose="020B0604020202020204" pitchFamily="34" charset="0"/>
              </a:rPr>
              <a:t>Samenwerken</a:t>
            </a:r>
            <a:r>
              <a:rPr lang="nl-NL" sz="1100" b="1" dirty="0">
                <a:latin typeface="Arial" panose="020B0604020202020204" pitchFamily="34" charset="0"/>
                <a:ea typeface="Calibri" pitchFamily="34" charset="0"/>
                <a:cs typeface="Arial" panose="020B0604020202020204" pitchFamily="34" charset="0"/>
              </a:rPr>
              <a:t>			</a:t>
            </a:r>
          </a:p>
          <a:p>
            <a:pPr marL="171450" indent="-171450" eaLnBrk="0" hangingPunct="0">
              <a:buFont typeface="Arial" pitchFamily="34" charset="0"/>
              <a:buChar char="•"/>
            </a:pPr>
            <a:r>
              <a:rPr lang="nl-NL" sz="1100" dirty="0">
                <a:ea typeface="Calibri" pitchFamily="34" charset="0"/>
                <a:cs typeface="Arial" charset="0"/>
              </a:rPr>
              <a:t>Dit product maak je alleen.</a:t>
            </a:r>
          </a:p>
          <a:p>
            <a:pPr marL="171450" indent="-171450" eaLnBrk="0" hangingPunct="0">
              <a:buFont typeface="Arial" pitchFamily="34" charset="0"/>
              <a:buChar char="•"/>
            </a:pPr>
            <a:r>
              <a:rPr lang="nl-NL" sz="1100" dirty="0">
                <a:ea typeface="Calibri" pitchFamily="34" charset="0"/>
                <a:cs typeface="Arial" charset="0"/>
              </a:rPr>
              <a:t>Lever je product in via Teams uiterlijk vrijdag 23-12-2022</a:t>
            </a:r>
          </a:p>
          <a:p>
            <a:pPr marL="171450" indent="-171450" eaLnBrk="0" hangingPunct="0">
              <a:buFont typeface="Arial" pitchFamily="34" charset="0"/>
              <a:buChar char="•"/>
            </a:pPr>
            <a:r>
              <a:rPr lang="nl-NL" sz="1100" dirty="0">
                <a:ea typeface="Calibri" pitchFamily="34" charset="0"/>
                <a:cs typeface="Arial" charset="0"/>
              </a:rPr>
              <a:t>Je wordt in een groepje feedback </a:t>
            </a:r>
            <a:r>
              <a:rPr lang="nl-NL" sz="1100" dirty="0" err="1">
                <a:ea typeface="Calibri" pitchFamily="34" charset="0"/>
                <a:cs typeface="Arial" charset="0"/>
              </a:rPr>
              <a:t>friends</a:t>
            </a:r>
            <a:r>
              <a:rPr lang="nl-NL" sz="1100" dirty="0">
                <a:ea typeface="Calibri" pitchFamily="34" charset="0"/>
                <a:cs typeface="Arial" charset="0"/>
              </a:rPr>
              <a:t> geplaatst</a:t>
            </a:r>
          </a:p>
          <a:p>
            <a:pPr marL="171450" indent="-171450" eaLnBrk="0" hangingPunct="0">
              <a:buFont typeface="Arial" pitchFamily="34" charset="0"/>
              <a:buChar char="•"/>
            </a:pPr>
            <a:r>
              <a:rPr lang="nl-NL" sz="1100" dirty="0">
                <a:ea typeface="Calibri" pitchFamily="34" charset="0"/>
                <a:cs typeface="Arial" charset="0"/>
              </a:rPr>
              <a:t>Geef feedback op de producten van anderen en ontvang feedback op donderdag 12-1-2023 tijdens SW les</a:t>
            </a:r>
          </a:p>
          <a:p>
            <a:pPr marL="171450" indent="-171450" eaLnBrk="0" hangingPunct="0">
              <a:buFont typeface="Arial" pitchFamily="34" charset="0"/>
              <a:buChar char="•"/>
            </a:pPr>
            <a:r>
              <a:rPr lang="nl-NL" sz="1100" dirty="0">
                <a:ea typeface="Calibri" pitchFamily="34" charset="0"/>
                <a:cs typeface="Arial" charset="0"/>
              </a:rPr>
              <a:t>Beschrijf in je reflectieverslag hoe je het feedback geven ervaren hebt.  </a:t>
            </a:r>
          </a:p>
        </p:txBody>
      </p:sp>
      <p:sp>
        <p:nvSpPr>
          <p:cNvPr id="21" name="Text Box 8"/>
          <p:cNvSpPr txBox="1">
            <a:spLocks noChangeArrowheads="1"/>
          </p:cNvSpPr>
          <p:nvPr/>
        </p:nvSpPr>
        <p:spPr bwMode="auto">
          <a:xfrm>
            <a:off x="1309706" y="2216953"/>
            <a:ext cx="5119086" cy="615553"/>
          </a:xfrm>
          <a:prstGeom prst="rect">
            <a:avLst/>
          </a:prstGeom>
          <a:noFill/>
          <a:ln w="9525">
            <a:solidFill>
              <a:schemeClr val="tx1"/>
            </a:solidFill>
            <a:miter lim="800000"/>
            <a:headEnd/>
            <a:tailEnd/>
          </a:ln>
          <a:effectLst/>
        </p:spPr>
        <p:txBody>
          <a:bodyPr wrap="square">
            <a:spAutoFit/>
          </a:bodyPr>
          <a:lstStyle>
            <a:lvl1pPr>
              <a:defRPr sz="2400">
                <a:solidFill>
                  <a:schemeClr val="tx1"/>
                </a:solidFill>
                <a:latin typeface="Arial" charset="0"/>
                <a:ea typeface="ＭＳ Ｐゴシック" pitchFamily="36" charset="-128"/>
              </a:defRPr>
            </a:lvl1pPr>
            <a:lvl2pPr marL="37931725" indent="-37474525">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spcBef>
                <a:spcPct val="50000"/>
              </a:spcBef>
            </a:pPr>
            <a:r>
              <a:rPr lang="nl-NL" sz="1200" b="1" dirty="0"/>
              <a:t>Product </a:t>
            </a:r>
            <a:r>
              <a:rPr lang="nl-NL" sz="1100" b="1" dirty="0">
                <a:solidFill>
                  <a:srgbClr val="0099FF"/>
                </a:solidFill>
              </a:rPr>
              <a:t>	</a:t>
            </a:r>
          </a:p>
          <a:p>
            <a:pPr indent="1270">
              <a:tabLst>
                <a:tab pos="1163638" algn="l"/>
              </a:tabLst>
            </a:pPr>
            <a:r>
              <a:rPr lang="nl-NL" sz="1100" dirty="0">
                <a:latin typeface="Arial"/>
                <a:ea typeface="ＭＳ Ｐゴシック"/>
                <a:cs typeface="Arial"/>
              </a:rPr>
              <a:t>Je maakt een schriftelijk verslag waarin onderstaande stappen terugkomen en je tot slot uitlegt op welke manier jij vrijwillige inzet in je IBS  vormgeeft. </a:t>
            </a:r>
            <a:endParaRPr lang="nl-NL" sz="1100" dirty="0">
              <a:cs typeface="Arial" charset="0"/>
            </a:endParaRPr>
          </a:p>
        </p:txBody>
      </p:sp>
      <p:sp>
        <p:nvSpPr>
          <p:cNvPr id="23" name="Text Box 14"/>
          <p:cNvSpPr txBox="1">
            <a:spLocks noChangeArrowheads="1"/>
          </p:cNvSpPr>
          <p:nvPr/>
        </p:nvSpPr>
        <p:spPr bwMode="auto">
          <a:xfrm>
            <a:off x="7762689" y="2619982"/>
            <a:ext cx="3933074" cy="615553"/>
          </a:xfrm>
          <a:prstGeom prst="rect">
            <a:avLst/>
          </a:prstGeom>
          <a:noFill/>
          <a:ln w="9525">
            <a:solidFill>
              <a:schemeClr val="tx1"/>
            </a:solidFill>
            <a:miter lim="800000"/>
            <a:headEnd/>
            <a:tailEnd/>
          </a:ln>
          <a:effectLst/>
        </p:spPr>
        <p:txBody>
          <a:bodyPr wrap="square">
            <a:spAutoFit/>
          </a:bodyPr>
          <a:lstStyle>
            <a:lvl1pPr marL="457200" indent="-457200" defTabSz="808038">
              <a:defRPr sz="2400">
                <a:solidFill>
                  <a:schemeClr val="tx1"/>
                </a:solidFill>
                <a:latin typeface="Arial" charset="0"/>
                <a:ea typeface="ＭＳ Ｐゴシック" pitchFamily="36" charset="-128"/>
              </a:defRPr>
            </a:lvl1pPr>
            <a:lvl2pPr marL="37931725" indent="-37474525" defTabSz="808038">
              <a:defRPr sz="2400">
                <a:solidFill>
                  <a:schemeClr val="tx1"/>
                </a:solidFill>
                <a:latin typeface="Arial" charset="0"/>
                <a:ea typeface="ＭＳ Ｐゴシック" pitchFamily="36" charset="-128"/>
              </a:defRPr>
            </a:lvl2pPr>
            <a:lvl3pPr>
              <a:defRPr sz="2400">
                <a:solidFill>
                  <a:schemeClr val="tx1"/>
                </a:solidFill>
                <a:latin typeface="Arial" charset="0"/>
                <a:ea typeface="ＭＳ Ｐゴシック" pitchFamily="36" charset="-128"/>
              </a:defRPr>
            </a:lvl3pPr>
            <a:lvl4pPr>
              <a:defRPr sz="2400">
                <a:solidFill>
                  <a:schemeClr val="tx1"/>
                </a:solidFill>
                <a:latin typeface="Arial" charset="0"/>
                <a:ea typeface="ＭＳ Ｐゴシック" pitchFamily="36" charset="-128"/>
              </a:defRPr>
            </a:lvl4pPr>
            <a:lvl5pPr>
              <a:defRPr sz="2400">
                <a:solidFill>
                  <a:schemeClr val="tx1"/>
                </a:solidFill>
                <a:latin typeface="Arial" charset="0"/>
                <a:ea typeface="ＭＳ Ｐゴシック" pitchFamily="36" charset="-128"/>
              </a:defRPr>
            </a:lvl5pPr>
            <a:lvl6pPr marL="457200" eaLnBrk="0" fontAlgn="base" hangingPunct="0">
              <a:spcBef>
                <a:spcPct val="0"/>
              </a:spcBef>
              <a:spcAft>
                <a:spcPct val="0"/>
              </a:spcAft>
              <a:defRPr sz="2400">
                <a:solidFill>
                  <a:schemeClr val="tx1"/>
                </a:solidFill>
                <a:latin typeface="Arial" charset="0"/>
                <a:ea typeface="ＭＳ Ｐゴシック" pitchFamily="36" charset="-128"/>
              </a:defRPr>
            </a:lvl6pPr>
            <a:lvl7pPr marL="914400" eaLnBrk="0" fontAlgn="base" hangingPunct="0">
              <a:spcBef>
                <a:spcPct val="0"/>
              </a:spcBef>
              <a:spcAft>
                <a:spcPct val="0"/>
              </a:spcAft>
              <a:defRPr sz="2400">
                <a:solidFill>
                  <a:schemeClr val="tx1"/>
                </a:solidFill>
                <a:latin typeface="Arial" charset="0"/>
                <a:ea typeface="ＭＳ Ｐゴシック" pitchFamily="36" charset="-128"/>
              </a:defRPr>
            </a:lvl7pPr>
            <a:lvl8pPr marL="1371600" eaLnBrk="0" fontAlgn="base" hangingPunct="0">
              <a:spcBef>
                <a:spcPct val="0"/>
              </a:spcBef>
              <a:spcAft>
                <a:spcPct val="0"/>
              </a:spcAft>
              <a:defRPr sz="2400">
                <a:solidFill>
                  <a:schemeClr val="tx1"/>
                </a:solidFill>
                <a:latin typeface="Arial" charset="0"/>
                <a:ea typeface="ＭＳ Ｐゴシック" pitchFamily="36" charset="-128"/>
              </a:defRPr>
            </a:lvl8pPr>
            <a:lvl9pPr marL="1828800" eaLnBrk="0" fontAlgn="base" hangingPunct="0">
              <a:spcBef>
                <a:spcPct val="0"/>
              </a:spcBef>
              <a:spcAft>
                <a:spcPct val="0"/>
              </a:spcAft>
              <a:defRPr sz="2400">
                <a:solidFill>
                  <a:schemeClr val="tx1"/>
                </a:solidFill>
                <a:latin typeface="Arial" charset="0"/>
                <a:ea typeface="ＭＳ Ｐゴシック" pitchFamily="36" charset="-128"/>
              </a:defRPr>
            </a:lvl9pPr>
          </a:lstStyle>
          <a:p>
            <a:pPr>
              <a:defRPr/>
            </a:pPr>
            <a:r>
              <a:rPr lang="nl-NL" sz="1200" b="1" dirty="0">
                <a:ea typeface="Calibri" pitchFamily="34" charset="0"/>
                <a:cs typeface="Arial" charset="0"/>
              </a:rPr>
              <a:t>Bijeenkomsten &amp; Tijd</a:t>
            </a:r>
          </a:p>
          <a:p>
            <a:pPr marL="0" indent="0">
              <a:defRPr/>
            </a:pPr>
            <a:r>
              <a:rPr lang="nl-NL" sz="1100" dirty="0">
                <a:ea typeface="Calibri" pitchFamily="34" charset="0"/>
                <a:cs typeface="Arial" charset="0"/>
              </a:rPr>
              <a:t>Specialisatie lessen Stad en wijk</a:t>
            </a:r>
          </a:p>
          <a:p>
            <a:pPr marL="0" indent="0">
              <a:defRPr/>
            </a:pPr>
            <a:r>
              <a:rPr lang="nl-NL" sz="1100" dirty="0">
                <a:ea typeface="Calibri" pitchFamily="34" charset="0"/>
                <a:cs typeface="Arial" charset="0"/>
              </a:rPr>
              <a:t>Deadline: 23-12-2022</a:t>
            </a:r>
          </a:p>
        </p:txBody>
      </p:sp>
      <p:pic>
        <p:nvPicPr>
          <p:cNvPr id="22" name="Afbeelding 21">
            <a:extLst>
              <a:ext uri="{FF2B5EF4-FFF2-40B4-BE49-F238E27FC236}">
                <a16:creationId xmlns:a16="http://schemas.microsoft.com/office/drawing/2014/main" id="{4CA5E31B-83E4-43CF-8C34-ABE2770FD672}"/>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128729" y="4497355"/>
            <a:ext cx="1535535" cy="1535535"/>
          </a:xfrm>
          <a:prstGeom prst="rect">
            <a:avLst/>
          </a:prstGeom>
        </p:spPr>
      </p:pic>
    </p:spTree>
    <p:extLst>
      <p:ext uri="{BB962C8B-B14F-4D97-AF65-F5344CB8AC3E}">
        <p14:creationId xmlns:p14="http://schemas.microsoft.com/office/powerpoint/2010/main" val="251155316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6f82ce1-f6df-49a5-8b49-cf8409a27aa4">
      <Terms xmlns="http://schemas.microsoft.com/office/infopath/2007/PartnerControls"/>
    </lcf76f155ced4ddcb4097134ff3c332f>
    <TaxCatchAll xmlns="2c4f0c93-2979-4f27-aab2-70de9593235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8AA4D1C-B5FB-46FE-B1A6-BF32EBB9754C}">
  <ds:schemaRefs>
    <ds:schemaRef ds:uri="http://schemas.microsoft.com/sharepoint/v3/contenttype/forms"/>
  </ds:schemaRefs>
</ds:datastoreItem>
</file>

<file path=customXml/itemProps2.xml><?xml version="1.0" encoding="utf-8"?>
<ds:datastoreItem xmlns:ds="http://schemas.openxmlformats.org/officeDocument/2006/customXml" ds:itemID="{27A2BDD6-E187-4ED3-AB99-2E52208DC45A}">
  <ds:schemaRefs>
    <ds:schemaRef ds:uri="http://schemas.microsoft.com/office/2006/metadata/properties"/>
    <ds:schemaRef ds:uri="http://schemas.microsoft.com/office/infopath/2007/PartnerControls"/>
    <ds:schemaRef ds:uri="c6f82ce1-f6df-49a5-8b49-cf8409a27aa4"/>
    <ds:schemaRef ds:uri="2c4f0c93-2979-4f27-aab2-70de95932352"/>
  </ds:schemaRefs>
</ds:datastoreItem>
</file>

<file path=customXml/itemProps3.xml><?xml version="1.0" encoding="utf-8"?>
<ds:datastoreItem xmlns:ds="http://schemas.openxmlformats.org/officeDocument/2006/customXml" ds:itemID="{5EB8E33D-10F4-4AB1-94D8-80BB871141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4f0c93-2979-4f27-aab2-70de95932352"/>
    <ds:schemaRef ds:uri="c6f82ce1-f6df-49a5-8b49-cf8409a27a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1975</TotalTime>
  <Words>266</Words>
  <Application>Microsoft Office PowerPoint</Application>
  <PresentationFormat>Breedbeeld</PresentationFormat>
  <Paragraphs>25</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Kantoorthema</vt:lpstr>
      <vt:lpstr>PowerPoint-presentatie</vt:lpstr>
    </vt:vector>
  </TitlesOfParts>
  <Company>Helicon Opleidingen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kbm</dc:creator>
  <cp:lastModifiedBy>Pascalle Cup</cp:lastModifiedBy>
  <cp:revision>30</cp:revision>
  <dcterms:created xsi:type="dcterms:W3CDTF">2016-09-05T11:28:03Z</dcterms:created>
  <dcterms:modified xsi:type="dcterms:W3CDTF">2022-12-08T10:17:21Z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0x010100858E09137C68A74EA55321485504F917</vt:lpwstr>
  </property>
  <property fmtid="{D5CDD505-2E9C-101B-9397-08002B2CF9AE}" pid="3" name="TriggerFlowInfo">
    <vt:lpwstr/>
  </property>
  <property fmtid="{D5CDD505-2E9C-101B-9397-08002B2CF9AE}" pid="4" name="_ExtendedDescription">
    <vt:lpwstr/>
  </property>
  <property fmtid="{D5CDD505-2E9C-101B-9397-08002B2CF9AE}" pid="5" name="MediaServiceImageTags">
    <vt:lpwstr/>
  </property>
</Properties>
</file>