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BCB5A6E-951F-4ABB-92E9-9FC9115BE723}" type="datetimeFigureOut">
              <a:rPr lang="nl-NL" smtClean="0"/>
              <a:t>9-2-2020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83AE800-D372-4236-894D-506B5EB7E4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75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5A6E-951F-4ABB-92E9-9FC9115BE723}" type="datetimeFigureOut">
              <a:rPr lang="nl-NL" smtClean="0"/>
              <a:t>9-2-2020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E800-D372-4236-894D-506B5EB7E4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41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5A6E-951F-4ABB-92E9-9FC9115BE723}" type="datetimeFigureOut">
              <a:rPr lang="nl-NL" smtClean="0"/>
              <a:t>9-2-2020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E800-D372-4236-894D-506B5EB7E4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368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5A6E-951F-4ABB-92E9-9FC9115BE723}" type="datetimeFigureOut">
              <a:rPr lang="nl-NL" smtClean="0"/>
              <a:t>9-2-2020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E800-D372-4236-894D-506B5EB7E4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376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5A6E-951F-4ABB-92E9-9FC9115BE723}" type="datetimeFigureOut">
              <a:rPr lang="nl-NL" smtClean="0"/>
              <a:t>9-2-2020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E800-D372-4236-894D-506B5EB7E4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57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5A6E-951F-4ABB-92E9-9FC9115BE723}" type="datetimeFigureOut">
              <a:rPr lang="nl-NL" smtClean="0"/>
              <a:t>9-2-2020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E800-D372-4236-894D-506B5EB7E4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160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5A6E-951F-4ABB-92E9-9FC9115BE723}" type="datetimeFigureOut">
              <a:rPr lang="nl-NL" smtClean="0"/>
              <a:t>9-2-2020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E800-D372-4236-894D-506B5EB7E4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082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5A6E-951F-4ABB-92E9-9FC9115BE723}" type="datetimeFigureOut">
              <a:rPr lang="nl-NL" smtClean="0"/>
              <a:t>9-2-2020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E800-D372-4236-894D-506B5EB7E4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9074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5A6E-951F-4ABB-92E9-9FC9115BE723}" type="datetimeFigureOut">
              <a:rPr lang="nl-NL" smtClean="0"/>
              <a:t>9-2-2020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E800-D372-4236-894D-506B5EB7E4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072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5A6E-951F-4ABB-92E9-9FC9115BE723}" type="datetimeFigureOut">
              <a:rPr lang="nl-NL" smtClean="0"/>
              <a:t>9-2-2020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83AE800-D372-4236-894D-506B5EB7E4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64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BCB5A6E-951F-4ABB-92E9-9FC9115BE723}" type="datetimeFigureOut">
              <a:rPr lang="nl-NL" smtClean="0"/>
              <a:t>9-2-2020</a:t>
            </a:fld>
            <a:endParaRPr lang="nl-N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83AE800-D372-4236-894D-506B5EB7E4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6725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BCB5A6E-951F-4ABB-92E9-9FC9115BE723}" type="datetimeFigureOut">
              <a:rPr lang="nl-NL" smtClean="0"/>
              <a:t>9-2-2020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B83AE800-D372-4236-894D-506B5EB7E4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270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puurgezond.nl/doe/7-tips-voor-meer-vezels-in-je-voedin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3504" y="770468"/>
            <a:ext cx="10782300" cy="1227780"/>
          </a:xfrm>
          <a:noFill/>
        </p:spPr>
        <p:txBody>
          <a:bodyPr/>
          <a:lstStyle/>
          <a:p>
            <a:pPr algn="ctr"/>
            <a:r>
              <a:rPr lang="nl-NL" b="1" dirty="0" smtClean="0">
                <a:solidFill>
                  <a:schemeClr val="tx1"/>
                </a:solidFill>
              </a:rPr>
              <a:t>GEZONDE </a:t>
            </a:r>
            <a:r>
              <a:rPr lang="nl-NL" b="1" dirty="0" smtClean="0">
                <a:solidFill>
                  <a:schemeClr val="tx1"/>
                </a:solidFill>
              </a:rPr>
              <a:t>VOEDING</a:t>
            </a:r>
            <a:r>
              <a:rPr lang="nl-NL" sz="2000" b="1" dirty="0" smtClean="0">
                <a:solidFill>
                  <a:schemeClr val="tx1"/>
                </a:solidFill>
              </a:rPr>
              <a:t/>
            </a:r>
            <a:br>
              <a:rPr lang="nl-NL" sz="2000" b="1" dirty="0" smtClean="0">
                <a:solidFill>
                  <a:schemeClr val="tx1"/>
                </a:solidFill>
              </a:rPr>
            </a:br>
            <a:r>
              <a:rPr lang="nl-NL" sz="2000" b="1" dirty="0">
                <a:solidFill>
                  <a:schemeClr val="tx1"/>
                </a:solidFill>
              </a:rPr>
              <a:t>Week 1</a:t>
            </a:r>
            <a:endParaRPr lang="nl-NL" sz="2000" b="1" dirty="0">
              <a:solidFill>
                <a:schemeClr val="tx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irc_mi" descr="Gerelateerde afbeeldin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653" y="2167060"/>
            <a:ext cx="6388001" cy="3854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410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198638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smtClean="0"/>
              <a:t>W</a:t>
            </a:r>
            <a:br>
              <a:rPr lang="nl-NL" b="1" dirty="0" smtClean="0"/>
            </a:br>
            <a:r>
              <a:rPr lang="nl-NL" b="1" dirty="0"/>
              <a:t/>
            </a:r>
            <a:br>
              <a:rPr lang="nl-NL" b="1" dirty="0"/>
            </a:br>
            <a:r>
              <a:rPr lang="nl-NL" b="1" dirty="0" smtClean="0">
                <a:solidFill>
                  <a:schemeClr val="tx1"/>
                </a:solidFill>
              </a:rPr>
              <a:t>Wat </a:t>
            </a:r>
            <a:r>
              <a:rPr lang="nl-NL" b="1" dirty="0" smtClean="0">
                <a:solidFill>
                  <a:schemeClr val="tx1"/>
                </a:solidFill>
              </a:rPr>
              <a:t>is gezonde voeding</a:t>
            </a:r>
            <a:r>
              <a:rPr lang="nl-NL" b="1" dirty="0" smtClean="0">
                <a:solidFill>
                  <a:schemeClr val="tx1"/>
                </a:solidFill>
              </a:rPr>
              <a:t>?</a:t>
            </a:r>
            <a:r>
              <a:rPr lang="nl-NL" sz="2000" b="1" dirty="0">
                <a:solidFill>
                  <a:schemeClr val="tx1"/>
                </a:solidFill>
              </a:rPr>
              <a:t/>
            </a:r>
            <a:br>
              <a:rPr lang="nl-NL" sz="2000" b="1" dirty="0">
                <a:solidFill>
                  <a:schemeClr val="tx1"/>
                </a:solidFill>
              </a:rPr>
            </a:br>
            <a:r>
              <a:rPr lang="nl-NL" b="1" dirty="0" smtClean="0">
                <a:solidFill>
                  <a:schemeClr val="tx1"/>
                </a:solidFill>
              </a:rPr>
              <a:t/>
            </a:r>
            <a:br>
              <a:rPr lang="nl-NL" b="1" dirty="0" smtClean="0">
                <a:solidFill>
                  <a:schemeClr val="tx1"/>
                </a:solidFill>
              </a:rPr>
            </a:b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Goede voeding wil zeggen:</a:t>
            </a:r>
            <a:endParaRPr lang="nl-NL" dirty="0"/>
          </a:p>
          <a:p>
            <a:r>
              <a:rPr lang="nl-NL" dirty="0" smtClean="0"/>
              <a:t>*veel </a:t>
            </a:r>
            <a:r>
              <a:rPr lang="nl-NL" dirty="0"/>
              <a:t>groente en fruit.</a:t>
            </a:r>
          </a:p>
          <a:p>
            <a:r>
              <a:rPr lang="nl-NL" dirty="0" smtClean="0"/>
              <a:t>*veel </a:t>
            </a:r>
            <a:r>
              <a:rPr lang="nl-NL" dirty="0"/>
              <a:t>volkorenproducten.</a:t>
            </a:r>
          </a:p>
          <a:p>
            <a:r>
              <a:rPr lang="nl-NL" dirty="0" smtClean="0"/>
              <a:t>*wekelijks </a:t>
            </a:r>
            <a:r>
              <a:rPr lang="nl-NL" dirty="0"/>
              <a:t>peulvruchten.</a:t>
            </a:r>
          </a:p>
          <a:p>
            <a:r>
              <a:rPr lang="nl-NL" dirty="0" smtClean="0"/>
              <a:t>*ongeveer </a:t>
            </a:r>
            <a:r>
              <a:rPr lang="nl-NL" dirty="0"/>
              <a:t>3 eieren per week.</a:t>
            </a:r>
          </a:p>
          <a:p>
            <a:r>
              <a:rPr lang="nl-NL" dirty="0" smtClean="0"/>
              <a:t>*elke </a:t>
            </a:r>
            <a:r>
              <a:rPr lang="nl-NL" dirty="0"/>
              <a:t>dag een handvol ongezouten noten.</a:t>
            </a:r>
          </a:p>
          <a:p>
            <a:r>
              <a:rPr lang="nl-NL" dirty="0" smtClean="0"/>
              <a:t>*enkele </a:t>
            </a:r>
            <a:r>
              <a:rPr lang="nl-NL" dirty="0"/>
              <a:t>porties zuivel per dag, zoals melk of yoghurt.</a:t>
            </a:r>
          </a:p>
          <a:p>
            <a:r>
              <a:rPr lang="nl-NL" dirty="0" smtClean="0"/>
              <a:t>*een </a:t>
            </a:r>
            <a:r>
              <a:rPr lang="nl-NL" dirty="0"/>
              <a:t>keer per week vis, liefst vette vis, bijvoorbeeld haring, heilbot, zalm of makreel.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518" y="1856936"/>
            <a:ext cx="3871692" cy="2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90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481558"/>
          </a:xfrm>
          <a:solidFill>
            <a:schemeClr val="accent1"/>
          </a:solidFill>
        </p:spPr>
        <p:txBody>
          <a:bodyPr/>
          <a:lstStyle/>
          <a:p>
            <a:r>
              <a:rPr lang="nl-NL" sz="4400" b="1" dirty="0">
                <a:solidFill>
                  <a:schemeClr val="tx1"/>
                </a:solidFill>
              </a:rPr>
              <a:t>Waarom </a:t>
            </a:r>
            <a:r>
              <a:rPr lang="nl-NL" sz="4400" b="1" dirty="0" smtClean="0">
                <a:solidFill>
                  <a:schemeClr val="tx1"/>
                </a:solidFill>
              </a:rPr>
              <a:t>is gezonde voeding belangrijk</a:t>
            </a:r>
            <a:endParaRPr lang="nl-NL" sz="4400" b="1" dirty="0">
              <a:solidFill>
                <a:schemeClr val="tx1"/>
              </a:solidFill>
            </a:endParaRPr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>
          <a:xfrm>
            <a:off x="667512" y="1252025"/>
            <a:ext cx="9228201" cy="4600771"/>
          </a:xfrm>
        </p:spPr>
        <p:txBody>
          <a:bodyPr/>
          <a:lstStyle/>
          <a:p>
            <a:r>
              <a:rPr lang="nl-NL" b="1" dirty="0" smtClean="0"/>
              <a:t>*</a:t>
            </a:r>
            <a:r>
              <a:rPr lang="nl-NL" dirty="0" smtClean="0"/>
              <a:t>Gezonde </a:t>
            </a:r>
            <a:r>
              <a:rPr lang="nl-NL" dirty="0"/>
              <a:t>voeding is ontzettend </a:t>
            </a:r>
            <a:r>
              <a:rPr lang="nl-NL" dirty="0" smtClean="0"/>
              <a:t>belangrijk</a:t>
            </a:r>
            <a:r>
              <a:rPr lang="nl-NL" dirty="0"/>
              <a:t>:</a:t>
            </a:r>
            <a:r>
              <a:rPr lang="nl-NL" dirty="0" smtClean="0"/>
              <a:t> </a:t>
            </a:r>
          </a:p>
          <a:p>
            <a:pPr marL="457200" indent="-457200">
              <a:buFontTx/>
              <a:buChar char="-"/>
            </a:pPr>
            <a:r>
              <a:rPr lang="nl-NL" dirty="0"/>
              <a:t>J</a:t>
            </a:r>
            <a:r>
              <a:rPr lang="nl-NL" dirty="0" smtClean="0"/>
              <a:t>e </a:t>
            </a:r>
            <a:r>
              <a:rPr lang="nl-NL" dirty="0"/>
              <a:t>lichaam haalt hier zijn bouwstoffen uit die belangrijk voor je lichaam zijn. </a:t>
            </a:r>
            <a:endParaRPr lang="nl-NL" dirty="0" smtClean="0"/>
          </a:p>
          <a:p>
            <a:pPr marL="457200" indent="-457200">
              <a:buFontTx/>
              <a:buChar char="-"/>
            </a:pPr>
            <a:r>
              <a:rPr lang="nl-NL" dirty="0" smtClean="0"/>
              <a:t>Deze bouwstoffen </a:t>
            </a:r>
            <a:r>
              <a:rPr lang="nl-NL" dirty="0"/>
              <a:t>gebruikt je lichaam om te groeien, zich te beschermen tegen bepaalde ziektes en om op een </a:t>
            </a:r>
            <a:r>
              <a:rPr lang="nl-NL" b="1" dirty="0"/>
              <a:t>gezond</a:t>
            </a:r>
            <a:r>
              <a:rPr lang="nl-NL" dirty="0"/>
              <a:t> gewicht te blijven.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566" y="3767000"/>
            <a:ext cx="3851031" cy="25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1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481558"/>
          </a:xfrm>
          <a:solidFill>
            <a:schemeClr val="accent1"/>
          </a:solidFill>
        </p:spPr>
        <p:txBody>
          <a:bodyPr/>
          <a:lstStyle/>
          <a:p>
            <a:r>
              <a:rPr lang="nl-NL" sz="4400" b="1" dirty="0" smtClean="0">
                <a:solidFill>
                  <a:schemeClr val="tx1"/>
                </a:solidFill>
              </a:rPr>
              <a:t>Hoeveel </a:t>
            </a:r>
            <a:r>
              <a:rPr lang="nl-NL" sz="4400" b="1" dirty="0" smtClean="0">
                <a:solidFill>
                  <a:schemeClr val="tx1"/>
                </a:solidFill>
              </a:rPr>
              <a:t>vocht hebben wij per dag </a:t>
            </a:r>
            <a:r>
              <a:rPr lang="nl-NL" sz="4400" b="1" dirty="0" smtClean="0">
                <a:solidFill>
                  <a:schemeClr val="tx1"/>
                </a:solidFill>
              </a:rPr>
              <a:t>nodig</a:t>
            </a:r>
            <a:endParaRPr lang="nl-NL" sz="4400" b="1" dirty="0">
              <a:solidFill>
                <a:schemeClr val="tx1"/>
              </a:solidFill>
            </a:endParaRPr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>
          <a:xfrm>
            <a:off x="667512" y="1252025"/>
            <a:ext cx="9228201" cy="460077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b="1" dirty="0" smtClean="0"/>
              <a:t>Vocht</a:t>
            </a:r>
            <a:r>
              <a:rPr lang="nl-NL" dirty="0" smtClean="0"/>
              <a:t> </a:t>
            </a:r>
            <a:r>
              <a:rPr lang="nl-NL" dirty="0"/>
              <a:t>zit in eten en drinken. </a:t>
            </a: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Het </a:t>
            </a:r>
            <a:r>
              <a:rPr lang="nl-NL" dirty="0"/>
              <a:t>meeste </a:t>
            </a:r>
            <a:r>
              <a:rPr lang="nl-NL" b="1" dirty="0"/>
              <a:t>vocht</a:t>
            </a:r>
            <a:r>
              <a:rPr lang="nl-NL" dirty="0"/>
              <a:t> krijgen we binnen via drinken. </a:t>
            </a: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Een </a:t>
            </a:r>
            <a:r>
              <a:rPr lang="nl-NL" dirty="0"/>
              <a:t>volwassene heeft gemiddeld 1,5 tot 2 liter </a:t>
            </a:r>
            <a:r>
              <a:rPr lang="nl-NL" b="1" dirty="0"/>
              <a:t>per dag</a:t>
            </a:r>
            <a:r>
              <a:rPr lang="nl-NL" dirty="0"/>
              <a:t> aan </a:t>
            </a:r>
            <a:r>
              <a:rPr lang="nl-NL" b="1" dirty="0"/>
              <a:t>vocht nodig</a:t>
            </a:r>
            <a:r>
              <a:rPr lang="nl-NL" dirty="0"/>
              <a:t> in de vorm van dranken. </a:t>
            </a: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b="1" dirty="0" smtClean="0"/>
              <a:t>Hoeveel </a:t>
            </a:r>
            <a:r>
              <a:rPr lang="nl-NL" b="1" dirty="0"/>
              <a:t>vocht</a:t>
            </a:r>
            <a:r>
              <a:rPr lang="nl-NL" dirty="0"/>
              <a:t> je precies </a:t>
            </a:r>
            <a:r>
              <a:rPr lang="nl-NL" b="1" dirty="0"/>
              <a:t>nodig</a:t>
            </a:r>
            <a:r>
              <a:rPr lang="nl-NL" dirty="0"/>
              <a:t> hebt hangt af van leeftijd, temperatuur, inspanning, het eten en de gezondheidstoestand</a:t>
            </a:r>
            <a:endParaRPr lang="nl-NL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84" y="4255591"/>
            <a:ext cx="3326020" cy="207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91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481558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nl-NL" sz="4400" b="1" dirty="0" smtClean="0">
                <a:solidFill>
                  <a:schemeClr val="tx1"/>
                </a:solidFill>
              </a:rPr>
              <a:t>Voorbeeld eetdagboek</a:t>
            </a:r>
            <a:endParaRPr lang="nl-NL" sz="44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4029392" y="2419060"/>
          <a:ext cx="4047490" cy="2951742"/>
        </p:xfrm>
        <a:graphic>
          <a:graphicData uri="http://schemas.openxmlformats.org/drawingml/2006/table">
            <a:tbl>
              <a:tblPr firstRow="1" firstCol="1" bandRow="1"/>
              <a:tblGrid>
                <a:gridCol w="533400">
                  <a:extLst>
                    <a:ext uri="{9D8B030D-6E8A-4147-A177-3AD203B41FA5}">
                      <a16:colId xmlns:a16="http://schemas.microsoft.com/office/drawing/2014/main" val="3470092128"/>
                    </a:ext>
                  </a:extLst>
                </a:gridCol>
                <a:gridCol w="1623695">
                  <a:extLst>
                    <a:ext uri="{9D8B030D-6E8A-4147-A177-3AD203B41FA5}">
                      <a16:colId xmlns:a16="http://schemas.microsoft.com/office/drawing/2014/main" val="1062329936"/>
                    </a:ext>
                  </a:extLst>
                </a:gridCol>
                <a:gridCol w="1890395">
                  <a:extLst>
                    <a:ext uri="{9D8B030D-6E8A-4147-A177-3AD203B41FA5}">
                      <a16:colId xmlns:a16="http://schemas.microsoft.com/office/drawing/2014/main" val="481806930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Eetdagboek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15036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Dag: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49353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Datum: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51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Tijd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Voedingsmiddel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Hoeveelheid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700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812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5218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618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469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5501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419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695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4068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83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99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771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482909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97245" y="3294998"/>
            <a:ext cx="10719054" cy="51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i="1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052" y="421840"/>
            <a:ext cx="2231355" cy="148719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368" y="2293864"/>
            <a:ext cx="1332980" cy="162956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34" y="2095581"/>
            <a:ext cx="1799350" cy="179935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815" y="2419060"/>
            <a:ext cx="1560970" cy="234572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068" y="960815"/>
            <a:ext cx="1437597" cy="1458245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368" y="5195586"/>
            <a:ext cx="1910770" cy="1271856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08" y="205260"/>
            <a:ext cx="2199805" cy="1649854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54" y="5527197"/>
            <a:ext cx="1090112" cy="1090112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11" y="4289681"/>
            <a:ext cx="1648223" cy="1648223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13" y="4364456"/>
            <a:ext cx="1342753" cy="201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3415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242</TotalTime>
  <Words>191</Words>
  <Application>Microsoft Office PowerPoint</Application>
  <PresentationFormat>Breedbeeld</PresentationFormat>
  <Paragraphs>62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Metropolitan</vt:lpstr>
      <vt:lpstr>GEZONDE VOEDING Week 1</vt:lpstr>
      <vt:lpstr>W  Wat is gezonde voeding?  </vt:lpstr>
      <vt:lpstr>Waarom is gezonde voeding belangrijk</vt:lpstr>
      <vt:lpstr>Hoeveel vocht hebben wij per dag nodig</vt:lpstr>
      <vt:lpstr>Voorbeeld eetdagboek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GEZONDE VOEDING</dc:title>
  <dc:creator>Wilma ter Veen - van Gemerden</dc:creator>
  <cp:lastModifiedBy>Wilma ter Veen - van Gemerden</cp:lastModifiedBy>
  <cp:revision>9</cp:revision>
  <dcterms:created xsi:type="dcterms:W3CDTF">2020-02-02T16:36:53Z</dcterms:created>
  <dcterms:modified xsi:type="dcterms:W3CDTF">2020-02-09T15:40:30Z</dcterms:modified>
</cp:coreProperties>
</file>