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4"/>
  </p:sldMasterIdLst>
  <p:notesMasterIdLst>
    <p:notesMasterId r:id="rId14"/>
  </p:notesMasterIdLst>
  <p:handoutMasterIdLst>
    <p:handoutMasterId r:id="rId15"/>
  </p:handoutMasterIdLst>
  <p:sldIdLst>
    <p:sldId id="283" r:id="rId5"/>
    <p:sldId id="266" r:id="rId6"/>
    <p:sldId id="275" r:id="rId7"/>
    <p:sldId id="262" r:id="rId8"/>
    <p:sldId id="290" r:id="rId9"/>
    <p:sldId id="279" r:id="rId10"/>
    <p:sldId id="289" r:id="rId11"/>
    <p:sldId id="298" r:id="rId12"/>
    <p:sldId id="296" r:id="rId1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3A3DA"/>
    <a:srgbClr val="FFE9A3"/>
    <a:srgbClr val="9BA8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Geen stijl, tabel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99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es Hooyman" userId="d604caa0-c748-4ed4-9379-1374c2c28772" providerId="ADAL" clId="{D2D9A8A4-018D-410F-AEC0-0D8B60449403}"/>
    <pc:docChg chg="undo custSel addSld delSld">
      <pc:chgData name="Kees Hooyman" userId="d604caa0-c748-4ed4-9379-1374c2c28772" providerId="ADAL" clId="{D2D9A8A4-018D-410F-AEC0-0D8B60449403}" dt="2023-05-01T10:18:49.834" v="2" actId="47"/>
      <pc:docMkLst>
        <pc:docMk/>
      </pc:docMkLst>
      <pc:sldChg chg="add">
        <pc:chgData name="Kees Hooyman" userId="d604caa0-c748-4ed4-9379-1374c2c28772" providerId="ADAL" clId="{D2D9A8A4-018D-410F-AEC0-0D8B60449403}" dt="2023-05-01T10:16:09.115" v="0" actId="47"/>
        <pc:sldMkLst>
          <pc:docMk/>
          <pc:sldMk cId="3393434415" sldId="262"/>
        </pc:sldMkLst>
      </pc:sldChg>
      <pc:sldChg chg="add del">
        <pc:chgData name="Kees Hooyman" userId="d604caa0-c748-4ed4-9379-1374c2c28772" providerId="ADAL" clId="{D2D9A8A4-018D-410F-AEC0-0D8B60449403}" dt="2023-05-01T10:18:49.834" v="2" actId="47"/>
        <pc:sldMkLst>
          <pc:docMk/>
          <pc:sldMk cId="4168437997" sldId="263"/>
        </pc:sldMkLst>
      </pc:sldChg>
      <pc:sldChg chg="add del">
        <pc:chgData name="Kees Hooyman" userId="d604caa0-c748-4ed4-9379-1374c2c28772" providerId="ADAL" clId="{D2D9A8A4-018D-410F-AEC0-0D8B60449403}" dt="2023-05-01T10:18:49.834" v="2" actId="47"/>
        <pc:sldMkLst>
          <pc:docMk/>
          <pc:sldMk cId="339472234" sldId="265"/>
        </pc:sldMkLst>
      </pc:sldChg>
      <pc:sldChg chg="add">
        <pc:chgData name="Kees Hooyman" userId="d604caa0-c748-4ed4-9379-1374c2c28772" providerId="ADAL" clId="{D2D9A8A4-018D-410F-AEC0-0D8B60449403}" dt="2023-05-01T10:16:09.115" v="0" actId="47"/>
        <pc:sldMkLst>
          <pc:docMk/>
          <pc:sldMk cId="646015618" sldId="266"/>
        </pc:sldMkLst>
      </pc:sldChg>
      <pc:sldChg chg="add del">
        <pc:chgData name="Kees Hooyman" userId="d604caa0-c748-4ed4-9379-1374c2c28772" providerId="ADAL" clId="{D2D9A8A4-018D-410F-AEC0-0D8B60449403}" dt="2023-05-01T10:18:49.834" v="2" actId="47"/>
        <pc:sldMkLst>
          <pc:docMk/>
          <pc:sldMk cId="1293663542" sldId="269"/>
        </pc:sldMkLst>
      </pc:sldChg>
      <pc:sldChg chg="add del">
        <pc:chgData name="Kees Hooyman" userId="d604caa0-c748-4ed4-9379-1374c2c28772" providerId="ADAL" clId="{D2D9A8A4-018D-410F-AEC0-0D8B60449403}" dt="2023-05-01T10:18:49.834" v="2" actId="47"/>
        <pc:sldMkLst>
          <pc:docMk/>
          <pc:sldMk cId="2684944238" sldId="270"/>
        </pc:sldMkLst>
      </pc:sldChg>
      <pc:sldChg chg="add del">
        <pc:chgData name="Kees Hooyman" userId="d604caa0-c748-4ed4-9379-1374c2c28772" providerId="ADAL" clId="{D2D9A8A4-018D-410F-AEC0-0D8B60449403}" dt="2023-05-01T10:18:49.834" v="2" actId="47"/>
        <pc:sldMkLst>
          <pc:docMk/>
          <pc:sldMk cId="2234879045" sldId="271"/>
        </pc:sldMkLst>
      </pc:sldChg>
      <pc:sldChg chg="add del">
        <pc:chgData name="Kees Hooyman" userId="d604caa0-c748-4ed4-9379-1374c2c28772" providerId="ADAL" clId="{D2D9A8A4-018D-410F-AEC0-0D8B60449403}" dt="2023-05-01T10:18:49.834" v="2" actId="47"/>
        <pc:sldMkLst>
          <pc:docMk/>
          <pc:sldMk cId="2610031606" sldId="272"/>
        </pc:sldMkLst>
      </pc:sldChg>
      <pc:sldChg chg="add del">
        <pc:chgData name="Kees Hooyman" userId="d604caa0-c748-4ed4-9379-1374c2c28772" providerId="ADAL" clId="{D2D9A8A4-018D-410F-AEC0-0D8B60449403}" dt="2023-05-01T10:18:49.834" v="2" actId="47"/>
        <pc:sldMkLst>
          <pc:docMk/>
          <pc:sldMk cId="2167885054" sldId="273"/>
        </pc:sldMkLst>
      </pc:sldChg>
      <pc:sldChg chg="add">
        <pc:chgData name="Kees Hooyman" userId="d604caa0-c748-4ed4-9379-1374c2c28772" providerId="ADAL" clId="{D2D9A8A4-018D-410F-AEC0-0D8B60449403}" dt="2023-05-01T10:16:09.115" v="0" actId="47"/>
        <pc:sldMkLst>
          <pc:docMk/>
          <pc:sldMk cId="1266007075" sldId="275"/>
        </pc:sldMkLst>
      </pc:sldChg>
      <pc:sldChg chg="del">
        <pc:chgData name="Kees Hooyman" userId="d604caa0-c748-4ed4-9379-1374c2c28772" providerId="ADAL" clId="{D2D9A8A4-018D-410F-AEC0-0D8B60449403}" dt="2023-05-01T10:16:26.422" v="1" actId="47"/>
        <pc:sldMkLst>
          <pc:docMk/>
          <pc:sldMk cId="452192179" sldId="276"/>
        </pc:sldMkLst>
      </pc:sldChg>
      <pc:sldChg chg="del">
        <pc:chgData name="Kees Hooyman" userId="d604caa0-c748-4ed4-9379-1374c2c28772" providerId="ADAL" clId="{D2D9A8A4-018D-410F-AEC0-0D8B60449403}" dt="2023-05-01T10:16:26.422" v="1" actId="47"/>
        <pc:sldMkLst>
          <pc:docMk/>
          <pc:sldMk cId="2478200222" sldId="277"/>
        </pc:sldMkLst>
      </pc:sldChg>
      <pc:sldChg chg="del">
        <pc:chgData name="Kees Hooyman" userId="d604caa0-c748-4ed4-9379-1374c2c28772" providerId="ADAL" clId="{D2D9A8A4-018D-410F-AEC0-0D8B60449403}" dt="2023-05-01T10:16:26.422" v="1" actId="47"/>
        <pc:sldMkLst>
          <pc:docMk/>
          <pc:sldMk cId="1272146756" sldId="278"/>
        </pc:sldMkLst>
      </pc:sldChg>
      <pc:sldChg chg="add">
        <pc:chgData name="Kees Hooyman" userId="d604caa0-c748-4ed4-9379-1374c2c28772" providerId="ADAL" clId="{D2D9A8A4-018D-410F-AEC0-0D8B60449403}" dt="2023-05-01T10:16:09.115" v="0" actId="47"/>
        <pc:sldMkLst>
          <pc:docMk/>
          <pc:sldMk cId="3508412147" sldId="279"/>
        </pc:sldMkLst>
      </pc:sldChg>
      <pc:sldChg chg="add del">
        <pc:chgData name="Kees Hooyman" userId="d604caa0-c748-4ed4-9379-1374c2c28772" providerId="ADAL" clId="{D2D9A8A4-018D-410F-AEC0-0D8B60449403}" dt="2023-05-01T10:18:49.834" v="2" actId="47"/>
        <pc:sldMkLst>
          <pc:docMk/>
          <pc:sldMk cId="3376087960" sldId="284"/>
        </pc:sldMkLst>
      </pc:sldChg>
      <pc:sldChg chg="add del">
        <pc:chgData name="Kees Hooyman" userId="d604caa0-c748-4ed4-9379-1374c2c28772" providerId="ADAL" clId="{D2D9A8A4-018D-410F-AEC0-0D8B60449403}" dt="2023-05-01T10:18:49.834" v="2" actId="47"/>
        <pc:sldMkLst>
          <pc:docMk/>
          <pc:sldMk cId="182249665" sldId="285"/>
        </pc:sldMkLst>
      </pc:sldChg>
      <pc:sldChg chg="del">
        <pc:chgData name="Kees Hooyman" userId="d604caa0-c748-4ed4-9379-1374c2c28772" providerId="ADAL" clId="{D2D9A8A4-018D-410F-AEC0-0D8B60449403}" dt="2023-05-01T10:16:26.422" v="1" actId="47"/>
        <pc:sldMkLst>
          <pc:docMk/>
          <pc:sldMk cId="2103694405" sldId="288"/>
        </pc:sldMkLst>
      </pc:sldChg>
      <pc:sldChg chg="add">
        <pc:chgData name="Kees Hooyman" userId="d604caa0-c748-4ed4-9379-1374c2c28772" providerId="ADAL" clId="{D2D9A8A4-018D-410F-AEC0-0D8B60449403}" dt="2023-05-01T10:16:09.115" v="0" actId="47"/>
        <pc:sldMkLst>
          <pc:docMk/>
          <pc:sldMk cId="355643226" sldId="289"/>
        </pc:sldMkLst>
      </pc:sldChg>
      <pc:sldChg chg="add">
        <pc:chgData name="Kees Hooyman" userId="d604caa0-c748-4ed4-9379-1374c2c28772" providerId="ADAL" clId="{D2D9A8A4-018D-410F-AEC0-0D8B60449403}" dt="2023-05-01T10:16:09.115" v="0" actId="47"/>
        <pc:sldMkLst>
          <pc:docMk/>
          <pc:sldMk cId="4154502090" sldId="290"/>
        </pc:sldMkLst>
      </pc:sldChg>
      <pc:sldChg chg="add del">
        <pc:chgData name="Kees Hooyman" userId="d604caa0-c748-4ed4-9379-1374c2c28772" providerId="ADAL" clId="{D2D9A8A4-018D-410F-AEC0-0D8B60449403}" dt="2023-05-01T10:18:49.834" v="2" actId="47"/>
        <pc:sldMkLst>
          <pc:docMk/>
          <pc:sldMk cId="2906381412" sldId="291"/>
        </pc:sldMkLst>
      </pc:sldChg>
      <pc:sldChg chg="add del">
        <pc:chgData name="Kees Hooyman" userId="d604caa0-c748-4ed4-9379-1374c2c28772" providerId="ADAL" clId="{D2D9A8A4-018D-410F-AEC0-0D8B60449403}" dt="2023-05-01T10:18:49.834" v="2" actId="47"/>
        <pc:sldMkLst>
          <pc:docMk/>
          <pc:sldMk cId="2300360308" sldId="292"/>
        </pc:sldMkLst>
      </pc:sldChg>
      <pc:sldChg chg="add del">
        <pc:chgData name="Kees Hooyman" userId="d604caa0-c748-4ed4-9379-1374c2c28772" providerId="ADAL" clId="{D2D9A8A4-018D-410F-AEC0-0D8B60449403}" dt="2023-05-01T10:18:49.834" v="2" actId="47"/>
        <pc:sldMkLst>
          <pc:docMk/>
          <pc:sldMk cId="1042450243" sldId="294"/>
        </pc:sldMkLst>
      </pc:sldChg>
      <pc:sldChg chg="del">
        <pc:chgData name="Kees Hooyman" userId="d604caa0-c748-4ed4-9379-1374c2c28772" providerId="ADAL" clId="{D2D9A8A4-018D-410F-AEC0-0D8B60449403}" dt="2023-05-01T10:16:26.422" v="1" actId="47"/>
        <pc:sldMkLst>
          <pc:docMk/>
          <pc:sldMk cId="14245505" sldId="295"/>
        </pc:sldMkLst>
      </pc:sldChg>
      <pc:sldChg chg="add del">
        <pc:chgData name="Kees Hooyman" userId="d604caa0-c748-4ed4-9379-1374c2c28772" providerId="ADAL" clId="{D2D9A8A4-018D-410F-AEC0-0D8B60449403}" dt="2023-05-01T10:18:49.834" v="2" actId="47"/>
        <pc:sldMkLst>
          <pc:docMk/>
          <pc:sldMk cId="1351174453" sldId="297"/>
        </pc:sldMkLst>
      </pc:sldChg>
      <pc:sldChg chg="add">
        <pc:chgData name="Kees Hooyman" userId="d604caa0-c748-4ed4-9379-1374c2c28772" providerId="ADAL" clId="{D2D9A8A4-018D-410F-AEC0-0D8B60449403}" dt="2023-05-01T10:16:09.115" v="0" actId="47"/>
        <pc:sldMkLst>
          <pc:docMk/>
          <pc:sldMk cId="4056310940" sldId="29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682468A-F8DF-4E9A-98A9-7A4A4C22BA05}" type="datetime1">
              <a:rPr lang="nl-NL" smtClean="0"/>
              <a:t>1-5-2023</a:t>
            </a:fld>
            <a:endParaRPr lang="en-US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D92CB86-0DB9-4A70-B1CF-B23508471F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57642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901C9C1-8869-4164-9103-760A82EA1CDD}" type="datetime1">
              <a:rPr lang="nl-NL" smtClean="0"/>
              <a:t>1-5-2023</a:t>
            </a:fld>
            <a:endParaRPr lang="en-US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nl"/>
              <a:t>Klik om de tekststijlen van het model te bewerken</a:t>
            </a:r>
            <a:endParaRPr lang="en-US"/>
          </a:p>
          <a:p>
            <a:pPr lvl="1" rtl="0"/>
            <a:r>
              <a:rPr lang="nl"/>
              <a:t>Tweede niveau</a:t>
            </a:r>
          </a:p>
          <a:p>
            <a:pPr lvl="2" rtl="0"/>
            <a:r>
              <a:rPr lang="nl"/>
              <a:t>Derde niveau</a:t>
            </a:r>
          </a:p>
          <a:p>
            <a:pPr lvl="3" rtl="0"/>
            <a:r>
              <a:rPr lang="nl"/>
              <a:t>Vierde niveau</a:t>
            </a:r>
          </a:p>
          <a:p>
            <a:pPr lvl="4" rtl="0"/>
            <a:r>
              <a:rPr lang="nl"/>
              <a:t>Vijfde niveau</a:t>
            </a:r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C2B151B-D7D1-48E5-8230-5AADBC794F8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5927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working on laptops&#10;&#10;Description automatically generated with low confidence">
            <a:extLst>
              <a:ext uri="{FF2B5EF4-FFF2-40B4-BE49-F238E27FC236}">
                <a16:creationId xmlns:a16="http://schemas.microsoft.com/office/drawing/2014/main" id="{FF894D76-F6D9-DE06-6232-5CB2F6946F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7" b="88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2CACBFC-7A2E-16AD-89A4-D9814A68A5AD}"/>
              </a:ext>
            </a:extLst>
          </p:cNvPr>
          <p:cNvSpPr/>
          <p:nvPr userDrawn="1"/>
        </p:nvSpPr>
        <p:spPr>
          <a:xfrm>
            <a:off x="0" y="4072379"/>
            <a:ext cx="7418895" cy="214421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89FDEFA-6BF6-8051-C279-C1B723B699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2107" y="5627801"/>
            <a:ext cx="5514680" cy="461913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endParaRPr lang="nl-NL" dirty="0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E9BBF395-D793-B316-4214-08E52506BD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8609" y="4307165"/>
            <a:ext cx="5781675" cy="108585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3E341B6-5586-BF0F-569D-6E8D34DF9FA4}"/>
              </a:ext>
            </a:extLst>
          </p:cNvPr>
          <p:cNvSpPr/>
          <p:nvPr userDrawn="1"/>
        </p:nvSpPr>
        <p:spPr>
          <a:xfrm>
            <a:off x="0" y="6787299"/>
            <a:ext cx="12192000" cy="801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FE49AC2-A781-C2D7-56CF-44B0B817D929}"/>
              </a:ext>
            </a:extLst>
          </p:cNvPr>
          <p:cNvSpPr/>
          <p:nvPr userDrawn="1"/>
        </p:nvSpPr>
        <p:spPr>
          <a:xfrm>
            <a:off x="0" y="6711099"/>
            <a:ext cx="12192000" cy="801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8226353"/>
      </p:ext>
    </p:extLst>
  </p:cSld>
  <p:clrMapOvr>
    <a:masterClrMapping/>
  </p:clrMapOvr>
  <p:hf sldNum="0"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07D5C-D9AA-DBDD-6CD2-464A9948E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F1C137-3648-CA47-F092-50B57250B5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rtl="0"/>
            <a:fld id="{FBBDB2E9-45E4-446B-B384-7A1A43730A2E}" type="datetime1">
              <a:rPr lang="nl-NL" smtClean="0"/>
              <a:t>1-5-2023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9070F7-3346-6845-9D89-D98633C51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rtl="0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EF34B6-C4A1-A5EA-3751-8ED92A303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AF24259-C46E-486D-13BD-F7D9DD6E01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6121" y="78582"/>
            <a:ext cx="820423" cy="84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502235"/>
      </p:ext>
    </p:extLst>
  </p:cSld>
  <p:clrMapOvr>
    <a:masterClrMapping/>
  </p:clrMapOvr>
  <p:hf sldNum="0"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F17872-E3C1-96F0-6BE3-BF20CBE741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rtl="0"/>
            <a:fld id="{FBBDB2E9-45E4-446B-B384-7A1A43730A2E}" type="datetime1">
              <a:rPr lang="nl-NL" smtClean="0"/>
              <a:t>1-5-2023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821528-047D-B4E2-9A74-C1293EA79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rt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BD4C78-F363-E813-C19B-3237E968A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16D93B0-798F-825F-450D-ECB5700424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6121" y="78582"/>
            <a:ext cx="820423" cy="84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372591"/>
      </p:ext>
    </p:extLst>
  </p:cSld>
  <p:clrMapOvr>
    <a:masterClrMapping/>
  </p:clrMapOvr>
  <p:hf sldNum="0"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18573-D552-E020-A568-90A1D15ED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A4D408-968C-2A90-3CE0-1715969DA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C12098-FDEE-8752-B92E-8514EE6AB8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798B6-EAEB-F29F-F17B-165EE2BD7F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rtl="0"/>
            <a:fld id="{FBBDB2E9-45E4-446B-B384-7A1A43730A2E}" type="datetime1">
              <a:rPr lang="nl-NL" smtClean="0"/>
              <a:t>1-5-2023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CE02D6-C788-27C5-4E94-4F46179C1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rt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73E32D-129F-3A2A-B255-53FAA9CFC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47A643C-9937-C7CD-CE09-D4C32C3643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6121" y="78582"/>
            <a:ext cx="820423" cy="84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187535"/>
      </p:ext>
    </p:extLst>
  </p:cSld>
  <p:clrMapOvr>
    <a:masterClrMapping/>
  </p:clrMapOvr>
  <p:hf sldNum="0"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0F481-5F15-42C9-5C85-70B2B8AB2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301744-C81D-18B6-4507-28B4EC6E60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6126B7-2874-486C-00BC-9A55A25FE7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656CB6-85D4-F4E8-BC84-EB03011177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rtl="0"/>
            <a:fld id="{FBBDB2E9-45E4-446B-B384-7A1A43730A2E}" type="datetime1">
              <a:rPr lang="nl-NL" smtClean="0"/>
              <a:t>1-5-2023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0C53F4-79BC-0880-313B-4504FFE75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rt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F05F1B-97E3-17B7-6117-EB946F961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B487CFC-F01A-3759-D3BB-AC493FEEB1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6121" y="78582"/>
            <a:ext cx="820423" cy="84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419539"/>
      </p:ext>
    </p:extLst>
  </p:cSld>
  <p:clrMapOvr>
    <a:masterClrMapping/>
  </p:clrMapOvr>
  <p:hf sldNum="0"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3545B-FDCF-2B24-68ED-C7D7C21C0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520" y="1709738"/>
            <a:ext cx="497493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E38A11-664C-5117-CAF8-B853DB2632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72520" y="4589463"/>
            <a:ext cx="497493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A picture containing text, computer, person, computer&#10;&#10;Description automatically generated">
            <a:extLst>
              <a:ext uri="{FF2B5EF4-FFF2-40B4-BE49-F238E27FC236}">
                <a16:creationId xmlns:a16="http://schemas.microsoft.com/office/drawing/2014/main" id="{484FDCB2-C67F-0A8E-1BCF-EEFFB47F5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07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497283"/>
      </p:ext>
    </p:extLst>
  </p:cSld>
  <p:clrMapOvr>
    <a:masterClrMapping/>
  </p:clrMapOvr>
  <p:hf sldNum="0"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3545B-FDCF-2B24-68ED-C7D7C21C0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520" y="1709738"/>
            <a:ext cx="497493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E38A11-664C-5117-CAF8-B853DB2632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72520" y="4589463"/>
            <a:ext cx="497493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A picture containing text, person, computer, working&#10;&#10;Description automatically generated">
            <a:extLst>
              <a:ext uri="{FF2B5EF4-FFF2-40B4-BE49-F238E27FC236}">
                <a16:creationId xmlns:a16="http://schemas.microsoft.com/office/drawing/2014/main" id="{502FC33D-AD8F-8E99-6B5C-C6AF8B7D5B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07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344438"/>
      </p:ext>
    </p:extLst>
  </p:cSld>
  <p:clrMapOvr>
    <a:masterClrMapping/>
  </p:clrMapOvr>
  <p:hf sldNum="0"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3545B-FDCF-2B24-68ED-C7D7C21C0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520" y="1709738"/>
            <a:ext cx="497493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E38A11-664C-5117-CAF8-B853DB2632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72520" y="4589463"/>
            <a:ext cx="497493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A picture containing person, computer, using, working&#10;&#10;Description automatically generated">
            <a:extLst>
              <a:ext uri="{FF2B5EF4-FFF2-40B4-BE49-F238E27FC236}">
                <a16:creationId xmlns:a16="http://schemas.microsoft.com/office/drawing/2014/main" id="{2E398C98-3ABB-4C6A-6ADE-F9B172EE11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07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447418"/>
      </p:ext>
    </p:extLst>
  </p:cSld>
  <p:clrMapOvr>
    <a:masterClrMapping/>
  </p:clrMapOvr>
  <p:hf sldNum="0"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3545B-FDCF-2B24-68ED-C7D7C21C0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520" y="1709738"/>
            <a:ext cx="497493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E38A11-664C-5117-CAF8-B853DB2632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72520" y="4589463"/>
            <a:ext cx="497493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Two people looking at a computer&#10;&#10;Description automatically generated with medium confidence">
            <a:extLst>
              <a:ext uri="{FF2B5EF4-FFF2-40B4-BE49-F238E27FC236}">
                <a16:creationId xmlns:a16="http://schemas.microsoft.com/office/drawing/2014/main" id="{742D135A-C8A1-5F31-6170-C3728BD3C5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07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067417"/>
      </p:ext>
    </p:extLst>
  </p:cSld>
  <p:clrMapOvr>
    <a:masterClrMapping/>
  </p:clrMapOvr>
  <p:hf sldNum="0"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DD79E-F585-169C-B4E6-0F07358C1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45596-7079-3BF8-3A9D-1116E00B40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59464-347C-922E-6429-05D92A32C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235865D-D752-0CBE-7CAE-D5EC088E8E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6121" y="78582"/>
            <a:ext cx="820423" cy="84469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B749D48-7CB3-AD2C-B70C-0CB386477C8E}"/>
              </a:ext>
            </a:extLst>
          </p:cNvPr>
          <p:cNvSpPr/>
          <p:nvPr userDrawn="1"/>
        </p:nvSpPr>
        <p:spPr>
          <a:xfrm>
            <a:off x="0" y="6787299"/>
            <a:ext cx="12192000" cy="801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DE129C-16F2-4B70-9C8F-F7DBF10C45A7}"/>
              </a:ext>
            </a:extLst>
          </p:cNvPr>
          <p:cNvSpPr/>
          <p:nvPr userDrawn="1"/>
        </p:nvSpPr>
        <p:spPr>
          <a:xfrm>
            <a:off x="0" y="6711099"/>
            <a:ext cx="12192000" cy="801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5507503"/>
      </p:ext>
    </p:extLst>
  </p:cSld>
  <p:clrMapOvr>
    <a:masterClrMapping/>
  </p:clrMapOvr>
  <p:hf sldNum="0"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DD79E-F585-169C-B4E6-0F07358C1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45596-7079-3BF8-3A9D-1116E00B40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59464-347C-922E-6429-05D92A32C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235865D-D752-0CBE-7CAE-D5EC088E8E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6121" y="78582"/>
            <a:ext cx="820423" cy="84469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B749D48-7CB3-AD2C-B70C-0CB386477C8E}"/>
              </a:ext>
            </a:extLst>
          </p:cNvPr>
          <p:cNvSpPr/>
          <p:nvPr userDrawn="1"/>
        </p:nvSpPr>
        <p:spPr>
          <a:xfrm>
            <a:off x="0" y="6787299"/>
            <a:ext cx="12192000" cy="8012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DE129C-16F2-4B70-9C8F-F7DBF10C45A7}"/>
              </a:ext>
            </a:extLst>
          </p:cNvPr>
          <p:cNvSpPr/>
          <p:nvPr userDrawn="1"/>
        </p:nvSpPr>
        <p:spPr>
          <a:xfrm>
            <a:off x="0" y="6711099"/>
            <a:ext cx="12192000" cy="801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3013816"/>
      </p:ext>
    </p:extLst>
  </p:cSld>
  <p:clrMapOvr>
    <a:masterClrMapping/>
  </p:clrMapOvr>
  <p:hf sldNum="0"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691B6-6E83-DB2E-ACE5-AF4735A37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224FAE-2A3F-12D3-0C11-0BE4F90B51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B48D99-8B32-33F8-AA41-042889B32E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153EA6-5A8D-0C17-0A4B-3193CCF5FB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rtl="0"/>
            <a:fld id="{FBBDB2E9-45E4-446B-B384-7A1A43730A2E}" type="datetime1">
              <a:rPr lang="nl-NL" smtClean="0"/>
              <a:t>1-5-2023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BCA096-6C13-A0BC-6626-FC5AD7208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rt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9809E3-F96D-1310-23D3-509079A14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FEF05B1-34CA-8517-8305-281A9B8D9C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6121" y="78582"/>
            <a:ext cx="820423" cy="84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463073"/>
      </p:ext>
    </p:extLst>
  </p:cSld>
  <p:clrMapOvr>
    <a:masterClrMapping/>
  </p:clrMapOvr>
  <p:hf sldNum="0"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05D4D-871E-8BCD-B34D-02468AE6D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55815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06B2A0-0B20-1EED-8C0E-08530BAB3C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201768"/>
            <a:ext cx="5157787" cy="823912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Helvetica Rounded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7E741D-71AB-3434-D1D0-439892AD99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130641"/>
            <a:ext cx="5157787" cy="40590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1962D2-5EF7-B23E-34C7-9BBF95E1C1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01768"/>
            <a:ext cx="5183188" cy="823912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Helvetica Rounded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AB27D6-11FA-9365-F03E-C2AF83238C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30641"/>
            <a:ext cx="5183188" cy="4059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23414E-DA5E-0711-FD25-3F346AA0BC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rtl="0"/>
            <a:fld id="{FBBDB2E9-45E4-446B-B384-7A1A43730A2E}" type="datetime1">
              <a:rPr lang="nl-NL" smtClean="0"/>
              <a:t>1-5-2023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7BCCE9-486E-24D5-ED10-F4A9757F2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rtl="0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18B593-DB50-4E13-44E0-AD85C4A7D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01A973A-5CDD-12E4-C601-B3B77BCD4A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6121" y="78582"/>
            <a:ext cx="820423" cy="84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311657"/>
      </p:ext>
    </p:extLst>
  </p:cSld>
  <p:clrMapOvr>
    <a:masterClrMapping/>
  </p:clrMapOvr>
  <p:hf sldNum="0"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2F6548-4F64-2FB3-7057-9051E33C0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417921" cy="558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4B9342-CC7E-16E4-16A9-27909A1AB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6039"/>
            <a:ext cx="10515600" cy="48009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32BBB-0781-D392-84C5-ED29CAD5BF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fld id="{3A98EE3D-8CD1-4C3F-BD1C-C98C9596463C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666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3" r:id="rId2"/>
    <p:sldLayoutId id="2147483761" r:id="rId3"/>
    <p:sldLayoutId id="2147483763" r:id="rId4"/>
    <p:sldLayoutId id="2147483762" r:id="rId5"/>
    <p:sldLayoutId id="2147483752" r:id="rId6"/>
    <p:sldLayoutId id="2147483760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Helvetica Rounded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.png"/><Relationship Id="rId3" Type="http://schemas.openxmlformats.org/officeDocument/2006/relationships/image" Target="http://www.paellapans.com/img/sarahjay.jpg" TargetMode="External"/><Relationship Id="rId7" Type="http://schemas.openxmlformats.org/officeDocument/2006/relationships/image" Target="../media/image29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0.png"/><Relationship Id="rId5" Type="http://schemas.openxmlformats.org/officeDocument/2006/relationships/image" Target="../media/image11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http://www.paellapans.com/img/sarahjay.jpg" TargetMode="External"/><Relationship Id="rId7" Type="http://schemas.openxmlformats.org/officeDocument/2006/relationships/image" Target="../media/image4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7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64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FCB02E9-D820-E496-63D8-E35A76260C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2107" y="5571157"/>
            <a:ext cx="5514680" cy="461913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Een</a:t>
            </a:r>
            <a:r>
              <a:rPr lang="en-US" b="1" dirty="0"/>
              <a:t> </a:t>
            </a:r>
            <a:r>
              <a:rPr lang="en-US" b="1" dirty="0" err="1"/>
              <a:t>wereld</a:t>
            </a:r>
            <a:r>
              <a:rPr lang="en-US" b="1" dirty="0"/>
              <a:t> van </a:t>
            </a:r>
            <a:r>
              <a:rPr lang="en-US" b="1" dirty="0" err="1"/>
              <a:t>verschil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24990989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35B2CC5-B0EF-9A4C-1A79-40A9F866E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Rekenen</a:t>
            </a:r>
            <a:r>
              <a:rPr lang="en-US" dirty="0"/>
              <a:t> met </a:t>
            </a:r>
            <a:r>
              <a:rPr lang="en-US" dirty="0" err="1"/>
              <a:t>verhoudingen</a:t>
            </a:r>
            <a:endParaRPr lang="nl-NL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F27A97A-B2C2-21D7-0C51-FF3C4464C2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6015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F521FE7F-A75E-8886-CC19-F0E7CD52B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4908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 dirty="0"/>
              <a:t>Paella </a:t>
            </a:r>
            <a:r>
              <a:rPr lang="en-US" dirty="0" err="1"/>
              <a:t>Catalana</a:t>
            </a:r>
            <a:endParaRPr lang="nl-NL" dirty="0"/>
          </a:p>
        </p:txBody>
      </p:sp>
      <p:graphicFrame>
        <p:nvGraphicFramePr>
          <p:cNvPr id="8" name="Tabel 7">
            <a:extLst>
              <a:ext uri="{FF2B5EF4-FFF2-40B4-BE49-F238E27FC236}">
                <a16:creationId xmlns:a16="http://schemas.microsoft.com/office/drawing/2014/main" id="{2A74D116-2BA2-45EA-9EAA-59693AB425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1531182"/>
              </p:ext>
            </p:extLst>
          </p:nvPr>
        </p:nvGraphicFramePr>
        <p:xfrm>
          <a:off x="6818064" y="1682184"/>
          <a:ext cx="2285048" cy="316992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2285048">
                  <a:extLst>
                    <a:ext uri="{9D8B030D-6E8A-4147-A177-3AD203B41FA5}">
                      <a16:colId xmlns:a16="http://schemas.microsoft.com/office/drawing/2014/main" val="3957996807"/>
                    </a:ext>
                  </a:extLst>
                </a:gridCol>
              </a:tblGrid>
              <a:tr h="471502">
                <a:tc>
                  <a:txBody>
                    <a:bodyPr/>
                    <a:lstStyle/>
                    <a:p>
                      <a:r>
                        <a:rPr lang="nl-NL" sz="1600" dirty="0">
                          <a:effectLst/>
                        </a:rPr>
                        <a:t>Paella </a:t>
                      </a:r>
                      <a:r>
                        <a:rPr lang="nl-NL" sz="1600" dirty="0" err="1">
                          <a:effectLst/>
                        </a:rPr>
                        <a:t>Catalana</a:t>
                      </a:r>
                      <a:r>
                        <a:rPr lang="nl-NL" sz="1600" dirty="0">
                          <a:effectLst/>
                        </a:rPr>
                        <a:t> </a:t>
                      </a:r>
                    </a:p>
                    <a:p>
                      <a:r>
                        <a:rPr lang="nl-NL" sz="1600" dirty="0">
                          <a:effectLst/>
                        </a:rPr>
                        <a:t>voor 4 personen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17474859"/>
                  </a:ext>
                </a:extLst>
              </a:tr>
              <a:tr h="2357511">
                <a:tc>
                  <a:txBody>
                    <a:bodyPr/>
                    <a:lstStyle/>
                    <a:p>
                      <a:r>
                        <a:rPr lang="nl-NL" sz="1600">
                          <a:effectLst/>
                        </a:rPr>
                        <a:t>300 g risottorijst</a:t>
                      </a:r>
                    </a:p>
                    <a:p>
                      <a:r>
                        <a:rPr lang="nl-NL" sz="1600">
                          <a:effectLst/>
                        </a:rPr>
                        <a:t>200 g cherrytomaatjes</a:t>
                      </a:r>
                    </a:p>
                    <a:p>
                      <a:r>
                        <a:rPr lang="nl-NL" sz="1600">
                          <a:effectLst/>
                        </a:rPr>
                        <a:t>150 g doperwten</a:t>
                      </a:r>
                    </a:p>
                    <a:p>
                      <a:r>
                        <a:rPr lang="nl-NL" sz="1600">
                          <a:effectLst/>
                        </a:rPr>
                        <a:t>150 g mosselen</a:t>
                      </a:r>
                    </a:p>
                    <a:p>
                      <a:r>
                        <a:rPr lang="nl-NL" sz="1600">
                          <a:effectLst/>
                        </a:rPr>
                        <a:t>6 eetlepels olijfolie</a:t>
                      </a:r>
                    </a:p>
                    <a:p>
                      <a:r>
                        <a:rPr lang="nl-NL" sz="1600">
                          <a:effectLst/>
                        </a:rPr>
                        <a:t>1 kippenbouillontablet</a:t>
                      </a:r>
                    </a:p>
                    <a:p>
                      <a:r>
                        <a:rPr lang="nl-NL" sz="1600">
                          <a:effectLst/>
                        </a:rPr>
                        <a:t>2 teentjes knoflook</a:t>
                      </a:r>
                    </a:p>
                    <a:p>
                      <a:r>
                        <a:rPr lang="nl-NL" sz="1600">
                          <a:effectLst/>
                        </a:rPr>
                        <a:t>1 grote ui</a:t>
                      </a:r>
                    </a:p>
                    <a:p>
                      <a:r>
                        <a:rPr lang="nl-NL" sz="1600">
                          <a:effectLst/>
                        </a:rPr>
                        <a:t>zout, peper</a:t>
                      </a:r>
                    </a:p>
                    <a:p>
                      <a:r>
                        <a:rPr lang="nl-NL" sz="1600">
                          <a:effectLst/>
                        </a:rPr>
                        <a:t>20 saffraandraadjes</a:t>
                      </a:r>
                      <a:endParaRPr lang="nl-NL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139498460"/>
                  </a:ext>
                </a:extLst>
              </a:tr>
              <a:tr h="185233">
                <a:tc>
                  <a:txBody>
                    <a:bodyPr/>
                    <a:lstStyle/>
                    <a:p>
                      <a:r>
                        <a:rPr lang="nl-NL" sz="1600" dirty="0">
                          <a:effectLst/>
                        </a:rPr>
                        <a:t>Kooktijd: ca 40 minuten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25464333"/>
                  </a:ext>
                </a:extLst>
              </a:tr>
            </a:tbl>
          </a:graphicData>
        </a:graphic>
      </p:graphicFrame>
      <p:pic>
        <p:nvPicPr>
          <p:cNvPr id="9" name="Afbeelding 8">
            <a:extLst>
              <a:ext uri="{FF2B5EF4-FFF2-40B4-BE49-F238E27FC236}">
                <a16:creationId xmlns:a16="http://schemas.microsoft.com/office/drawing/2014/main" id="{43DC547D-96C9-4F9D-A522-B8558BB2CC5A}"/>
              </a:ext>
            </a:extLst>
          </p:cNvPr>
          <p:cNvPicPr/>
          <p:nvPr/>
        </p:nvPicPr>
        <p:blipFill>
          <a:blip r:embed="rId2" r:link="rId3"/>
          <a:srcRect l="4295" r="4295" b="1762"/>
          <a:stretch>
            <a:fillRect/>
          </a:stretch>
        </p:blipFill>
        <p:spPr bwMode="auto">
          <a:xfrm>
            <a:off x="9608534" y="1980646"/>
            <a:ext cx="2059305" cy="2700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6227BBB7-8E8D-4410-9B60-7610BAA74A87}"/>
                  </a:ext>
                </a:extLst>
              </p:cNvPr>
              <p:cNvSpPr txBox="1"/>
              <p:nvPr/>
            </p:nvSpPr>
            <p:spPr>
              <a:xfrm>
                <a:off x="842719" y="1269648"/>
                <a:ext cx="5313045" cy="4878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2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In een kookboek staat een recept voor Paella </a:t>
                </a:r>
                <a:r>
                  <a:rPr lang="nl-NL" sz="22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Catalana</a:t>
                </a:r>
                <a:r>
                  <a:rPr lang="nl-NL" sz="2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. Het recept is gemaakt voor 4 personen, maar het moet aangepast worden voor 10 personen. </a:t>
                </a:r>
              </a:p>
              <a:p>
                <a:endParaRPr lang="nl-NL" sz="2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pPr>
                  <a:spcBef>
                    <a:spcPts val="600"/>
                  </a:spcBef>
                </a:pPr>
                <a:r>
                  <a:rPr lang="nl-NL" sz="2200" b="1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Hoe pas je de hoeveelheden in het recept aan?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nl-NL" sz="2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Ter</a:t>
                </a:r>
                <a:r>
                  <a:rPr lang="nl-NL" sz="22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ugrekenen naar 1 persoon. Dus eerst delen door 4, en daarna keer 10.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nl-NL" sz="22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Alles keer 2,5.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nl-NL" sz="2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r>
                  <a:rPr lang="nl-NL" sz="22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Hoe kom je aan die factor 2,5??</a:t>
                </a:r>
              </a:p>
              <a:p>
                <a:pPr>
                  <a:spcBef>
                    <a:spcPts val="1200"/>
                  </a:spcBef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l-NL" sz="2200" i="0">
                        <a:latin typeface="Cambria Math" panose="02040503050406030204" pitchFamily="18" charset="0"/>
                      </a:rPr>
                      <m:t>factor</m:t>
                    </m:r>
                  </m:oMath>
                </a14:m>
                <a:r>
                  <a:rPr lang="nl-NL" sz="22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sz="2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nl-NL" sz="2200" i="0">
                            <a:latin typeface="Cambria Math" panose="02040503050406030204" pitchFamily="18" charset="0"/>
                          </a:rPr>
                          <m:t>nieuwe</m:t>
                        </m:r>
                        <m:r>
                          <a:rPr lang="nl-NL" sz="2200" i="0">
                            <a:latin typeface="Cambria Math" panose="02040503050406030204" pitchFamily="18" charset="0"/>
                          </a:rPr>
                          <m:t> </m:t>
                        </m:r>
                        <m:r>
                          <m:rPr>
                            <m:sty m:val="p"/>
                          </m:rPr>
                          <a:rPr lang="nl-NL" sz="2200" i="0">
                            <a:latin typeface="Cambria Math" panose="02040503050406030204" pitchFamily="18" charset="0"/>
                          </a:rPr>
                          <m:t>waarde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nl-NL" sz="2200" i="0">
                            <a:latin typeface="Cambria Math" panose="02040503050406030204" pitchFamily="18" charset="0"/>
                          </a:rPr>
                          <m:t>oude</m:t>
                        </m:r>
                        <m:r>
                          <a:rPr lang="nl-NL" sz="2200" i="0">
                            <a:latin typeface="Cambria Math" panose="02040503050406030204" pitchFamily="18" charset="0"/>
                          </a:rPr>
                          <m:t> </m:t>
                        </m:r>
                        <m:r>
                          <m:rPr>
                            <m:sty m:val="p"/>
                          </m:rPr>
                          <a:rPr lang="nl-NL" sz="2200" i="0">
                            <a:latin typeface="Cambria Math" panose="02040503050406030204" pitchFamily="18" charset="0"/>
                          </a:rPr>
                          <m:t>waarde</m:t>
                        </m:r>
                      </m:den>
                    </m:f>
                    <m:r>
                      <a:rPr lang="nl-NL" sz="22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nl-NL" sz="2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2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nl-NL" sz="2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nl-NL" sz="2200" b="0" i="1" smtClean="0">
                        <a:latin typeface="Cambria Math" panose="02040503050406030204" pitchFamily="18" charset="0"/>
                      </a:rPr>
                      <m:t>=2,5</m:t>
                    </m:r>
                  </m:oMath>
                </a14:m>
                <a:endParaRPr lang="nl-NL" sz="22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6227BBB7-8E8D-4410-9B60-7610BAA74A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719" y="1269648"/>
                <a:ext cx="5313045" cy="4878451"/>
              </a:xfrm>
              <a:prstGeom prst="rect">
                <a:avLst/>
              </a:prstGeom>
              <a:blipFill>
                <a:blip r:embed="rId4"/>
                <a:stretch>
                  <a:fillRect l="-1491" t="-749" r="-1720" b="-250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ep 6">
            <a:extLst>
              <a:ext uri="{FF2B5EF4-FFF2-40B4-BE49-F238E27FC236}">
                <a16:creationId xmlns:a16="http://schemas.microsoft.com/office/drawing/2014/main" id="{9F155B02-36FA-470B-9ECC-120F1FF25C12}"/>
              </a:ext>
            </a:extLst>
          </p:cNvPr>
          <p:cNvGrpSpPr/>
          <p:nvPr/>
        </p:nvGrpSpPr>
        <p:grpSpPr>
          <a:xfrm>
            <a:off x="7427954" y="5001897"/>
            <a:ext cx="4142202" cy="1544955"/>
            <a:chOff x="7427954" y="4830447"/>
            <a:chExt cx="4142202" cy="1544955"/>
          </a:xfrm>
        </p:grpSpPr>
        <p:grpSp>
          <p:nvGrpSpPr>
            <p:cNvPr id="6" name="Groep 5">
              <a:extLst>
                <a:ext uri="{FF2B5EF4-FFF2-40B4-BE49-F238E27FC236}">
                  <a16:creationId xmlns:a16="http://schemas.microsoft.com/office/drawing/2014/main" id="{EFEC693A-8C76-4CF9-BBE1-34B152620CEA}"/>
                </a:ext>
              </a:extLst>
            </p:cNvPr>
            <p:cNvGrpSpPr/>
            <p:nvPr/>
          </p:nvGrpSpPr>
          <p:grpSpPr>
            <a:xfrm>
              <a:off x="7427954" y="4830447"/>
              <a:ext cx="4142202" cy="1544955"/>
              <a:chOff x="7427954" y="4830447"/>
              <a:chExt cx="4142202" cy="1544955"/>
            </a:xfrm>
          </p:grpSpPr>
          <p:pic>
            <p:nvPicPr>
              <p:cNvPr id="60" name="Afbeelding 59">
                <a:extLst>
                  <a:ext uri="{FF2B5EF4-FFF2-40B4-BE49-F238E27FC236}">
                    <a16:creationId xmlns:a16="http://schemas.microsoft.com/office/drawing/2014/main" id="{AD9547CF-D2D9-48BF-9AF0-DCA50F6867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27954" y="4830447"/>
                <a:ext cx="4142202" cy="1544955"/>
              </a:xfrm>
              <a:prstGeom prst="rect">
                <a:avLst/>
              </a:prstGeom>
            </p:spPr>
          </p:pic>
          <p:sp>
            <p:nvSpPr>
              <p:cNvPr id="5" name="Rechthoek 4">
                <a:extLst>
                  <a:ext uri="{FF2B5EF4-FFF2-40B4-BE49-F238E27FC236}">
                    <a16:creationId xmlns:a16="http://schemas.microsoft.com/office/drawing/2014/main" id="{15AED46B-F3FF-4D78-9F7C-8515F21B8206}"/>
                  </a:ext>
                </a:extLst>
              </p:cNvPr>
              <p:cNvSpPr/>
              <p:nvPr/>
            </p:nvSpPr>
            <p:spPr>
              <a:xfrm>
                <a:off x="9525521" y="4894729"/>
                <a:ext cx="547662" cy="1564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" name="Rechthoek 10">
                <a:extLst>
                  <a:ext uri="{FF2B5EF4-FFF2-40B4-BE49-F238E27FC236}">
                    <a16:creationId xmlns:a16="http://schemas.microsoft.com/office/drawing/2014/main" id="{27BE7C46-09DC-445B-8287-81DCFC702153}"/>
                  </a:ext>
                </a:extLst>
              </p:cNvPr>
              <p:cNvSpPr/>
              <p:nvPr/>
            </p:nvSpPr>
            <p:spPr>
              <a:xfrm>
                <a:off x="9554861" y="6102766"/>
                <a:ext cx="547662" cy="1564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kstvak 3">
                  <a:extLst>
                    <a:ext uri="{FF2B5EF4-FFF2-40B4-BE49-F238E27FC236}">
                      <a16:creationId xmlns:a16="http://schemas.microsoft.com/office/drawing/2014/main" id="{2CA85C81-A104-4385-9110-547BD2F869A0}"/>
                    </a:ext>
                  </a:extLst>
                </p:cNvPr>
                <p:cNvSpPr txBox="1"/>
                <p:nvPr/>
              </p:nvSpPr>
              <p:spPr>
                <a:xfrm>
                  <a:off x="9608534" y="4831662"/>
                  <a:ext cx="577001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nl-NL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r>
                        <a:rPr lang="nl-NL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nl-NL" sz="1200">
                      <a:latin typeface="Calibri" panose="020F0502020204030204" pitchFamily="34" charset="0"/>
                      <a:cs typeface="Calibri" panose="020F0502020204030204" pitchFamily="34" charset="0"/>
                    </a:rPr>
                    <a:t>4</a:t>
                  </a:r>
                </a:p>
              </p:txBody>
            </p:sp>
          </mc:Choice>
          <mc:Fallback xmlns="">
            <p:sp>
              <p:nvSpPr>
                <p:cNvPr id="4" name="Tekstvak 3">
                  <a:extLst>
                    <a:ext uri="{FF2B5EF4-FFF2-40B4-BE49-F238E27FC236}">
                      <a16:creationId xmlns:a16="http://schemas.microsoft.com/office/drawing/2014/main" id="{2CA85C81-A104-4385-9110-547BD2F869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08534" y="4831662"/>
                  <a:ext cx="577001" cy="276999"/>
                </a:xfrm>
                <a:prstGeom prst="rect">
                  <a:avLst/>
                </a:prstGeom>
                <a:blipFill>
                  <a:blip r:embed="rId6"/>
                  <a:stretch>
                    <a:fillRect t="-2222" b="-17778"/>
                  </a:stretch>
                </a:blipFill>
              </p:spPr>
              <p:txBody>
                <a:bodyPr/>
                <a:lstStyle/>
                <a:p>
                  <a:r>
                    <a:rPr lang="nl-N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kstvak 11">
                  <a:extLst>
                    <a:ext uri="{FF2B5EF4-FFF2-40B4-BE49-F238E27FC236}">
                      <a16:creationId xmlns:a16="http://schemas.microsoft.com/office/drawing/2014/main" id="{E921C87B-B8DC-45C3-B01E-AB48FBFFE01C}"/>
                    </a:ext>
                  </a:extLst>
                </p:cNvPr>
                <p:cNvSpPr txBox="1"/>
                <p:nvPr/>
              </p:nvSpPr>
              <p:spPr>
                <a:xfrm>
                  <a:off x="9628093" y="6039699"/>
                  <a:ext cx="577001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nl-NL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r>
                        <a:rPr lang="nl-NL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nl-NL" sz="1200">
                      <a:latin typeface="Calibri" panose="020F0502020204030204" pitchFamily="34" charset="0"/>
                      <a:cs typeface="Calibri" panose="020F0502020204030204" pitchFamily="34" charset="0"/>
                    </a:rPr>
                    <a:t>4</a:t>
                  </a:r>
                </a:p>
              </p:txBody>
            </p:sp>
          </mc:Choice>
          <mc:Fallback xmlns="">
            <p:sp>
              <p:nvSpPr>
                <p:cNvPr id="12" name="Tekstvak 11">
                  <a:extLst>
                    <a:ext uri="{FF2B5EF4-FFF2-40B4-BE49-F238E27FC236}">
                      <a16:creationId xmlns:a16="http://schemas.microsoft.com/office/drawing/2014/main" id="{E921C87B-B8DC-45C3-B01E-AB48FBFFE0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28093" y="6039699"/>
                  <a:ext cx="577001" cy="276999"/>
                </a:xfrm>
                <a:prstGeom prst="rect">
                  <a:avLst/>
                </a:prstGeom>
                <a:blipFill>
                  <a:blip r:embed="rId6"/>
                  <a:stretch>
                    <a:fillRect t="-2222" b="-17778"/>
                  </a:stretch>
                </a:blipFill>
              </p:spPr>
              <p:txBody>
                <a:bodyPr/>
                <a:lstStyle/>
                <a:p>
                  <a:r>
                    <a:rPr lang="nl-NL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1" name="Rechthoek 20">
            <a:extLst>
              <a:ext uri="{FF2B5EF4-FFF2-40B4-BE49-F238E27FC236}">
                <a16:creationId xmlns:a16="http://schemas.microsoft.com/office/drawing/2014/main" id="{BC8EF82A-CED2-48B2-BDAB-46E4EE3E592D}"/>
              </a:ext>
            </a:extLst>
          </p:cNvPr>
          <p:cNvSpPr/>
          <p:nvPr/>
        </p:nvSpPr>
        <p:spPr>
          <a:xfrm>
            <a:off x="7058477" y="4876202"/>
            <a:ext cx="547662" cy="156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8F2C3A5F-195C-437B-A075-243B80F3C150}"/>
              </a:ext>
            </a:extLst>
          </p:cNvPr>
          <p:cNvSpPr/>
          <p:nvPr/>
        </p:nvSpPr>
        <p:spPr>
          <a:xfrm>
            <a:off x="7087817" y="6084239"/>
            <a:ext cx="547662" cy="156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32" name="Groep 31">
            <a:extLst>
              <a:ext uri="{FF2B5EF4-FFF2-40B4-BE49-F238E27FC236}">
                <a16:creationId xmlns:a16="http://schemas.microsoft.com/office/drawing/2014/main" id="{5DCF9B79-98C2-42B7-8B40-65B07BDE4F20}"/>
              </a:ext>
            </a:extLst>
          </p:cNvPr>
          <p:cNvGrpSpPr/>
          <p:nvPr/>
        </p:nvGrpSpPr>
        <p:grpSpPr>
          <a:xfrm>
            <a:off x="6972300" y="4887565"/>
            <a:ext cx="4597856" cy="1650332"/>
            <a:chOff x="6972300" y="4715035"/>
            <a:chExt cx="4597856" cy="1650332"/>
          </a:xfrm>
        </p:grpSpPr>
        <p:grpSp>
          <p:nvGrpSpPr>
            <p:cNvPr id="25" name="Groep 24">
              <a:extLst>
                <a:ext uri="{FF2B5EF4-FFF2-40B4-BE49-F238E27FC236}">
                  <a16:creationId xmlns:a16="http://schemas.microsoft.com/office/drawing/2014/main" id="{315FFEC8-C04F-4B59-A5BC-9CCB0DFF190E}"/>
                </a:ext>
              </a:extLst>
            </p:cNvPr>
            <p:cNvGrpSpPr/>
            <p:nvPr/>
          </p:nvGrpSpPr>
          <p:grpSpPr>
            <a:xfrm>
              <a:off x="6972300" y="4916172"/>
              <a:ext cx="4597856" cy="1343069"/>
              <a:chOff x="6972300" y="4830447"/>
              <a:chExt cx="4597856" cy="1343069"/>
            </a:xfrm>
          </p:grpSpPr>
          <p:sp>
            <p:nvSpPr>
              <p:cNvPr id="24" name="Rechthoek 23">
                <a:extLst>
                  <a:ext uri="{FF2B5EF4-FFF2-40B4-BE49-F238E27FC236}">
                    <a16:creationId xmlns:a16="http://schemas.microsoft.com/office/drawing/2014/main" id="{84CF3DAC-D850-4BF8-8745-5254FB9393EF}"/>
                  </a:ext>
                </a:extLst>
              </p:cNvPr>
              <p:cNvSpPr/>
              <p:nvPr/>
            </p:nvSpPr>
            <p:spPr>
              <a:xfrm>
                <a:off x="6972300" y="4830447"/>
                <a:ext cx="4597856" cy="13430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grpSp>
            <p:nvGrpSpPr>
              <p:cNvPr id="15" name="Groep 14">
                <a:extLst>
                  <a:ext uri="{FF2B5EF4-FFF2-40B4-BE49-F238E27FC236}">
                    <a16:creationId xmlns:a16="http://schemas.microsoft.com/office/drawing/2014/main" id="{B2A5A940-9B7E-489C-9752-C2E1BD1D6CF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204548" y="5078432"/>
                <a:ext cx="3797128" cy="793434"/>
                <a:chOff x="4708701" y="5045476"/>
                <a:chExt cx="3342143" cy="698362"/>
              </a:xfrm>
            </p:grpSpPr>
            <p:pic>
              <p:nvPicPr>
                <p:cNvPr id="20" name="Afbeelding 19">
                  <a:extLst>
                    <a:ext uri="{FF2B5EF4-FFF2-40B4-BE49-F238E27FC236}">
                      <a16:creationId xmlns:a16="http://schemas.microsoft.com/office/drawing/2014/main" id="{65F1F306-9433-4953-8DCD-D19C273C2AA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t="26768" r="42564" b="28030"/>
                <a:stretch/>
              </p:blipFill>
              <p:spPr>
                <a:xfrm>
                  <a:off x="4708701" y="5045477"/>
                  <a:ext cx="2379116" cy="698361"/>
                </a:xfrm>
                <a:prstGeom prst="rect">
                  <a:avLst/>
                </a:prstGeom>
              </p:spPr>
            </p:pic>
            <p:pic>
              <p:nvPicPr>
                <p:cNvPr id="23" name="Afbeelding 22">
                  <a:extLst>
                    <a:ext uri="{FF2B5EF4-FFF2-40B4-BE49-F238E27FC236}">
                      <a16:creationId xmlns:a16="http://schemas.microsoft.com/office/drawing/2014/main" id="{169BF0BF-AD32-4EC6-92C0-2EAB4028A2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76751" t="26768" b="28030"/>
                <a:stretch/>
              </p:blipFill>
              <p:spPr>
                <a:xfrm>
                  <a:off x="7087817" y="5045476"/>
                  <a:ext cx="963027" cy="698361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6" name="Groep 25">
              <a:extLst>
                <a:ext uri="{FF2B5EF4-FFF2-40B4-BE49-F238E27FC236}">
                  <a16:creationId xmlns:a16="http://schemas.microsoft.com/office/drawing/2014/main" id="{477D8D79-8601-42B6-B387-683759248932}"/>
                </a:ext>
              </a:extLst>
            </p:cNvPr>
            <p:cNvGrpSpPr/>
            <p:nvPr/>
          </p:nvGrpSpPr>
          <p:grpSpPr>
            <a:xfrm>
              <a:off x="9476073" y="4715035"/>
              <a:ext cx="882869" cy="323605"/>
              <a:chOff x="9485598" y="4743610"/>
              <a:chExt cx="882869" cy="323605"/>
            </a:xfrm>
          </p:grpSpPr>
          <p:cxnSp>
            <p:nvCxnSpPr>
              <p:cNvPr id="27" name="Rechte verbindingslijn met pijl 26">
                <a:extLst>
                  <a:ext uri="{FF2B5EF4-FFF2-40B4-BE49-F238E27FC236}">
                    <a16:creationId xmlns:a16="http://schemas.microsoft.com/office/drawing/2014/main" id="{056A5300-AB2B-4F88-9AD0-45B5AE3F36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85598" y="5067215"/>
                <a:ext cx="882869" cy="0"/>
              </a:xfrm>
              <a:prstGeom prst="straightConnector1">
                <a:avLst/>
              </a:prstGeom>
              <a:ln w="53975" cmpd="dbl">
                <a:solidFill>
                  <a:srgbClr val="0070C0"/>
                </a:solidFill>
                <a:tailEnd type="stealth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kstvak 27">
                    <a:extLst>
                      <a:ext uri="{FF2B5EF4-FFF2-40B4-BE49-F238E27FC236}">
                        <a16:creationId xmlns:a16="http://schemas.microsoft.com/office/drawing/2014/main" id="{4C1EBF7A-CA27-41C5-A12B-6181F5B68376}"/>
                      </a:ext>
                    </a:extLst>
                  </p:cNvPr>
                  <p:cNvSpPr txBox="1"/>
                  <p:nvPr/>
                </p:nvSpPr>
                <p:spPr>
                  <a:xfrm>
                    <a:off x="9485598" y="4743610"/>
                    <a:ext cx="882869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nl-NL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nl-NL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2,5</m:t>
                          </m:r>
                        </m:oMath>
                      </m:oMathPara>
                    </a14:m>
                    <a:endParaRPr lang="nl-NL" sz="140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28" name="Tekstvak 27">
                    <a:extLst>
                      <a:ext uri="{FF2B5EF4-FFF2-40B4-BE49-F238E27FC236}">
                        <a16:creationId xmlns:a16="http://schemas.microsoft.com/office/drawing/2014/main" id="{4C1EBF7A-CA27-41C5-A12B-6181F5B6837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485598" y="4743610"/>
                    <a:ext cx="882869" cy="307777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nl-NL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1" name="Groep 30">
              <a:extLst>
                <a:ext uri="{FF2B5EF4-FFF2-40B4-BE49-F238E27FC236}">
                  <a16:creationId xmlns:a16="http://schemas.microsoft.com/office/drawing/2014/main" id="{0DEA658B-C39E-49FF-BE7F-F8213E6A3A9B}"/>
                </a:ext>
              </a:extLst>
            </p:cNvPr>
            <p:cNvGrpSpPr/>
            <p:nvPr/>
          </p:nvGrpSpPr>
          <p:grpSpPr>
            <a:xfrm>
              <a:off x="9466548" y="6052341"/>
              <a:ext cx="901919" cy="313026"/>
              <a:chOff x="9485598" y="6052341"/>
              <a:chExt cx="901919" cy="313026"/>
            </a:xfrm>
          </p:grpSpPr>
          <p:cxnSp>
            <p:nvCxnSpPr>
              <p:cNvPr id="29" name="Rechte verbindingslijn met pijl 28">
                <a:extLst>
                  <a:ext uri="{FF2B5EF4-FFF2-40B4-BE49-F238E27FC236}">
                    <a16:creationId xmlns:a16="http://schemas.microsoft.com/office/drawing/2014/main" id="{8AB239E0-88D0-41E0-97F1-4D7CAE0E51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04648" y="6052341"/>
                <a:ext cx="882869" cy="0"/>
              </a:xfrm>
              <a:prstGeom prst="straightConnector1">
                <a:avLst/>
              </a:prstGeom>
              <a:ln w="53975" cmpd="dbl">
                <a:solidFill>
                  <a:srgbClr val="0070C0"/>
                </a:solidFill>
                <a:tailEnd type="stealth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Tekstvak 29">
                    <a:extLst>
                      <a:ext uri="{FF2B5EF4-FFF2-40B4-BE49-F238E27FC236}">
                        <a16:creationId xmlns:a16="http://schemas.microsoft.com/office/drawing/2014/main" id="{B808E334-7204-4294-B53A-9477A3D99901}"/>
                      </a:ext>
                    </a:extLst>
                  </p:cNvPr>
                  <p:cNvSpPr txBox="1"/>
                  <p:nvPr/>
                </p:nvSpPr>
                <p:spPr>
                  <a:xfrm>
                    <a:off x="9485598" y="6057590"/>
                    <a:ext cx="882869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nl-NL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×2,5</m:t>
                          </m:r>
                        </m:oMath>
                      </m:oMathPara>
                    </a14:m>
                    <a:endParaRPr lang="nl-NL" sz="140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30" name="Tekstvak 29">
                    <a:extLst>
                      <a:ext uri="{FF2B5EF4-FFF2-40B4-BE49-F238E27FC236}">
                        <a16:creationId xmlns:a16="http://schemas.microsoft.com/office/drawing/2014/main" id="{B808E334-7204-4294-B53A-9477A3D9990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485598" y="6057590"/>
                    <a:ext cx="882869" cy="307777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nl-NL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1266007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0F96BFC-D1FD-79AE-A97A-D4EB7B705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562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 dirty="0"/>
              <a:t>Paella </a:t>
            </a:r>
            <a:r>
              <a:rPr lang="en-US" dirty="0" err="1"/>
              <a:t>Catalana</a:t>
            </a:r>
            <a:r>
              <a:rPr lang="en-US" dirty="0"/>
              <a:t>: </a:t>
            </a:r>
            <a:r>
              <a:rPr lang="en-US" dirty="0" err="1"/>
              <a:t>verhoudingstabel</a:t>
            </a:r>
            <a:endParaRPr lang="nl-NL" dirty="0"/>
          </a:p>
        </p:txBody>
      </p:sp>
      <p:graphicFrame>
        <p:nvGraphicFramePr>
          <p:cNvPr id="8" name="Tabel 7">
            <a:extLst>
              <a:ext uri="{FF2B5EF4-FFF2-40B4-BE49-F238E27FC236}">
                <a16:creationId xmlns:a16="http://schemas.microsoft.com/office/drawing/2014/main" id="{2A74D116-2BA2-45EA-9EAA-59693AB425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2299158"/>
              </p:ext>
            </p:extLst>
          </p:nvPr>
        </p:nvGraphicFramePr>
        <p:xfrm>
          <a:off x="6818064" y="1700154"/>
          <a:ext cx="2285048" cy="316992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2285048">
                  <a:extLst>
                    <a:ext uri="{9D8B030D-6E8A-4147-A177-3AD203B41FA5}">
                      <a16:colId xmlns:a16="http://schemas.microsoft.com/office/drawing/2014/main" val="3957996807"/>
                    </a:ext>
                  </a:extLst>
                </a:gridCol>
              </a:tblGrid>
              <a:tr h="471502">
                <a:tc>
                  <a:txBody>
                    <a:bodyPr/>
                    <a:lstStyle/>
                    <a:p>
                      <a:r>
                        <a:rPr lang="nl-NL" sz="1600">
                          <a:effectLst/>
                        </a:rPr>
                        <a:t>Paella </a:t>
                      </a:r>
                      <a:r>
                        <a:rPr lang="nl-NL" sz="1600" err="1">
                          <a:effectLst/>
                        </a:rPr>
                        <a:t>Catalana</a:t>
                      </a:r>
                      <a:r>
                        <a:rPr lang="nl-NL" sz="1600">
                          <a:effectLst/>
                        </a:rPr>
                        <a:t> </a:t>
                      </a:r>
                    </a:p>
                    <a:p>
                      <a:r>
                        <a:rPr lang="nl-NL" sz="1600">
                          <a:effectLst/>
                        </a:rPr>
                        <a:t>voor 4 personen</a:t>
                      </a:r>
                      <a:endParaRPr lang="nl-NL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17474859"/>
                  </a:ext>
                </a:extLst>
              </a:tr>
              <a:tr h="2357511">
                <a:tc>
                  <a:txBody>
                    <a:bodyPr/>
                    <a:lstStyle/>
                    <a:p>
                      <a:r>
                        <a:rPr lang="nl-NL" sz="1600" dirty="0">
                          <a:effectLst/>
                        </a:rPr>
                        <a:t>300 g risottorijst</a:t>
                      </a:r>
                    </a:p>
                    <a:p>
                      <a:r>
                        <a:rPr lang="nl-NL" sz="1600" dirty="0">
                          <a:effectLst/>
                        </a:rPr>
                        <a:t>200 g cherrytomaatjes</a:t>
                      </a:r>
                    </a:p>
                    <a:p>
                      <a:r>
                        <a:rPr lang="nl-NL" sz="1600" dirty="0">
                          <a:effectLst/>
                        </a:rPr>
                        <a:t>150 g doperwten</a:t>
                      </a:r>
                    </a:p>
                    <a:p>
                      <a:r>
                        <a:rPr lang="nl-NL" sz="1600" dirty="0">
                          <a:effectLst/>
                        </a:rPr>
                        <a:t>150 g mosselen</a:t>
                      </a:r>
                    </a:p>
                    <a:p>
                      <a:r>
                        <a:rPr lang="nl-NL" sz="1600" dirty="0">
                          <a:effectLst/>
                        </a:rPr>
                        <a:t>6 eetlepels olijfolie</a:t>
                      </a:r>
                    </a:p>
                    <a:p>
                      <a:r>
                        <a:rPr lang="nl-NL" sz="1600" dirty="0">
                          <a:effectLst/>
                        </a:rPr>
                        <a:t>1 kippenbouillontablet</a:t>
                      </a:r>
                    </a:p>
                    <a:p>
                      <a:r>
                        <a:rPr lang="nl-NL" sz="1600" dirty="0">
                          <a:effectLst/>
                        </a:rPr>
                        <a:t>2 teentjes knoflook</a:t>
                      </a:r>
                    </a:p>
                    <a:p>
                      <a:r>
                        <a:rPr lang="nl-NL" sz="1600" dirty="0">
                          <a:effectLst/>
                        </a:rPr>
                        <a:t>1 grote ui</a:t>
                      </a:r>
                    </a:p>
                    <a:p>
                      <a:r>
                        <a:rPr lang="nl-NL" sz="1600" dirty="0">
                          <a:effectLst/>
                        </a:rPr>
                        <a:t>zout, peper</a:t>
                      </a:r>
                    </a:p>
                    <a:p>
                      <a:r>
                        <a:rPr lang="nl-NL" sz="1600" dirty="0">
                          <a:effectLst/>
                        </a:rPr>
                        <a:t>20 saffraandraadjes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139498460"/>
                  </a:ext>
                </a:extLst>
              </a:tr>
              <a:tr h="185233">
                <a:tc>
                  <a:txBody>
                    <a:bodyPr/>
                    <a:lstStyle/>
                    <a:p>
                      <a:r>
                        <a:rPr lang="nl-NL" sz="1600" dirty="0">
                          <a:effectLst/>
                        </a:rPr>
                        <a:t>Kooktijd: ca 40 minuten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25464333"/>
                  </a:ext>
                </a:extLst>
              </a:tr>
            </a:tbl>
          </a:graphicData>
        </a:graphic>
      </p:graphicFrame>
      <p:pic>
        <p:nvPicPr>
          <p:cNvPr id="9" name="Afbeelding 8">
            <a:extLst>
              <a:ext uri="{FF2B5EF4-FFF2-40B4-BE49-F238E27FC236}">
                <a16:creationId xmlns:a16="http://schemas.microsoft.com/office/drawing/2014/main" id="{43DC547D-96C9-4F9D-A522-B8558BB2CC5A}"/>
              </a:ext>
            </a:extLst>
          </p:cNvPr>
          <p:cNvPicPr/>
          <p:nvPr/>
        </p:nvPicPr>
        <p:blipFill>
          <a:blip r:embed="rId2" r:link="rId3"/>
          <a:srcRect l="4295" r="4295" b="1762"/>
          <a:stretch>
            <a:fillRect/>
          </a:stretch>
        </p:blipFill>
        <p:spPr bwMode="auto">
          <a:xfrm>
            <a:off x="9585279" y="1979625"/>
            <a:ext cx="2059305" cy="2700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6227BBB7-8E8D-4410-9B60-7610BAA74A87}"/>
                  </a:ext>
                </a:extLst>
              </p:cNvPr>
              <p:cNvSpPr txBox="1"/>
              <p:nvPr/>
            </p:nvSpPr>
            <p:spPr>
              <a:xfrm>
                <a:off x="838199" y="1428197"/>
                <a:ext cx="5191125" cy="43411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24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N</a:t>
                </a:r>
                <a:r>
                  <a:rPr lang="nl-NL" sz="24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oteer ook de eenheden in de tabel.</a:t>
                </a:r>
              </a:p>
              <a:p>
                <a:pPr>
                  <a:spcAft>
                    <a:spcPts val="600"/>
                  </a:spcAft>
                </a:pPr>
                <a:r>
                  <a:rPr lang="nl-NL" sz="24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Hoe bereken je nu het antwoord?</a:t>
                </a:r>
              </a:p>
              <a:p>
                <a:endParaRPr lang="nl-NL" sz="2400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endParaRPr lang="nl-NL" sz="24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endParaRPr lang="nl-NL" sz="2400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endParaRPr lang="nl-NL" sz="24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endParaRPr lang="nl-NL" sz="2400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pPr algn="ctr"/>
                <a:endParaRPr lang="nl-NL" sz="2400" b="0" i="1" dirty="0">
                  <a:latin typeface="Cambria Math" panose="02040503050406030204" pitchFamily="18" charset="0"/>
                </a:endParaRPr>
              </a:p>
              <a:p>
                <a:pPr algn="ctr"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l-NL" sz="2400" b="0" i="0" smtClean="0">
                          <a:latin typeface="Cambria Math" panose="02040503050406030204" pitchFamily="18" charset="0"/>
                        </a:rPr>
                        <m:t>factor</m:t>
                      </m:r>
                      <m:r>
                        <a:rPr lang="nl-NL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nl-NL" sz="2400" i="0">
                              <a:latin typeface="Cambria Math" panose="02040503050406030204" pitchFamily="18" charset="0"/>
                            </a:rPr>
                            <m:t>nieuw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nl-NL" sz="2400" i="0">
                              <a:latin typeface="Cambria Math" panose="02040503050406030204" pitchFamily="18" charset="0"/>
                            </a:rPr>
                            <m:t>oud</m:t>
                          </m:r>
                        </m:den>
                      </m:f>
                      <m:r>
                        <a:rPr lang="nl-NL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nl-NL" sz="2400" b="0" i="1" smtClean="0">
                          <a:latin typeface="Cambria Math" panose="02040503050406030204" pitchFamily="18" charset="0"/>
                        </a:rPr>
                        <m:t>=2,5</m:t>
                      </m:r>
                    </m:oMath>
                  </m:oMathPara>
                </a14:m>
                <a:endParaRPr lang="nl-NL" sz="2400" b="0" dirty="0">
                  <a:latin typeface="Calibri" panose="020F0502020204030204" pitchFamily="34" charset="0"/>
                </a:endParaRPr>
              </a:p>
              <a:p>
                <a:pPr algn="ctr">
                  <a:spcBef>
                    <a:spcPts val="1200"/>
                  </a:spcBef>
                </a:pPr>
                <a14:m>
                  <m:oMath xmlns:m="http://schemas.openxmlformats.org/officeDocument/2006/math">
                    <m:r>
                      <a:rPr lang="nl-NL" sz="24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2,5</m:t>
                    </m:r>
                    <m:r>
                      <a:rPr lang="nl-NL" sz="24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×300=750 </m:t>
                    </m:r>
                    <m:r>
                      <m:rPr>
                        <m:sty m:val="p"/>
                      </m:rPr>
                      <a:rPr lang="nl-NL" sz="2400" b="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gram</m:t>
                    </m:r>
                  </m:oMath>
                </a14:m>
                <a:r>
                  <a:rPr lang="nl-NL" sz="24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6227BBB7-8E8D-4410-9B60-7610BAA74A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1428197"/>
                <a:ext cx="5191125" cy="4341188"/>
              </a:xfrm>
              <a:prstGeom prst="rect">
                <a:avLst/>
              </a:prstGeom>
              <a:blipFill>
                <a:blip r:embed="rId4"/>
                <a:stretch>
                  <a:fillRect l="-1761" t="-1124" b="-281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4" name="Tabel 4">
            <a:extLst>
              <a:ext uri="{FF2B5EF4-FFF2-40B4-BE49-F238E27FC236}">
                <a16:creationId xmlns:a16="http://schemas.microsoft.com/office/drawing/2014/main" id="{6A8D0823-E45B-4B28-8C58-07288BF476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8317640"/>
              </p:ext>
            </p:extLst>
          </p:nvPr>
        </p:nvGraphicFramePr>
        <p:xfrm>
          <a:off x="1158625" y="2764871"/>
          <a:ext cx="3852000" cy="11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4 personen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10 personen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300 gram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p:sp>
        <p:nvSpPr>
          <p:cNvPr id="5" name="Pijl: U-vormig 4">
            <a:extLst>
              <a:ext uri="{FF2B5EF4-FFF2-40B4-BE49-F238E27FC236}">
                <a16:creationId xmlns:a16="http://schemas.microsoft.com/office/drawing/2014/main" id="{D0344AE1-2DBB-4B81-B5E7-B9079EFF371C}"/>
              </a:ext>
            </a:extLst>
          </p:cNvPr>
          <p:cNvSpPr/>
          <p:nvPr/>
        </p:nvSpPr>
        <p:spPr>
          <a:xfrm>
            <a:off x="2910268" y="3142604"/>
            <a:ext cx="395742" cy="388341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4703"/>
              <a:gd name="adj5" fmla="val 75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88866EF9-3186-4F93-81BF-2FA39F842C9F}"/>
              </a:ext>
            </a:extLst>
          </p:cNvPr>
          <p:cNvCxnSpPr>
            <a:cxnSpLocks/>
          </p:cNvCxnSpPr>
          <p:nvPr/>
        </p:nvCxnSpPr>
        <p:spPr>
          <a:xfrm>
            <a:off x="2643205" y="2617448"/>
            <a:ext cx="882869" cy="0"/>
          </a:xfrm>
          <a:prstGeom prst="straightConnector1">
            <a:avLst/>
          </a:prstGeom>
          <a:ln w="53975" cmpd="dbl">
            <a:solidFill>
              <a:srgbClr val="0070C0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kstvak 12">
                <a:extLst>
                  <a:ext uri="{FF2B5EF4-FFF2-40B4-BE49-F238E27FC236}">
                    <a16:creationId xmlns:a16="http://schemas.microsoft.com/office/drawing/2014/main" id="{8F68333B-7993-48B1-8374-D5E2BD402DD0}"/>
                  </a:ext>
                </a:extLst>
              </p:cNvPr>
              <p:cNvSpPr txBox="1"/>
              <p:nvPr/>
            </p:nvSpPr>
            <p:spPr>
              <a:xfrm>
                <a:off x="2762993" y="2261659"/>
                <a:ext cx="6432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nl-NL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2,5</m:t>
                      </m:r>
                    </m:oMath>
                  </m:oMathPara>
                </a14:m>
                <a:endParaRPr lang="nl-NL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Tekstvak 12">
                <a:extLst>
                  <a:ext uri="{FF2B5EF4-FFF2-40B4-BE49-F238E27FC236}">
                    <a16:creationId xmlns:a16="http://schemas.microsoft.com/office/drawing/2014/main" id="{8F68333B-7993-48B1-8374-D5E2BD402D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2993" y="2261659"/>
                <a:ext cx="643293" cy="369332"/>
              </a:xfrm>
              <a:prstGeom prst="rect">
                <a:avLst/>
              </a:prstGeom>
              <a:blipFill>
                <a:blip r:embed="rId5"/>
                <a:stretch>
                  <a:fillRect r="-7547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Rechte verbindingslijn met pijl 14">
            <a:extLst>
              <a:ext uri="{FF2B5EF4-FFF2-40B4-BE49-F238E27FC236}">
                <a16:creationId xmlns:a16="http://schemas.microsoft.com/office/drawing/2014/main" id="{B3EAA494-A4E6-47C0-8DCF-54B340B411C5}"/>
              </a:ext>
            </a:extLst>
          </p:cNvPr>
          <p:cNvCxnSpPr>
            <a:cxnSpLocks/>
          </p:cNvCxnSpPr>
          <p:nvPr/>
        </p:nvCxnSpPr>
        <p:spPr>
          <a:xfrm>
            <a:off x="2643205" y="4051775"/>
            <a:ext cx="882869" cy="0"/>
          </a:xfrm>
          <a:prstGeom prst="straightConnector1">
            <a:avLst/>
          </a:prstGeom>
          <a:ln w="53975" cmpd="dbl">
            <a:solidFill>
              <a:srgbClr val="0070C0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kstvak 15">
                <a:extLst>
                  <a:ext uri="{FF2B5EF4-FFF2-40B4-BE49-F238E27FC236}">
                    <a16:creationId xmlns:a16="http://schemas.microsoft.com/office/drawing/2014/main" id="{0CF5F2E4-3881-4022-88D6-51A1D953498A}"/>
                  </a:ext>
                </a:extLst>
              </p:cNvPr>
              <p:cNvSpPr txBox="1"/>
              <p:nvPr/>
            </p:nvSpPr>
            <p:spPr>
              <a:xfrm>
                <a:off x="2762993" y="4056743"/>
                <a:ext cx="6432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nl-NL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2,5</m:t>
                      </m:r>
                    </m:oMath>
                  </m:oMathPara>
                </a14:m>
                <a:endParaRPr lang="nl-NL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6" name="Tekstvak 15">
                <a:extLst>
                  <a:ext uri="{FF2B5EF4-FFF2-40B4-BE49-F238E27FC236}">
                    <a16:creationId xmlns:a16="http://schemas.microsoft.com/office/drawing/2014/main" id="{0CF5F2E4-3881-4022-88D6-51A1D95349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2993" y="4056743"/>
                <a:ext cx="643293" cy="369332"/>
              </a:xfrm>
              <a:prstGeom prst="rect">
                <a:avLst/>
              </a:prstGeom>
              <a:blipFill>
                <a:blip r:embed="rId6"/>
                <a:stretch>
                  <a:fillRect r="-7547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kstvak 1">
                <a:extLst>
                  <a:ext uri="{FF2B5EF4-FFF2-40B4-BE49-F238E27FC236}">
                    <a16:creationId xmlns:a16="http://schemas.microsoft.com/office/drawing/2014/main" id="{123D1E27-78CC-99F8-A258-5B20EE914C92}"/>
                  </a:ext>
                </a:extLst>
              </p:cNvPr>
              <p:cNvSpPr txBox="1"/>
              <p:nvPr/>
            </p:nvSpPr>
            <p:spPr>
              <a:xfrm>
                <a:off x="5915025" y="5367949"/>
                <a:ext cx="4552950" cy="11849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nl-NL" sz="24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Of terugrekenen via 1 persoon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nl-NL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300</m:t>
                    </m:r>
                    <m:r>
                      <a:rPr lang="nl-NL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÷4×10=750</m:t>
                    </m:r>
                  </m:oMath>
                </a14:m>
                <a:r>
                  <a:rPr lang="nl-NL" sz="24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gram</a:t>
                </a:r>
              </a:p>
              <a:p>
                <a:endParaRPr lang="nl-NL" dirty="0"/>
              </a:p>
            </p:txBody>
          </p:sp>
        </mc:Choice>
        <mc:Fallback xmlns="">
          <p:sp>
            <p:nvSpPr>
              <p:cNvPr id="2" name="Tekstvak 1">
                <a:extLst>
                  <a:ext uri="{FF2B5EF4-FFF2-40B4-BE49-F238E27FC236}">
                    <a16:creationId xmlns:a16="http://schemas.microsoft.com/office/drawing/2014/main" id="{123D1E27-78CC-99F8-A258-5B20EE914C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5025" y="5367949"/>
                <a:ext cx="4552950" cy="1184940"/>
              </a:xfrm>
              <a:prstGeom prst="rect">
                <a:avLst/>
              </a:prstGeom>
              <a:blipFill>
                <a:blip r:embed="rId7"/>
                <a:stretch>
                  <a:fillRect t="-4124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9343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vak 9">
            <a:extLst>
              <a:ext uri="{FF2B5EF4-FFF2-40B4-BE49-F238E27FC236}">
                <a16:creationId xmlns:a16="http://schemas.microsoft.com/office/drawing/2014/main" id="{6227BBB7-8E8D-4410-9B60-7610BAA74A87}"/>
              </a:ext>
            </a:extLst>
          </p:cNvPr>
          <p:cNvSpPr txBox="1"/>
          <p:nvPr/>
        </p:nvSpPr>
        <p:spPr>
          <a:xfrm>
            <a:off x="838200" y="1429381"/>
            <a:ext cx="5610225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Mieke bezorgt maaltijden. In 3,5 uur verdient zij daarmee gemiddeld 42 euro.</a:t>
            </a:r>
          </a:p>
          <a:p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Mieke spaart voor een nieuwe smartphone van 600 euro.</a:t>
            </a:r>
          </a:p>
          <a:p>
            <a:pPr>
              <a:spcBef>
                <a:spcPts val="600"/>
              </a:spcBef>
            </a:pP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Hoeveel uur moet Mieke daarvoor werken?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00CB636-3DFF-0292-F8D5-2A9724095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4908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Voorbeeld</a:t>
            </a:r>
            <a:r>
              <a:rPr lang="en-US" dirty="0"/>
              <a:t> 1 – </a:t>
            </a:r>
            <a:r>
              <a:rPr lang="en-US" dirty="0" err="1"/>
              <a:t>Maaltijden</a:t>
            </a:r>
            <a:r>
              <a:rPr lang="en-US" dirty="0"/>
              <a:t> </a:t>
            </a:r>
            <a:r>
              <a:rPr lang="en-US" dirty="0" err="1"/>
              <a:t>bezorgen</a:t>
            </a:r>
            <a:endParaRPr lang="nl-NL" dirty="0"/>
          </a:p>
        </p:txBody>
      </p:sp>
      <p:graphicFrame>
        <p:nvGraphicFramePr>
          <p:cNvPr id="18" name="Tabel 4">
            <a:extLst>
              <a:ext uri="{FF2B5EF4-FFF2-40B4-BE49-F238E27FC236}">
                <a16:creationId xmlns:a16="http://schemas.microsoft.com/office/drawing/2014/main" id="{D6CF7888-5D87-4561-BEE5-8DE1666E47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9804604"/>
              </p:ext>
            </p:extLst>
          </p:nvPr>
        </p:nvGraphicFramePr>
        <p:xfrm>
          <a:off x="1396314" y="4446944"/>
          <a:ext cx="3852000" cy="11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 dirty="0"/>
                        <a:t>3,5 uur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 dirty="0"/>
                        <a:t>42 euro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p:graphicFrame>
        <p:nvGraphicFramePr>
          <p:cNvPr id="14" name="Tabel 4">
            <a:extLst>
              <a:ext uri="{FF2B5EF4-FFF2-40B4-BE49-F238E27FC236}">
                <a16:creationId xmlns:a16="http://schemas.microsoft.com/office/drawing/2014/main" id="{6A8D0823-E45B-4B28-8C58-07288BF476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5517949"/>
              </p:ext>
            </p:extLst>
          </p:nvPr>
        </p:nvGraphicFramePr>
        <p:xfrm>
          <a:off x="1391647" y="4446944"/>
          <a:ext cx="3852000" cy="11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 dirty="0"/>
                        <a:t>3,5 uur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 dirty="0"/>
                        <a:t>42 euro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dirty="0"/>
                        <a:t>600 euro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88866EF9-3186-4F93-81BF-2FA39F842C9F}"/>
              </a:ext>
            </a:extLst>
          </p:cNvPr>
          <p:cNvCxnSpPr>
            <a:cxnSpLocks/>
          </p:cNvCxnSpPr>
          <p:nvPr/>
        </p:nvCxnSpPr>
        <p:spPr>
          <a:xfrm>
            <a:off x="2930282" y="4276263"/>
            <a:ext cx="882869" cy="0"/>
          </a:xfrm>
          <a:prstGeom prst="straightConnector1">
            <a:avLst/>
          </a:prstGeom>
          <a:ln w="53975" cmpd="dbl">
            <a:solidFill>
              <a:srgbClr val="0070C0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kstvak 12">
                <a:extLst>
                  <a:ext uri="{FF2B5EF4-FFF2-40B4-BE49-F238E27FC236}">
                    <a16:creationId xmlns:a16="http://schemas.microsoft.com/office/drawing/2014/main" id="{8F68333B-7993-48B1-8374-D5E2BD402DD0}"/>
                  </a:ext>
                </a:extLst>
              </p:cNvPr>
              <p:cNvSpPr txBox="1"/>
              <p:nvPr/>
            </p:nvSpPr>
            <p:spPr>
              <a:xfrm>
                <a:off x="2956760" y="3715192"/>
                <a:ext cx="643293" cy="4956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nl-NL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600</m:t>
                          </m:r>
                        </m:num>
                        <m:den>
                          <m:r>
                            <a:rPr lang="nl-NL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42</m:t>
                          </m:r>
                        </m:den>
                      </m:f>
                    </m:oMath>
                  </m:oMathPara>
                </a14:m>
                <a:endParaRPr lang="nl-NL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Tekstvak 12">
                <a:extLst>
                  <a:ext uri="{FF2B5EF4-FFF2-40B4-BE49-F238E27FC236}">
                    <a16:creationId xmlns:a16="http://schemas.microsoft.com/office/drawing/2014/main" id="{8F68333B-7993-48B1-8374-D5E2BD402D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6760" y="3715192"/>
                <a:ext cx="643293" cy="495649"/>
              </a:xfrm>
              <a:prstGeom prst="rect">
                <a:avLst/>
              </a:prstGeom>
              <a:blipFill>
                <a:blip r:embed="rId2"/>
                <a:stretch>
                  <a:fillRect b="-1220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Rechte verbindingslijn met pijl 14">
            <a:extLst>
              <a:ext uri="{FF2B5EF4-FFF2-40B4-BE49-F238E27FC236}">
                <a16:creationId xmlns:a16="http://schemas.microsoft.com/office/drawing/2014/main" id="{B3EAA494-A4E6-47C0-8DCF-54B340B411C5}"/>
              </a:ext>
            </a:extLst>
          </p:cNvPr>
          <p:cNvCxnSpPr>
            <a:cxnSpLocks/>
          </p:cNvCxnSpPr>
          <p:nvPr/>
        </p:nvCxnSpPr>
        <p:spPr>
          <a:xfrm>
            <a:off x="2930282" y="5710590"/>
            <a:ext cx="882869" cy="0"/>
          </a:xfrm>
          <a:prstGeom prst="straightConnector1">
            <a:avLst/>
          </a:prstGeom>
          <a:ln w="53975" cmpd="dbl">
            <a:solidFill>
              <a:srgbClr val="0070C0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kstvak 15">
                <a:extLst>
                  <a:ext uri="{FF2B5EF4-FFF2-40B4-BE49-F238E27FC236}">
                    <a16:creationId xmlns:a16="http://schemas.microsoft.com/office/drawing/2014/main" id="{0CF5F2E4-3881-4022-88D6-51A1D953498A}"/>
                  </a:ext>
                </a:extLst>
              </p:cNvPr>
              <p:cNvSpPr txBox="1"/>
              <p:nvPr/>
            </p:nvSpPr>
            <p:spPr>
              <a:xfrm>
                <a:off x="2947429" y="5752882"/>
                <a:ext cx="643293" cy="4956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nl-NL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600</m:t>
                          </m:r>
                        </m:num>
                        <m:den>
                          <m:r>
                            <a:rPr lang="nl-NL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42</m:t>
                          </m:r>
                        </m:den>
                      </m:f>
                    </m:oMath>
                  </m:oMathPara>
                </a14:m>
                <a:endParaRPr lang="nl-NL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6" name="Tekstvak 15">
                <a:extLst>
                  <a:ext uri="{FF2B5EF4-FFF2-40B4-BE49-F238E27FC236}">
                    <a16:creationId xmlns:a16="http://schemas.microsoft.com/office/drawing/2014/main" id="{0CF5F2E4-3881-4022-88D6-51A1D95349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7429" y="5752882"/>
                <a:ext cx="643293" cy="495649"/>
              </a:xfrm>
              <a:prstGeom prst="rect">
                <a:avLst/>
              </a:prstGeom>
              <a:blipFill>
                <a:blip r:embed="rId3"/>
                <a:stretch>
                  <a:fillRect b="-1235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kstvak 3">
                <a:extLst>
                  <a:ext uri="{FF2B5EF4-FFF2-40B4-BE49-F238E27FC236}">
                    <a16:creationId xmlns:a16="http://schemas.microsoft.com/office/drawing/2014/main" id="{5740A215-136B-4D7E-B940-E5C230E4BDF4}"/>
                  </a:ext>
                </a:extLst>
              </p:cNvPr>
              <p:cNvSpPr txBox="1"/>
              <p:nvPr/>
            </p:nvSpPr>
            <p:spPr>
              <a:xfrm>
                <a:off x="6711202" y="3811375"/>
                <a:ext cx="4476246" cy="7862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l-NL" sz="2400" b="0" i="0" smtClean="0">
                          <a:latin typeface="Cambria Math" panose="02040503050406030204" pitchFamily="18" charset="0"/>
                        </a:rPr>
                        <m:t>factor</m:t>
                      </m:r>
                      <m:r>
                        <a:rPr lang="nl-NL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nl-NL" sz="2400" i="0">
                              <a:latin typeface="Cambria Math" panose="02040503050406030204" pitchFamily="18" charset="0"/>
                            </a:rPr>
                            <m:t>nieuw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nl-NL" sz="2400" i="0">
                              <a:latin typeface="Cambria Math" panose="02040503050406030204" pitchFamily="18" charset="0"/>
                            </a:rPr>
                            <m:t>oud</m:t>
                          </m:r>
                        </m:den>
                      </m:f>
                      <m:r>
                        <a:rPr lang="nl-NL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600</m:t>
                          </m:r>
                        </m:num>
                        <m:den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42</m:t>
                          </m:r>
                        </m:den>
                      </m:f>
                    </m:oMath>
                  </m:oMathPara>
                </a14:m>
                <a:endParaRPr lang="nl-NL" sz="2400" b="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kstvak 3">
                <a:extLst>
                  <a:ext uri="{FF2B5EF4-FFF2-40B4-BE49-F238E27FC236}">
                    <a16:creationId xmlns:a16="http://schemas.microsoft.com/office/drawing/2014/main" id="{5740A215-136B-4D7E-B940-E5C230E4BD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1202" y="3811375"/>
                <a:ext cx="4476246" cy="7862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kstvak 20">
                <a:extLst>
                  <a:ext uri="{FF2B5EF4-FFF2-40B4-BE49-F238E27FC236}">
                    <a16:creationId xmlns:a16="http://schemas.microsoft.com/office/drawing/2014/main" id="{DBA676D7-DAAC-4792-AAA5-1ADAE7730D56}"/>
                  </a:ext>
                </a:extLst>
              </p:cNvPr>
              <p:cNvSpPr txBox="1"/>
              <p:nvPr/>
            </p:nvSpPr>
            <p:spPr>
              <a:xfrm>
                <a:off x="6711202" y="4601980"/>
                <a:ext cx="4476246" cy="6146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1200"/>
                  </a:spcBef>
                </a:pPr>
                <a14:m>
                  <m:oMath xmlns:m="http://schemas.openxmlformats.org/officeDocument/2006/math">
                    <m:r>
                      <a:rPr lang="nl-NL" sz="24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3,5</m:t>
                    </m:r>
                    <m:r>
                      <a:rPr lang="nl-NL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f>
                      <m:fPr>
                        <m:ctrlPr>
                          <a:rPr lang="nl-NL" sz="24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nl-NL" sz="24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600</m:t>
                        </m:r>
                      </m:num>
                      <m:den>
                        <m:r>
                          <a:rPr lang="nl-NL" sz="24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42</m:t>
                        </m:r>
                      </m:den>
                    </m:f>
                    <m:r>
                      <a:rPr lang="nl-NL" sz="24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=50 </m:t>
                    </m:r>
                    <m:r>
                      <m:rPr>
                        <m:sty m:val="p"/>
                      </m:rPr>
                      <a:rPr lang="nl-NL" sz="2400" b="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uur</m:t>
                    </m:r>
                  </m:oMath>
                </a14:m>
                <a:r>
                  <a:rPr lang="nl-NL" sz="24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endParaRPr lang="nl-NL" sz="18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1" name="Tekstvak 20">
                <a:extLst>
                  <a:ext uri="{FF2B5EF4-FFF2-40B4-BE49-F238E27FC236}">
                    <a16:creationId xmlns:a16="http://schemas.microsoft.com/office/drawing/2014/main" id="{DBA676D7-DAAC-4792-AAA5-1ADAE7730D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1202" y="4601980"/>
                <a:ext cx="4476246" cy="61465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" descr="Takeaway geeft gas met eigen bezorgdienst">
            <a:extLst>
              <a:ext uri="{FF2B5EF4-FFF2-40B4-BE49-F238E27FC236}">
                <a16:creationId xmlns:a16="http://schemas.microsoft.com/office/drawing/2014/main" id="{99414768-0E49-7321-FB24-25B0B7CBD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325" y="1458783"/>
            <a:ext cx="432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kstvak 1">
                <a:extLst>
                  <a:ext uri="{FF2B5EF4-FFF2-40B4-BE49-F238E27FC236}">
                    <a16:creationId xmlns:a16="http://schemas.microsoft.com/office/drawing/2014/main" id="{FBE11FDD-A7EE-8BFF-2734-CE2FD3985BF7}"/>
                  </a:ext>
                </a:extLst>
              </p:cNvPr>
              <p:cNvSpPr txBox="1"/>
              <p:nvPr/>
            </p:nvSpPr>
            <p:spPr>
              <a:xfrm>
                <a:off x="6711202" y="5399217"/>
                <a:ext cx="4476246" cy="984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1200"/>
                  </a:spcBef>
                </a:pPr>
                <a:r>
                  <a:rPr lang="nl-NL" sz="2400" dirty="0"/>
                  <a:t>Of terugrekenen via 1 euro</a:t>
                </a:r>
              </a:p>
              <a:p>
                <a:pPr algn="ctr">
                  <a:spcBef>
                    <a:spcPts val="1200"/>
                  </a:spcBef>
                </a:pPr>
                <a14:m>
                  <m:oMath xmlns:m="http://schemas.openxmlformats.org/officeDocument/2006/math">
                    <m:r>
                      <a:rPr lang="nl-NL" sz="24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3,5÷42×600=50 </m:t>
                    </m:r>
                    <m:r>
                      <m:rPr>
                        <m:sty m:val="p"/>
                      </m:rPr>
                      <a:rPr lang="nl-NL" sz="2400" b="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uur</m:t>
                    </m:r>
                  </m:oMath>
                </a14:m>
                <a:r>
                  <a:rPr lang="nl-NL" sz="24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" name="Tekstvak 1">
                <a:extLst>
                  <a:ext uri="{FF2B5EF4-FFF2-40B4-BE49-F238E27FC236}">
                    <a16:creationId xmlns:a16="http://schemas.microsoft.com/office/drawing/2014/main" id="{FBE11FDD-A7EE-8BFF-2734-CE2FD3985B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1202" y="5399217"/>
                <a:ext cx="4476246" cy="984885"/>
              </a:xfrm>
              <a:prstGeom prst="rect">
                <a:avLst/>
              </a:prstGeom>
              <a:blipFill>
                <a:blip r:embed="rId7"/>
                <a:stretch>
                  <a:fillRect t="-4969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Pijl: U-vormig 8">
            <a:extLst>
              <a:ext uri="{FF2B5EF4-FFF2-40B4-BE49-F238E27FC236}">
                <a16:creationId xmlns:a16="http://schemas.microsoft.com/office/drawing/2014/main" id="{3F5AF898-D7EC-CE08-CFDE-DC9C7FB2D44E}"/>
              </a:ext>
            </a:extLst>
          </p:cNvPr>
          <p:cNvSpPr/>
          <p:nvPr/>
        </p:nvSpPr>
        <p:spPr>
          <a:xfrm flipV="1">
            <a:off x="3148351" y="4821507"/>
            <a:ext cx="395742" cy="388341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4703"/>
              <a:gd name="adj5" fmla="val 75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502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4" grpId="0"/>
      <p:bldP spid="21" grpId="0"/>
      <p:bldP spid="2" grpId="0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vak 9">
            <a:extLst>
              <a:ext uri="{FF2B5EF4-FFF2-40B4-BE49-F238E27FC236}">
                <a16:creationId xmlns:a16="http://schemas.microsoft.com/office/drawing/2014/main" id="{6227BBB7-8E8D-4410-9B60-7610BAA74A87}"/>
              </a:ext>
            </a:extLst>
          </p:cNvPr>
          <p:cNvSpPr txBox="1"/>
          <p:nvPr/>
        </p:nvSpPr>
        <p:spPr>
          <a:xfrm>
            <a:off x="838200" y="1412128"/>
            <a:ext cx="52578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Tijdens een sportdag is op het onderdeel 100 m hardlopen de snelste tijd 15,4 s.</a:t>
            </a:r>
          </a:p>
          <a:p>
            <a:endParaRPr lang="nl-NL" sz="24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Bereken de gemiddelde snelheid van de winnaar in kilometer per uur.</a:t>
            </a:r>
          </a:p>
          <a:p>
            <a:endParaRPr lang="nl-NL" sz="24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nl-NL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nl-NL" sz="24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nl-NL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nl-NL" sz="24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/>
            <a:endParaRPr lang="nl-NL" sz="2400" b="0" i="1" dirty="0">
              <a:latin typeface="Cambria Math" panose="02040503050406030204" pitchFamily="18" charset="0"/>
            </a:endParaRPr>
          </a:p>
          <a:p>
            <a:pPr algn="ctr"/>
            <a:endParaRPr lang="nl-NL" sz="2400" i="1" dirty="0">
              <a:latin typeface="Cambria Math" panose="02040503050406030204" pitchFamily="18" charset="0"/>
            </a:endParaRPr>
          </a:p>
          <a:p>
            <a:endParaRPr lang="nl-NL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35D0298-66AD-61FF-BBEB-C91145172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65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Voorbeeld</a:t>
            </a:r>
            <a:r>
              <a:rPr lang="en-US" dirty="0"/>
              <a:t> 2 - </a:t>
            </a:r>
            <a:r>
              <a:rPr lang="en-US" dirty="0" err="1"/>
              <a:t>Sportdag</a:t>
            </a:r>
            <a:endParaRPr lang="nl-NL" dirty="0"/>
          </a:p>
        </p:txBody>
      </p:sp>
      <p:graphicFrame>
        <p:nvGraphicFramePr>
          <p:cNvPr id="18" name="Tabel 4">
            <a:extLst>
              <a:ext uri="{FF2B5EF4-FFF2-40B4-BE49-F238E27FC236}">
                <a16:creationId xmlns:a16="http://schemas.microsoft.com/office/drawing/2014/main" id="{D6CF7888-5D87-4561-BEE5-8DE1666E47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8718247"/>
              </p:ext>
            </p:extLst>
          </p:nvPr>
        </p:nvGraphicFramePr>
        <p:xfrm>
          <a:off x="1396314" y="4380986"/>
          <a:ext cx="3852000" cy="11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100 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15,4 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p:graphicFrame>
        <p:nvGraphicFramePr>
          <p:cNvPr id="14" name="Tabel 4">
            <a:extLst>
              <a:ext uri="{FF2B5EF4-FFF2-40B4-BE49-F238E27FC236}">
                <a16:creationId xmlns:a16="http://schemas.microsoft.com/office/drawing/2014/main" id="{6A8D0823-E45B-4B28-8C58-07288BF476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4552676"/>
              </p:ext>
            </p:extLst>
          </p:nvPr>
        </p:nvGraphicFramePr>
        <p:xfrm>
          <a:off x="1391647" y="4380986"/>
          <a:ext cx="3852000" cy="11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100 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dirty="0"/>
                        <a:t>. . . .  km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15,4 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dirty="0"/>
                        <a:t>1 uur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p:grpSp>
        <p:nvGrpSpPr>
          <p:cNvPr id="6" name="Groep 5">
            <a:extLst>
              <a:ext uri="{FF2B5EF4-FFF2-40B4-BE49-F238E27FC236}">
                <a16:creationId xmlns:a16="http://schemas.microsoft.com/office/drawing/2014/main" id="{26703067-D838-4981-AD84-699DE2F331E3}"/>
              </a:ext>
            </a:extLst>
          </p:cNvPr>
          <p:cNvGrpSpPr/>
          <p:nvPr/>
        </p:nvGrpSpPr>
        <p:grpSpPr>
          <a:xfrm>
            <a:off x="2930282" y="5653440"/>
            <a:ext cx="882869" cy="562178"/>
            <a:chOff x="2930282" y="5231026"/>
            <a:chExt cx="882869" cy="562178"/>
          </a:xfrm>
        </p:grpSpPr>
        <p:cxnSp>
          <p:nvCxnSpPr>
            <p:cNvPr id="15" name="Rechte verbindingslijn met pijl 14">
              <a:extLst>
                <a:ext uri="{FF2B5EF4-FFF2-40B4-BE49-F238E27FC236}">
                  <a16:creationId xmlns:a16="http://schemas.microsoft.com/office/drawing/2014/main" id="{B3EAA494-A4E6-47C0-8DCF-54B340B411C5}"/>
                </a:ext>
              </a:extLst>
            </p:cNvPr>
            <p:cNvCxnSpPr>
              <a:cxnSpLocks/>
            </p:cNvCxnSpPr>
            <p:nvPr/>
          </p:nvCxnSpPr>
          <p:spPr>
            <a:xfrm>
              <a:off x="2930282" y="5231026"/>
              <a:ext cx="882869" cy="0"/>
            </a:xfrm>
            <a:prstGeom prst="straightConnector1">
              <a:avLst/>
            </a:prstGeom>
            <a:ln w="53975" cmpd="dbl">
              <a:solidFill>
                <a:srgbClr val="0070C0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kstvak 15">
                  <a:extLst>
                    <a:ext uri="{FF2B5EF4-FFF2-40B4-BE49-F238E27FC236}">
                      <a16:creationId xmlns:a16="http://schemas.microsoft.com/office/drawing/2014/main" id="{0CF5F2E4-3881-4022-88D6-51A1D953498A}"/>
                    </a:ext>
                  </a:extLst>
                </p:cNvPr>
                <p:cNvSpPr txBox="1"/>
                <p:nvPr/>
              </p:nvSpPr>
              <p:spPr>
                <a:xfrm>
                  <a:off x="2947429" y="5273318"/>
                  <a:ext cx="643293" cy="519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nl-NL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f>
                          <m:fPr>
                            <m:ctrlPr>
                              <a:rPr lang="nl-NL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nl-NL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3600</m:t>
                            </m:r>
                          </m:num>
                          <m:den>
                            <m:r>
                              <a:rPr lang="nl-NL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15,4</m:t>
                            </m:r>
                          </m:den>
                        </m:f>
                      </m:oMath>
                    </m:oMathPara>
                  </a14:m>
                  <a:endParaRPr lang="nl-NL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6" name="Tekstvak 15">
                  <a:extLst>
                    <a:ext uri="{FF2B5EF4-FFF2-40B4-BE49-F238E27FC236}">
                      <a16:creationId xmlns:a16="http://schemas.microsoft.com/office/drawing/2014/main" id="{0CF5F2E4-3881-4022-88D6-51A1D95349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47429" y="5273318"/>
                  <a:ext cx="643293" cy="519886"/>
                </a:xfrm>
                <a:prstGeom prst="rect">
                  <a:avLst/>
                </a:prstGeom>
                <a:blipFill>
                  <a:blip r:embed="rId3"/>
                  <a:stretch>
                    <a:fillRect r="-10476"/>
                  </a:stretch>
                </a:blipFill>
              </p:spPr>
              <p:txBody>
                <a:bodyPr/>
                <a:lstStyle/>
                <a:p>
                  <a:r>
                    <a:rPr lang="nl-NL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026" name="Picture 2" descr="AVA en All Out teleurgesteld door uitstel renovatieplannen - AALSMEERVANDAAG">
            <a:extLst>
              <a:ext uri="{FF2B5EF4-FFF2-40B4-BE49-F238E27FC236}">
                <a16:creationId xmlns:a16="http://schemas.microsoft.com/office/drawing/2014/main" id="{1D7057C8-A988-453C-92D7-0D55BCED2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1847" y="1190848"/>
            <a:ext cx="3796665" cy="2531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kstvak 3">
                <a:extLst>
                  <a:ext uri="{FF2B5EF4-FFF2-40B4-BE49-F238E27FC236}">
                    <a16:creationId xmlns:a16="http://schemas.microsoft.com/office/drawing/2014/main" id="{5740A215-136B-4D7E-B940-E5C230E4BDF4}"/>
                  </a:ext>
                </a:extLst>
              </p:cNvPr>
              <p:cNvSpPr txBox="1"/>
              <p:nvPr/>
            </p:nvSpPr>
            <p:spPr>
              <a:xfrm>
                <a:off x="6418391" y="3887055"/>
                <a:ext cx="4843576" cy="10911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400" dirty="0"/>
                  <a:t>Met de factor:</a:t>
                </a:r>
                <a:endParaRPr lang="nl-NL" sz="2400" dirty="0">
                  <a:latin typeface="Calibri" panose="020F0502020204030204" pitchFamily="34" charset="0"/>
                </a:endParaRPr>
              </a:p>
              <a:p>
                <a:pPr algn="ctr">
                  <a:spcBef>
                    <a:spcPts val="600"/>
                  </a:spcBef>
                </a:pPr>
                <a14:m>
                  <m:oMath xmlns:m="http://schemas.openxmlformats.org/officeDocument/2006/math">
                    <m:r>
                      <a:rPr lang="nl-NL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100×</m:t>
                    </m:r>
                    <m:f>
                      <m:fPr>
                        <m:ctrlPr>
                          <a:rPr lang="nl-NL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nl-NL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3600</m:t>
                        </m:r>
                      </m:num>
                      <m:den>
                        <m:r>
                          <a:rPr lang="nl-NL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15,4</m:t>
                        </m:r>
                      </m:den>
                    </m:f>
                    <m:r>
                      <a:rPr lang="nl-NL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=23.377 </m:t>
                    </m:r>
                    <m:r>
                      <m:rPr>
                        <m:sty m:val="p"/>
                      </m:rPr>
                      <a:rPr lang="nl-NL" sz="24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meter</m:t>
                    </m:r>
                  </m:oMath>
                </a14:m>
                <a:r>
                  <a:rPr lang="nl-NL" sz="24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" name="Tekstvak 3">
                <a:extLst>
                  <a:ext uri="{FF2B5EF4-FFF2-40B4-BE49-F238E27FC236}">
                    <a16:creationId xmlns:a16="http://schemas.microsoft.com/office/drawing/2014/main" id="{5740A215-136B-4D7E-B940-E5C230E4BD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8391" y="3887055"/>
                <a:ext cx="4843576" cy="1091196"/>
              </a:xfrm>
              <a:prstGeom prst="rect">
                <a:avLst/>
              </a:prstGeom>
              <a:blipFill>
                <a:blip r:embed="rId5"/>
                <a:stretch>
                  <a:fillRect t="-4469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9" name="Tabel 4">
            <a:extLst>
              <a:ext uri="{FF2B5EF4-FFF2-40B4-BE49-F238E27FC236}">
                <a16:creationId xmlns:a16="http://schemas.microsoft.com/office/drawing/2014/main" id="{7A1A9F27-8759-4460-A7BD-E0FDD6AB29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7844328"/>
              </p:ext>
            </p:extLst>
          </p:nvPr>
        </p:nvGraphicFramePr>
        <p:xfrm>
          <a:off x="1391647" y="4380986"/>
          <a:ext cx="3852000" cy="11182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60257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100 m</a:t>
                      </a: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dirty="0"/>
                        <a:t>. . . .  km</a:t>
                      </a:r>
                    </a:p>
                  </a:txBody>
                  <a:tcPr marL="0" marR="0"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15,4 s</a:t>
                      </a: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strike="noStrike" dirty="0"/>
                        <a:t>1 uur = </a:t>
                      </a:r>
                      <a:r>
                        <a:rPr lang="nl-NL" sz="1800" dirty="0"/>
                        <a:t>3600 s</a:t>
                      </a:r>
                    </a:p>
                  </a:txBody>
                  <a:tcPr marL="0" marR="0"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p:sp>
        <p:nvSpPr>
          <p:cNvPr id="22" name="Tekstvak 21">
            <a:extLst>
              <a:ext uri="{FF2B5EF4-FFF2-40B4-BE49-F238E27FC236}">
                <a16:creationId xmlns:a16="http://schemas.microsoft.com/office/drawing/2014/main" id="{0257D667-ADA8-4923-BE2D-A1ABA2D80A74}"/>
              </a:ext>
            </a:extLst>
          </p:cNvPr>
          <p:cNvSpPr txBox="1"/>
          <p:nvPr/>
        </p:nvSpPr>
        <p:spPr>
          <a:xfrm>
            <a:off x="6602056" y="6163225"/>
            <a:ext cx="4476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nl-NL" sz="2400" dirty="0"/>
              <a:t>Antwoord:  23 km/h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kstvak 4">
                <a:extLst>
                  <a:ext uri="{FF2B5EF4-FFF2-40B4-BE49-F238E27FC236}">
                    <a16:creationId xmlns:a16="http://schemas.microsoft.com/office/drawing/2014/main" id="{028643C4-A8D4-8F3A-6FF9-58FF7581881B}"/>
                  </a:ext>
                </a:extLst>
              </p:cNvPr>
              <p:cNvSpPr txBox="1"/>
              <p:nvPr/>
            </p:nvSpPr>
            <p:spPr>
              <a:xfrm>
                <a:off x="6418391" y="5237987"/>
                <a:ext cx="4843576" cy="8458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3000"/>
                  </a:lnSpc>
                </a:pPr>
                <a:r>
                  <a:rPr lang="nl-NL" sz="2400" dirty="0"/>
                  <a:t>Of via 1 seconde</a:t>
                </a:r>
              </a:p>
              <a:p>
                <a:pPr algn="ctr">
                  <a:lnSpc>
                    <a:spcPts val="3000"/>
                  </a:lnSpc>
                </a:pPr>
                <a14:m>
                  <m:oMath xmlns:m="http://schemas.openxmlformats.org/officeDocument/2006/math">
                    <m:r>
                      <a:rPr lang="nl-NL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100÷15,4×3600=23.377 </m:t>
                    </m:r>
                    <m:r>
                      <m:rPr>
                        <m:sty m:val="p"/>
                      </m:rPr>
                      <a:rPr lang="nl-NL" sz="24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meter</m:t>
                    </m:r>
                  </m:oMath>
                </a14:m>
                <a:r>
                  <a:rPr lang="nl-NL" sz="24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" name="Tekstvak 4">
                <a:extLst>
                  <a:ext uri="{FF2B5EF4-FFF2-40B4-BE49-F238E27FC236}">
                    <a16:creationId xmlns:a16="http://schemas.microsoft.com/office/drawing/2014/main" id="{028643C4-A8D4-8F3A-6FF9-58FF758188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8391" y="5237987"/>
                <a:ext cx="4843576" cy="845873"/>
              </a:xfrm>
              <a:prstGeom prst="rect">
                <a:avLst/>
              </a:prstGeom>
              <a:blipFill>
                <a:blip r:embed="rId7"/>
                <a:stretch>
                  <a:fillRect t="-5755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Pijl: U-vormig 7">
            <a:extLst>
              <a:ext uri="{FF2B5EF4-FFF2-40B4-BE49-F238E27FC236}">
                <a16:creationId xmlns:a16="http://schemas.microsoft.com/office/drawing/2014/main" id="{630C3A44-5AFC-314C-C39F-ACFA33787226}"/>
              </a:ext>
            </a:extLst>
          </p:cNvPr>
          <p:cNvSpPr/>
          <p:nvPr/>
        </p:nvSpPr>
        <p:spPr>
          <a:xfrm flipV="1">
            <a:off x="3157876" y="4773882"/>
            <a:ext cx="395742" cy="388341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4703"/>
              <a:gd name="adj5" fmla="val 75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41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2" grpId="0"/>
      <p:bldP spid="5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vak 9">
            <a:extLst>
              <a:ext uri="{FF2B5EF4-FFF2-40B4-BE49-F238E27FC236}">
                <a16:creationId xmlns:a16="http://schemas.microsoft.com/office/drawing/2014/main" id="{6227BBB7-8E8D-4410-9B60-7610BAA74A87}"/>
              </a:ext>
            </a:extLst>
          </p:cNvPr>
          <p:cNvSpPr txBox="1"/>
          <p:nvPr/>
        </p:nvSpPr>
        <p:spPr>
          <a:xfrm>
            <a:off x="838200" y="1412128"/>
            <a:ext cx="6448425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Een massief koperen kubus is 4,0 bij 4,0 bij 4,0 cm.</a:t>
            </a:r>
          </a:p>
          <a:p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 dichtheid van koper is 8.960 kilogram per kubieke meter.</a:t>
            </a:r>
          </a:p>
          <a:p>
            <a:pPr>
              <a:spcBef>
                <a:spcPts val="1200"/>
              </a:spcBef>
            </a:pP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 kubus is gemaakt van  …..  gram koper.</a:t>
            </a:r>
          </a:p>
          <a:p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Rond af op een geheel getal.</a:t>
            </a:r>
          </a:p>
          <a:p>
            <a:endParaRPr lang="nl-NL" sz="24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nl-NL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nl-NL" sz="24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nl-NL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nl-NL" sz="24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/>
            <a:endParaRPr lang="nl-NL" sz="2400" b="0" i="1" dirty="0">
              <a:latin typeface="Cambria Math" panose="02040503050406030204" pitchFamily="18" charset="0"/>
            </a:endParaRPr>
          </a:p>
          <a:p>
            <a:pPr algn="ctr"/>
            <a:endParaRPr lang="nl-NL" sz="2400" i="1" dirty="0">
              <a:latin typeface="Cambria Math" panose="02040503050406030204" pitchFamily="18" charset="0"/>
            </a:endParaRPr>
          </a:p>
          <a:p>
            <a:endParaRPr lang="nl-NL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graphicFrame>
        <p:nvGraphicFramePr>
          <p:cNvPr id="14" name="Tabel 4">
            <a:extLst>
              <a:ext uri="{FF2B5EF4-FFF2-40B4-BE49-F238E27FC236}">
                <a16:creationId xmlns:a16="http://schemas.microsoft.com/office/drawing/2014/main" id="{6A8D0823-E45B-4B28-8C58-07288BF476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8799608"/>
              </p:ext>
            </p:extLst>
          </p:nvPr>
        </p:nvGraphicFramePr>
        <p:xfrm>
          <a:off x="1391647" y="4257161"/>
          <a:ext cx="3852000" cy="11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 dirty="0"/>
                        <a:t>1 m</a:t>
                      </a:r>
                      <a:r>
                        <a:rPr lang="nl-NL" sz="2400" baseline="30000" dirty="0"/>
                        <a:t>3</a:t>
                      </a:r>
                      <a:endParaRPr lang="nl-NL" sz="2400" dirty="0"/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400" b="0" dirty="0"/>
                    </a:p>
                  </a:txBody>
                  <a:tcPr marL="0" marR="0"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 dirty="0"/>
                        <a:t>8.960 kg</a:t>
                      </a: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400" dirty="0"/>
                    </a:p>
                  </a:txBody>
                  <a:tcPr marL="0" marR="0"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D7EDD6BA-80A5-945F-2A93-5867B4B17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65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Voorbeeld</a:t>
            </a:r>
            <a:r>
              <a:rPr lang="en-US" dirty="0"/>
              <a:t> 3 - </a:t>
            </a:r>
            <a:r>
              <a:rPr lang="en-US" dirty="0" err="1"/>
              <a:t>Kubus</a:t>
            </a:r>
            <a:endParaRPr lang="nl-NL" dirty="0"/>
          </a:p>
        </p:txBody>
      </p:sp>
      <p:graphicFrame>
        <p:nvGraphicFramePr>
          <p:cNvPr id="19" name="Tabel 4">
            <a:extLst>
              <a:ext uri="{FF2B5EF4-FFF2-40B4-BE49-F238E27FC236}">
                <a16:creationId xmlns:a16="http://schemas.microsoft.com/office/drawing/2014/main" id="{7A1A9F27-8759-4460-A7BD-E0FDD6AB29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9331919"/>
              </p:ext>
            </p:extLst>
          </p:nvPr>
        </p:nvGraphicFramePr>
        <p:xfrm>
          <a:off x="1391647" y="4257161"/>
          <a:ext cx="3852000" cy="11182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60257">
                <a:tc>
                  <a:txBody>
                    <a:bodyPr/>
                    <a:lstStyle/>
                    <a:p>
                      <a:pPr algn="ctr"/>
                      <a:r>
                        <a:rPr lang="nl-NL" sz="2400" dirty="0"/>
                        <a:t>1 m</a:t>
                      </a:r>
                      <a:r>
                        <a:rPr lang="nl-NL" sz="2400" baseline="30000" dirty="0"/>
                        <a:t>3</a:t>
                      </a:r>
                      <a:endParaRPr lang="nl-NL" sz="2400" dirty="0"/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b="1" dirty="0"/>
                        <a:t>64 cm</a:t>
                      </a:r>
                      <a:r>
                        <a:rPr lang="nl-NL" sz="2400" b="1" baseline="30000" dirty="0"/>
                        <a:t>3</a:t>
                      </a:r>
                      <a:endParaRPr lang="nl-NL" sz="2400" b="1" dirty="0"/>
                    </a:p>
                  </a:txBody>
                  <a:tcPr marL="0" marR="0"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 dirty="0"/>
                        <a:t>8.960 kg</a:t>
                      </a: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dirty="0"/>
                        <a:t>…..  gram</a:t>
                      </a:r>
                    </a:p>
                  </a:txBody>
                  <a:tcPr marL="0" marR="0"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p:grpSp>
        <p:nvGrpSpPr>
          <p:cNvPr id="6" name="Groep 5">
            <a:extLst>
              <a:ext uri="{FF2B5EF4-FFF2-40B4-BE49-F238E27FC236}">
                <a16:creationId xmlns:a16="http://schemas.microsoft.com/office/drawing/2014/main" id="{26703067-D838-4981-AD84-699DE2F331E3}"/>
              </a:ext>
            </a:extLst>
          </p:cNvPr>
          <p:cNvGrpSpPr/>
          <p:nvPr/>
        </p:nvGrpSpPr>
        <p:grpSpPr>
          <a:xfrm>
            <a:off x="2794835" y="3534217"/>
            <a:ext cx="1008791" cy="561071"/>
            <a:chOff x="2804360" y="3235628"/>
            <a:chExt cx="1008791" cy="561071"/>
          </a:xfrm>
        </p:grpSpPr>
        <p:cxnSp>
          <p:nvCxnSpPr>
            <p:cNvPr id="7" name="Rechte verbindingslijn met pijl 6">
              <a:extLst>
                <a:ext uri="{FF2B5EF4-FFF2-40B4-BE49-F238E27FC236}">
                  <a16:creationId xmlns:a16="http://schemas.microsoft.com/office/drawing/2014/main" id="{88866EF9-3186-4F93-81BF-2FA39F842C9F}"/>
                </a:ext>
              </a:extLst>
            </p:cNvPr>
            <p:cNvCxnSpPr>
              <a:cxnSpLocks/>
            </p:cNvCxnSpPr>
            <p:nvPr/>
          </p:nvCxnSpPr>
          <p:spPr>
            <a:xfrm>
              <a:off x="2930282" y="3796699"/>
              <a:ext cx="882869" cy="0"/>
            </a:xfrm>
            <a:prstGeom prst="straightConnector1">
              <a:avLst/>
            </a:prstGeom>
            <a:ln w="53975" cmpd="dbl">
              <a:solidFill>
                <a:srgbClr val="0070C0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kstvak 12">
                  <a:extLst>
                    <a:ext uri="{FF2B5EF4-FFF2-40B4-BE49-F238E27FC236}">
                      <a16:creationId xmlns:a16="http://schemas.microsoft.com/office/drawing/2014/main" id="{8F68333B-7993-48B1-8374-D5E2BD402DD0}"/>
                    </a:ext>
                  </a:extLst>
                </p:cNvPr>
                <p:cNvSpPr txBox="1"/>
                <p:nvPr/>
              </p:nvSpPr>
              <p:spPr>
                <a:xfrm>
                  <a:off x="2804360" y="3235628"/>
                  <a:ext cx="643293" cy="4970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nl-NL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f>
                          <m:fPr>
                            <m:ctrlPr>
                              <a:rPr lang="nl-NL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nl-NL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64</m:t>
                            </m:r>
                          </m:num>
                          <m:den>
                            <m:r>
                              <a:rPr lang="nl-NL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1.000.000</m:t>
                            </m:r>
                          </m:den>
                        </m:f>
                      </m:oMath>
                    </m:oMathPara>
                  </a14:m>
                  <a:endParaRPr lang="nl-NL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3" name="Tekstvak 12">
                  <a:extLst>
                    <a:ext uri="{FF2B5EF4-FFF2-40B4-BE49-F238E27FC236}">
                      <a16:creationId xmlns:a16="http://schemas.microsoft.com/office/drawing/2014/main" id="{8F68333B-7993-48B1-8374-D5E2BD402D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04360" y="3235628"/>
                  <a:ext cx="643293" cy="497059"/>
                </a:xfrm>
                <a:prstGeom prst="rect">
                  <a:avLst/>
                </a:prstGeom>
                <a:blipFill>
                  <a:blip r:embed="rId2"/>
                  <a:stretch>
                    <a:fillRect r="-66981" b="-1235"/>
                  </a:stretch>
                </a:blipFill>
              </p:spPr>
              <p:txBody>
                <a:bodyPr/>
                <a:lstStyle/>
                <a:p>
                  <a:r>
                    <a:rPr lang="nl-NL">
                      <a:noFill/>
                    </a:rPr>
                    <a:t> </a:t>
                  </a:r>
                </a:p>
              </p:txBody>
            </p:sp>
          </mc:Fallback>
        </mc:AlternateContent>
      </p:grpSp>
      <p:graphicFrame>
        <p:nvGraphicFramePr>
          <p:cNvPr id="18" name="Tabel 4">
            <a:extLst>
              <a:ext uri="{FF2B5EF4-FFF2-40B4-BE49-F238E27FC236}">
                <a16:creationId xmlns:a16="http://schemas.microsoft.com/office/drawing/2014/main" id="{D6CF7888-5D87-4561-BEE5-8DE1666E47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5253436"/>
              </p:ext>
            </p:extLst>
          </p:nvPr>
        </p:nvGraphicFramePr>
        <p:xfrm>
          <a:off x="1391647" y="4257161"/>
          <a:ext cx="3852000" cy="11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000" dirty="0"/>
                        <a:t>1.000.000 cm</a:t>
                      </a:r>
                      <a:r>
                        <a:rPr lang="nl-NL" sz="2000" baseline="30000" dirty="0"/>
                        <a:t>3</a:t>
                      </a:r>
                      <a:endParaRPr lang="nl-NL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b="1" dirty="0"/>
                        <a:t>64 cm</a:t>
                      </a:r>
                      <a:r>
                        <a:rPr lang="nl-NL" sz="2400" b="1" baseline="30000" dirty="0"/>
                        <a:t>3</a:t>
                      </a:r>
                      <a:endParaRPr lang="nl-NL" sz="2400" b="1" dirty="0"/>
                    </a:p>
                  </a:txBody>
                  <a:tcPr marL="0" marR="0"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000" dirty="0"/>
                        <a:t>8.960.000 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dirty="0"/>
                        <a:t>…..  gram</a:t>
                      </a:r>
                    </a:p>
                  </a:txBody>
                  <a:tcPr marL="0" marR="0"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kstvak 3">
                <a:extLst>
                  <a:ext uri="{FF2B5EF4-FFF2-40B4-BE49-F238E27FC236}">
                    <a16:creationId xmlns:a16="http://schemas.microsoft.com/office/drawing/2014/main" id="{5740A215-136B-4D7E-B940-E5C230E4BDF4}"/>
                  </a:ext>
                </a:extLst>
              </p:cNvPr>
              <p:cNvSpPr txBox="1"/>
              <p:nvPr/>
            </p:nvSpPr>
            <p:spPr>
              <a:xfrm>
                <a:off x="6487164" y="3834483"/>
                <a:ext cx="5162550" cy="10632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400" dirty="0"/>
                  <a:t>Met de factor:</a:t>
                </a:r>
                <a:endParaRPr lang="nl-NL" sz="2400" dirty="0">
                  <a:latin typeface="Calibri" panose="020F0502020204030204" pitchFamily="34" charset="0"/>
                </a:endParaRPr>
              </a:p>
              <a:p>
                <a:pPr algn="ctr">
                  <a:spcBef>
                    <a:spcPts val="600"/>
                  </a:spcBef>
                </a:pPr>
                <a14:m>
                  <m:oMath xmlns:m="http://schemas.openxmlformats.org/officeDocument/2006/math">
                    <m:r>
                      <a:rPr lang="nl-NL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8.960.000×</m:t>
                    </m:r>
                    <m:f>
                      <m:fPr>
                        <m:ctrlPr>
                          <a:rPr lang="nl-NL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nl-NL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64</m:t>
                        </m:r>
                      </m:num>
                      <m:den>
                        <m:r>
                          <a:rPr lang="nl-NL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1.000.000</m:t>
                        </m:r>
                      </m:den>
                    </m:f>
                    <m:r>
                      <a:rPr lang="nl-NL" sz="2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=573 </m:t>
                    </m:r>
                    <m:r>
                      <m:rPr>
                        <m:sty m:val="p"/>
                      </m:rPr>
                      <a:rPr lang="nl-NL" sz="24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gr</m:t>
                    </m:r>
                    <m:r>
                      <m:rPr>
                        <m:sty m:val="p"/>
                      </m:rPr>
                      <a:rPr lang="nl-NL" sz="24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am</m:t>
                    </m:r>
                  </m:oMath>
                </a14:m>
                <a:r>
                  <a:rPr lang="nl-NL" sz="24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" name="Tekstvak 3">
                <a:extLst>
                  <a:ext uri="{FF2B5EF4-FFF2-40B4-BE49-F238E27FC236}">
                    <a16:creationId xmlns:a16="http://schemas.microsoft.com/office/drawing/2014/main" id="{5740A215-136B-4D7E-B940-E5C230E4BD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7164" y="3834483"/>
                <a:ext cx="5162550" cy="1063240"/>
              </a:xfrm>
              <a:prstGeom prst="rect">
                <a:avLst/>
              </a:prstGeom>
              <a:blipFill>
                <a:blip r:embed="rId3"/>
                <a:stretch>
                  <a:fillRect t="-4598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Metalen kubus van koper, 25,4 mm, 146 g, 99,9 %, gegraveerd ...">
            <a:extLst>
              <a:ext uri="{FF2B5EF4-FFF2-40B4-BE49-F238E27FC236}">
                <a16:creationId xmlns:a16="http://schemas.microsoft.com/office/drawing/2014/main" id="{D9EC2E3C-C2DA-C983-BE57-F16249728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384" y="1186808"/>
            <a:ext cx="2442218" cy="2442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kstvak 2">
                <a:extLst>
                  <a:ext uri="{FF2B5EF4-FFF2-40B4-BE49-F238E27FC236}">
                    <a16:creationId xmlns:a16="http://schemas.microsoft.com/office/drawing/2014/main" id="{45DEC9D4-D084-D234-C9B7-7B83C9561D43}"/>
                  </a:ext>
                </a:extLst>
              </p:cNvPr>
              <p:cNvSpPr txBox="1"/>
              <p:nvPr/>
            </p:nvSpPr>
            <p:spPr>
              <a:xfrm>
                <a:off x="5615192" y="5327993"/>
                <a:ext cx="6296025" cy="984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1200"/>
                  </a:spcBef>
                </a:pPr>
                <a:r>
                  <a:rPr lang="nl-NL" sz="2400" dirty="0"/>
                  <a:t>Of via 1 cm</a:t>
                </a:r>
                <a:r>
                  <a:rPr lang="nl-NL" sz="2400" baseline="30000" dirty="0"/>
                  <a:t>3</a:t>
                </a:r>
                <a:endParaRPr lang="nl-NL" sz="2400" dirty="0"/>
              </a:p>
              <a:p>
                <a:pPr algn="ctr">
                  <a:spcBef>
                    <a:spcPts val="1200"/>
                  </a:spcBef>
                </a:pPr>
                <a14:m>
                  <m:oMath xmlns:m="http://schemas.openxmlformats.org/officeDocument/2006/math">
                    <m:r>
                      <a:rPr lang="nl-NL" sz="2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8</m:t>
                    </m:r>
                    <m:r>
                      <a:rPr lang="nl-NL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.960.000</m:t>
                    </m:r>
                    <m:r>
                      <a:rPr lang="nl-NL" sz="24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÷1.000.000×64=57</m:t>
                    </m:r>
                    <m:r>
                      <a:rPr lang="nl-NL" sz="2400" b="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3 </m:t>
                    </m:r>
                    <m:r>
                      <m:rPr>
                        <m:sty m:val="p"/>
                      </m:rPr>
                      <a:rPr lang="nl-NL" sz="2400" b="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gram</m:t>
                    </m:r>
                  </m:oMath>
                </a14:m>
                <a:r>
                  <a:rPr lang="nl-NL" sz="24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Tekstvak 2">
                <a:extLst>
                  <a:ext uri="{FF2B5EF4-FFF2-40B4-BE49-F238E27FC236}">
                    <a16:creationId xmlns:a16="http://schemas.microsoft.com/office/drawing/2014/main" id="{45DEC9D4-D084-D234-C9B7-7B83C9561D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5192" y="5327993"/>
                <a:ext cx="6296025" cy="984885"/>
              </a:xfrm>
              <a:prstGeom prst="rect">
                <a:avLst/>
              </a:prstGeom>
              <a:blipFill>
                <a:blip r:embed="rId5"/>
                <a:stretch>
                  <a:fillRect t="-4938" b="-4321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Pijl: U-vormig 8">
            <a:extLst>
              <a:ext uri="{FF2B5EF4-FFF2-40B4-BE49-F238E27FC236}">
                <a16:creationId xmlns:a16="http://schemas.microsoft.com/office/drawing/2014/main" id="{728C0F0B-7543-0BB6-B242-A5DE84A09EC5}"/>
              </a:ext>
            </a:extLst>
          </p:cNvPr>
          <p:cNvSpPr/>
          <p:nvPr/>
        </p:nvSpPr>
        <p:spPr>
          <a:xfrm>
            <a:off x="3148351" y="4611956"/>
            <a:ext cx="395742" cy="3960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4703"/>
              <a:gd name="adj5" fmla="val 75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4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6227BBB7-8E8D-4410-9B60-7610BAA74A87}"/>
                  </a:ext>
                </a:extLst>
              </p:cNvPr>
              <p:cNvSpPr txBox="1"/>
              <p:nvPr/>
            </p:nvSpPr>
            <p:spPr>
              <a:xfrm>
                <a:off x="838199" y="1412128"/>
                <a:ext cx="5438775" cy="52629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24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Bij de verbranding van koolstof ontstaat CO</a:t>
                </a:r>
                <a:r>
                  <a:rPr lang="nl-NL" sz="2400" baseline="-250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2</a:t>
                </a:r>
                <a:r>
                  <a:rPr lang="nl-NL" sz="24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. Daarbij reageren koolstof en zuurstof in de verhouding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l-NL" sz="2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C</m:t>
                    </m:r>
                    <m:r>
                      <a:rPr lang="nl-NL" sz="2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 :</m:t>
                    </m:r>
                    <m:r>
                      <m:rPr>
                        <m:sty m:val="p"/>
                      </m:rPr>
                      <a:rPr lang="nl-NL" sz="2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O</m:t>
                    </m:r>
                    <m:r>
                      <a:rPr lang="nl-NL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=12 :32</m:t>
                    </m:r>
                  </m:oMath>
                </a14:m>
                <a:r>
                  <a:rPr lang="nl-NL" sz="24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.</a:t>
                </a:r>
              </a:p>
              <a:p>
                <a:endParaRPr lang="nl-NL" sz="2400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r>
                  <a:rPr lang="nl-NL" sz="2400" b="1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Bereken hoeveel gram zuurstof nodig is om 50 gram koolstof te verbranden.</a:t>
                </a:r>
              </a:p>
              <a:p>
                <a:endParaRPr lang="nl-NL" sz="2400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endParaRPr lang="nl-NL" sz="24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endParaRPr lang="nl-NL" sz="2400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endParaRPr lang="nl-NL" sz="24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endParaRPr lang="nl-NL" sz="2400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pPr algn="ctr"/>
                <a:endParaRPr lang="nl-NL" sz="2400" b="0" i="1" dirty="0">
                  <a:latin typeface="Cambria Math" panose="02040503050406030204" pitchFamily="18" charset="0"/>
                </a:endParaRPr>
              </a:p>
              <a:p>
                <a:pPr algn="ctr"/>
                <a:endParaRPr lang="nl-NL" sz="2400" i="1" dirty="0">
                  <a:latin typeface="Cambria Math" panose="02040503050406030204" pitchFamily="18" charset="0"/>
                </a:endParaRPr>
              </a:p>
              <a:p>
                <a:endParaRPr lang="nl-NL" sz="24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6227BBB7-8E8D-4410-9B60-7610BAA74A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1412128"/>
                <a:ext cx="5438775" cy="5262979"/>
              </a:xfrm>
              <a:prstGeom prst="rect">
                <a:avLst/>
              </a:prstGeom>
              <a:blipFill>
                <a:blip r:embed="rId2"/>
                <a:stretch>
                  <a:fillRect l="-1680" t="-927" r="-1680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itle 8">
            <a:extLst>
              <a:ext uri="{FF2B5EF4-FFF2-40B4-BE49-F238E27FC236}">
                <a16:creationId xmlns:a16="http://schemas.microsoft.com/office/drawing/2014/main" id="{B35D0298-66AD-61FF-BBEB-C91145172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65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Voorbeeld</a:t>
            </a:r>
            <a:r>
              <a:rPr lang="en-US" dirty="0"/>
              <a:t> 4 - </a:t>
            </a:r>
            <a:r>
              <a:rPr lang="en-US" dirty="0" err="1"/>
              <a:t>Koolstof</a:t>
            </a:r>
            <a:endParaRPr lang="nl-NL" dirty="0"/>
          </a:p>
        </p:txBody>
      </p:sp>
      <p:graphicFrame>
        <p:nvGraphicFramePr>
          <p:cNvPr id="18" name="Tabel 4">
            <a:extLst>
              <a:ext uri="{FF2B5EF4-FFF2-40B4-BE49-F238E27FC236}">
                <a16:creationId xmlns:a16="http://schemas.microsoft.com/office/drawing/2014/main" id="{D6CF7888-5D87-4561-BEE5-8DE1666E47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7924320"/>
              </p:ext>
            </p:extLst>
          </p:nvPr>
        </p:nvGraphicFramePr>
        <p:xfrm>
          <a:off x="1396314" y="4380986"/>
          <a:ext cx="3852000" cy="11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 dirty="0"/>
                        <a:t>12 delen C</a:t>
                      </a: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b="1" dirty="0"/>
                        <a:t>32 delen O</a:t>
                      </a:r>
                    </a:p>
                  </a:txBody>
                  <a:tcPr marL="0" marR="0"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algn="ctr"/>
                      <a:endParaRPr lang="nl-NL" sz="2400" dirty="0"/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400" dirty="0"/>
                    </a:p>
                  </a:txBody>
                  <a:tcPr marL="0" marR="0"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p:grpSp>
        <p:nvGrpSpPr>
          <p:cNvPr id="6" name="Groep 5">
            <a:extLst>
              <a:ext uri="{FF2B5EF4-FFF2-40B4-BE49-F238E27FC236}">
                <a16:creationId xmlns:a16="http://schemas.microsoft.com/office/drawing/2014/main" id="{26703067-D838-4981-AD84-699DE2F331E3}"/>
              </a:ext>
            </a:extLst>
          </p:cNvPr>
          <p:cNvGrpSpPr/>
          <p:nvPr/>
        </p:nvGrpSpPr>
        <p:grpSpPr>
          <a:xfrm>
            <a:off x="2930282" y="3658042"/>
            <a:ext cx="882869" cy="561071"/>
            <a:chOff x="2930282" y="3235628"/>
            <a:chExt cx="882869" cy="561071"/>
          </a:xfrm>
        </p:grpSpPr>
        <p:cxnSp>
          <p:nvCxnSpPr>
            <p:cNvPr id="7" name="Rechte verbindingslijn met pijl 6">
              <a:extLst>
                <a:ext uri="{FF2B5EF4-FFF2-40B4-BE49-F238E27FC236}">
                  <a16:creationId xmlns:a16="http://schemas.microsoft.com/office/drawing/2014/main" id="{88866EF9-3186-4F93-81BF-2FA39F842C9F}"/>
                </a:ext>
              </a:extLst>
            </p:cNvPr>
            <p:cNvCxnSpPr>
              <a:cxnSpLocks/>
            </p:cNvCxnSpPr>
            <p:nvPr/>
          </p:nvCxnSpPr>
          <p:spPr>
            <a:xfrm>
              <a:off x="2930282" y="3796699"/>
              <a:ext cx="882869" cy="0"/>
            </a:xfrm>
            <a:prstGeom prst="straightConnector1">
              <a:avLst/>
            </a:prstGeom>
            <a:ln w="53975" cmpd="dbl">
              <a:solidFill>
                <a:srgbClr val="0070C0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kstvak 12">
                  <a:extLst>
                    <a:ext uri="{FF2B5EF4-FFF2-40B4-BE49-F238E27FC236}">
                      <a16:creationId xmlns:a16="http://schemas.microsoft.com/office/drawing/2014/main" id="{8F68333B-7993-48B1-8374-D5E2BD402DD0}"/>
                    </a:ext>
                  </a:extLst>
                </p:cNvPr>
                <p:cNvSpPr txBox="1"/>
                <p:nvPr/>
              </p:nvSpPr>
              <p:spPr>
                <a:xfrm>
                  <a:off x="2956760" y="3235628"/>
                  <a:ext cx="643293" cy="49564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nl-NL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f>
                          <m:fPr>
                            <m:ctrlPr>
                              <a:rPr lang="nl-NL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nl-NL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32</m:t>
                            </m:r>
                          </m:num>
                          <m:den>
                            <m:r>
                              <a:rPr lang="nl-NL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12</m:t>
                            </m:r>
                          </m:den>
                        </m:f>
                      </m:oMath>
                    </m:oMathPara>
                  </a14:m>
                  <a:endParaRPr lang="nl-NL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3" name="Tekstvak 12">
                  <a:extLst>
                    <a:ext uri="{FF2B5EF4-FFF2-40B4-BE49-F238E27FC236}">
                      <a16:creationId xmlns:a16="http://schemas.microsoft.com/office/drawing/2014/main" id="{8F68333B-7993-48B1-8374-D5E2BD402D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6760" y="3235628"/>
                  <a:ext cx="643293" cy="495649"/>
                </a:xfrm>
                <a:prstGeom prst="rect">
                  <a:avLst/>
                </a:prstGeom>
                <a:blipFill>
                  <a:blip r:embed="rId3"/>
                  <a:stretch>
                    <a:fillRect b="-2469"/>
                  </a:stretch>
                </a:blipFill>
              </p:spPr>
              <p:txBody>
                <a:bodyPr/>
                <a:lstStyle/>
                <a:p>
                  <a:r>
                    <a:rPr lang="nl-NL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kstvak 3">
                <a:extLst>
                  <a:ext uri="{FF2B5EF4-FFF2-40B4-BE49-F238E27FC236}">
                    <a16:creationId xmlns:a16="http://schemas.microsoft.com/office/drawing/2014/main" id="{5740A215-136B-4D7E-B940-E5C230E4BDF4}"/>
                  </a:ext>
                </a:extLst>
              </p:cNvPr>
              <p:cNvSpPr txBox="1"/>
              <p:nvPr/>
            </p:nvSpPr>
            <p:spPr>
              <a:xfrm>
                <a:off x="6418391" y="3887055"/>
                <a:ext cx="4843576" cy="1060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400" b="0" dirty="0"/>
                  <a:t>Met de factor:</a:t>
                </a:r>
                <a:endParaRPr lang="nl-NL" sz="2400" b="0" dirty="0">
                  <a:latin typeface="Calibri" panose="020F0502020204030204" pitchFamily="34" charset="0"/>
                </a:endParaRPr>
              </a:p>
              <a:p>
                <a:pPr algn="ctr">
                  <a:spcBef>
                    <a:spcPts val="600"/>
                  </a:spcBef>
                </a:pPr>
                <a14:m>
                  <m:oMath xmlns:m="http://schemas.openxmlformats.org/officeDocument/2006/math">
                    <m:r>
                      <a:rPr lang="nl-NL" sz="2400" b="0" i="1" smtClean="0">
                        <a:latin typeface="Cambria Math" panose="02040503050406030204" pitchFamily="18" charset="0"/>
                      </a:rPr>
                      <m:t>50</m:t>
                    </m:r>
                    <m:r>
                      <a:rPr lang="nl-NL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f>
                      <m:fPr>
                        <m:ctrlPr>
                          <a:rPr lang="nl-NL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i="1">
                            <a:latin typeface="Cambria Math" panose="02040503050406030204" pitchFamily="18" charset="0"/>
                          </a:rPr>
                          <m:t>32</m:t>
                        </m:r>
                      </m:num>
                      <m:den>
                        <m:r>
                          <a:rPr lang="nl-NL" sz="2400" i="1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  <m:r>
                      <a:rPr lang="nl-NL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nl-NL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133</m:t>
                    </m:r>
                    <m:r>
                      <a:rPr lang="nl-NL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nl-NL" sz="2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gram</m:t>
                    </m:r>
                  </m:oMath>
                </a14:m>
                <a:r>
                  <a:rPr lang="nl-NL" sz="24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" name="Tekstvak 3">
                <a:extLst>
                  <a:ext uri="{FF2B5EF4-FFF2-40B4-BE49-F238E27FC236}">
                    <a16:creationId xmlns:a16="http://schemas.microsoft.com/office/drawing/2014/main" id="{5740A215-136B-4D7E-B940-E5C230E4BD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8391" y="3887055"/>
                <a:ext cx="4843576" cy="1060931"/>
              </a:xfrm>
              <a:prstGeom prst="rect">
                <a:avLst/>
              </a:prstGeom>
              <a:blipFill>
                <a:blip r:embed="rId4"/>
                <a:stretch>
                  <a:fillRect t="-4598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9" name="Tabel 4">
            <a:extLst>
              <a:ext uri="{FF2B5EF4-FFF2-40B4-BE49-F238E27FC236}">
                <a16:creationId xmlns:a16="http://schemas.microsoft.com/office/drawing/2014/main" id="{7A1A9F27-8759-4460-A7BD-E0FDD6AB29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9797464"/>
              </p:ext>
            </p:extLst>
          </p:nvPr>
        </p:nvGraphicFramePr>
        <p:xfrm>
          <a:off x="1396314" y="4380986"/>
          <a:ext cx="3852000" cy="11182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60257">
                <a:tc>
                  <a:txBody>
                    <a:bodyPr/>
                    <a:lstStyle/>
                    <a:p>
                      <a:pPr algn="ctr"/>
                      <a:r>
                        <a:rPr lang="nl-NL" sz="2400" dirty="0"/>
                        <a:t>12 delen C</a:t>
                      </a: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b="1" dirty="0"/>
                        <a:t>32 delen O</a:t>
                      </a:r>
                    </a:p>
                  </a:txBody>
                  <a:tcPr marL="0" marR="0"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 dirty="0"/>
                        <a:t>50 gram</a:t>
                      </a: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dirty="0"/>
                        <a:t>. . . . .  gram</a:t>
                      </a:r>
                    </a:p>
                  </a:txBody>
                  <a:tcPr marL="0" marR="0"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kstvak 4">
                <a:extLst>
                  <a:ext uri="{FF2B5EF4-FFF2-40B4-BE49-F238E27FC236}">
                    <a16:creationId xmlns:a16="http://schemas.microsoft.com/office/drawing/2014/main" id="{028643C4-A8D4-8F3A-6FF9-58FF7581881B}"/>
                  </a:ext>
                </a:extLst>
              </p:cNvPr>
              <p:cNvSpPr txBox="1"/>
              <p:nvPr/>
            </p:nvSpPr>
            <p:spPr>
              <a:xfrm>
                <a:off x="6418391" y="5237987"/>
                <a:ext cx="4843576" cy="8458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3000"/>
                  </a:lnSpc>
                </a:pPr>
                <a:r>
                  <a:rPr lang="nl-NL" sz="2400" dirty="0"/>
                  <a:t>Of via 1</a:t>
                </a:r>
              </a:p>
              <a:p>
                <a:pPr algn="ctr">
                  <a:lnSpc>
                    <a:spcPts val="3000"/>
                  </a:lnSpc>
                </a:pPr>
                <a14:m>
                  <m:oMath xmlns:m="http://schemas.openxmlformats.org/officeDocument/2006/math">
                    <m:r>
                      <a:rPr lang="nl-NL" sz="2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5</m:t>
                    </m:r>
                    <m:r>
                      <a:rPr lang="nl-NL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0÷1</m:t>
                    </m:r>
                    <m:r>
                      <a:rPr lang="nl-NL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2</m:t>
                    </m:r>
                    <m:r>
                      <a:rPr lang="nl-NL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×3</m:t>
                    </m:r>
                    <m:r>
                      <a:rPr lang="nl-NL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2</m:t>
                    </m:r>
                    <m:r>
                      <a:rPr lang="nl-NL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nl-NL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133</m:t>
                    </m:r>
                    <m:r>
                      <a:rPr lang="nl-NL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nl-NL" sz="2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gram</m:t>
                    </m:r>
                  </m:oMath>
                </a14:m>
                <a:r>
                  <a:rPr lang="nl-NL" sz="24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" name="Tekstvak 4">
                <a:extLst>
                  <a:ext uri="{FF2B5EF4-FFF2-40B4-BE49-F238E27FC236}">
                    <a16:creationId xmlns:a16="http://schemas.microsoft.com/office/drawing/2014/main" id="{028643C4-A8D4-8F3A-6FF9-58FF758188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8391" y="5237987"/>
                <a:ext cx="4843576" cy="845873"/>
              </a:xfrm>
              <a:prstGeom prst="rect">
                <a:avLst/>
              </a:prstGeom>
              <a:blipFill>
                <a:blip r:embed="rId5"/>
                <a:stretch>
                  <a:fillRect t="-5755" b="-5036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Pijl: U-vormig 7">
            <a:extLst>
              <a:ext uri="{FF2B5EF4-FFF2-40B4-BE49-F238E27FC236}">
                <a16:creationId xmlns:a16="http://schemas.microsoft.com/office/drawing/2014/main" id="{630C3A44-5AFC-314C-C39F-ACFA33787226}"/>
              </a:ext>
            </a:extLst>
          </p:cNvPr>
          <p:cNvSpPr/>
          <p:nvPr/>
        </p:nvSpPr>
        <p:spPr>
          <a:xfrm>
            <a:off x="3148351" y="4764357"/>
            <a:ext cx="395742" cy="388341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4703"/>
              <a:gd name="adj5" fmla="val 75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pic>
        <p:nvPicPr>
          <p:cNvPr id="2" name="Picture 2" descr="Zo maak je het perfecte kampvuur | De Volkskrant">
            <a:extLst>
              <a:ext uri="{FF2B5EF4-FFF2-40B4-BE49-F238E27FC236}">
                <a16:creationId xmlns:a16="http://schemas.microsoft.com/office/drawing/2014/main" id="{B622B764-39AB-1167-C3CA-0B77067F7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664" y="1317014"/>
            <a:ext cx="4271961" cy="241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6310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FCB02E9-D820-E496-63D8-E35A76260C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www.vo-rekenen.nl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39572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VOR">
      <a:dk1>
        <a:srgbClr val="333333"/>
      </a:dk1>
      <a:lt1>
        <a:srgbClr val="FFFFFF"/>
      </a:lt1>
      <a:dk2>
        <a:srgbClr val="333333"/>
      </a:dk2>
      <a:lt2>
        <a:srgbClr val="FFFFFF"/>
      </a:lt2>
      <a:accent1>
        <a:srgbClr val="54A4DB"/>
      </a:accent1>
      <a:accent2>
        <a:srgbClr val="FF931E"/>
      </a:accent2>
      <a:accent3>
        <a:srgbClr val="7AC943"/>
      </a:accent3>
      <a:accent4>
        <a:srgbClr val="FF1D25"/>
      </a:accent4>
      <a:accent5>
        <a:srgbClr val="E6E6E6"/>
      </a:accent5>
      <a:accent6>
        <a:srgbClr val="FEF35E"/>
      </a:accent6>
      <a:hlink>
        <a:srgbClr val="333333"/>
      </a:hlink>
      <a:folHlink>
        <a:srgbClr val="3333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B59B744C839843952482C6581C70E6" ma:contentTypeVersion="13" ma:contentTypeDescription="Een nieuw document maken." ma:contentTypeScope="" ma:versionID="e1e7bfb4db2c6a3ccf734600b34ffe3c">
  <xsd:schema xmlns:xsd="http://www.w3.org/2001/XMLSchema" xmlns:xs="http://www.w3.org/2001/XMLSchema" xmlns:p="http://schemas.microsoft.com/office/2006/metadata/properties" xmlns:ns2="3813c15c-3eb4-4097-b7aa-df1fe8f76fa0" xmlns:ns3="375cf78d-a4ec-4145-a7ad-b925cbd83392" targetNamespace="http://schemas.microsoft.com/office/2006/metadata/properties" ma:root="true" ma:fieldsID="2faef2dec7fa0c6e0836804d79edbf3a" ns2:_="" ns3:_="">
    <xsd:import namespace="3813c15c-3eb4-4097-b7aa-df1fe8f76fa0"/>
    <xsd:import namespace="375cf78d-a4ec-4145-a7ad-b925cbd8339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13c15c-3eb4-4097-b7aa-df1fe8f76fa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5cf78d-a4ec-4145-a7ad-b925cbd8339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130609D-9671-4162-95B1-1F7EE62E4971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DF630CA3-822C-4C0C-918C-BAB0A4810466}">
  <ds:schemaRefs>
    <ds:schemaRef ds:uri="375cf78d-a4ec-4145-a7ad-b925cbd83392"/>
    <ds:schemaRef ds:uri="3813c15c-3eb4-4097-b7aa-df1fe8f76fa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2F23DEA-80CD-487D-BADA-583B5BB0610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3151</TotalTime>
  <Words>527</Words>
  <Application>Microsoft Office PowerPoint</Application>
  <PresentationFormat>Breedbeeld</PresentationFormat>
  <Paragraphs>148</Paragraphs>
  <Slides>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9</vt:i4>
      </vt:variant>
    </vt:vector>
  </HeadingPairs>
  <TitlesOfParts>
    <vt:vector size="15" baseType="lpstr">
      <vt:lpstr>Arial</vt:lpstr>
      <vt:lpstr>Calibri</vt:lpstr>
      <vt:lpstr>Cambria Math</vt:lpstr>
      <vt:lpstr>Helvetica</vt:lpstr>
      <vt:lpstr>Helvetica Rounded</vt:lpstr>
      <vt:lpstr>Office Theme</vt:lpstr>
      <vt:lpstr>Een wereld van verschil</vt:lpstr>
      <vt:lpstr>Rekenen met verhoudingen</vt:lpstr>
      <vt:lpstr>Paella Catalana</vt:lpstr>
      <vt:lpstr>Paella Catalana: verhoudingstabel</vt:lpstr>
      <vt:lpstr>Voorbeeld 1 – Maaltijden bezorgen</vt:lpstr>
      <vt:lpstr>Voorbeeld 2 - Sportdag</vt:lpstr>
      <vt:lpstr>Voorbeeld 3 - Kubus</vt:lpstr>
      <vt:lpstr>Voorbeeld 4 - Koolstof</vt:lpstr>
      <vt:lpstr>www.vo-rekenen.nl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Vakoverstijgend Rekenen</dc:title>
  <dc:creator>Kees Hooyman</dc:creator>
  <cp:lastModifiedBy>Kees Hooyman</cp:lastModifiedBy>
  <cp:revision>21</cp:revision>
  <dcterms:created xsi:type="dcterms:W3CDTF">2021-09-12T13:48:12Z</dcterms:created>
  <dcterms:modified xsi:type="dcterms:W3CDTF">2023-05-01T10:18:56Z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0x010100EFB59B744C839843952482C6581C70E6</vt:lpwstr>
  </property>
</Properties>
</file>