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nl/url?sa=i&amp;rct=j&amp;q=&amp;esrc=s&amp;source=images&amp;cd=&amp;cad=rja&amp;uact=8&amp;ved=0ahUKEwjPhcihy_DXAhWODBoKHdF4C2UQjRwIBw&amp;url=http://blog.stabilo.nl/index.php/2016/07/15/rood-geel-en-blauw-deze-kleuren-kun-je-er-allemaal-mee-maken/&amp;psig=AOvVaw0JT3bsRZbjB-KVsrNk55fp&amp;ust=151248484587340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nl/url?sa=i&amp;rct=j&amp;q=&amp;esrc=s&amp;source=images&amp;cd=&amp;cad=rja&amp;uact=8&amp;ved=0ahUKEwjL18XBy_DXAhUM2hoKHZfRAZIQjRwIBw&amp;url=https://nl.wikibooks.org/wiki/Schilderen/Complementair_contrast&amp;psig=AOvVaw01rO6ZJBnrSvvywD_EdJZ6&amp;ust=151248490421803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>
                <a:solidFill>
                  <a:prstClr val="black"/>
                </a:solidFill>
              </a:rPr>
              <a:t>Etaleren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2400" b="1" dirty="0" smtClean="0">
                <a:solidFill>
                  <a:srgbClr val="FF0000"/>
                </a:solidFill>
              </a:rPr>
              <a:t>Week-5</a:t>
            </a:r>
            <a:endParaRPr lang="nl-NL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486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C00000"/>
                </a:solidFill>
              </a:rPr>
              <a:t>Les 5                                    </a:t>
            </a:r>
            <a:r>
              <a:rPr lang="nl-NL" b="1" dirty="0"/>
              <a:t>Kleuren 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Tegenover liggende kleuren uit de </a:t>
            </a:r>
            <a:r>
              <a:rPr lang="nl-NL" b="1" dirty="0">
                <a:solidFill>
                  <a:srgbClr val="C00000"/>
                </a:solidFill>
              </a:rPr>
              <a:t>kleurencirkel </a:t>
            </a:r>
            <a:r>
              <a:rPr lang="nl-NL" dirty="0"/>
              <a:t>versterken elkaar,  en is daar een goed voorbeeld van. 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irc_mi" descr="Afbeeldingsresultaat voor kleurencirkel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998" y="2495006"/>
            <a:ext cx="3704681" cy="37236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6903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kleurcontrasten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nl-NL" b="1" dirty="0"/>
              <a:t>Maak gebruik van </a:t>
            </a:r>
            <a:r>
              <a:rPr lang="nl-NL" b="1" dirty="0">
                <a:solidFill>
                  <a:srgbClr val="C00000"/>
                </a:solidFill>
              </a:rPr>
              <a:t>kleurcontrasten</a:t>
            </a:r>
            <a:r>
              <a:rPr lang="nl-NL" dirty="0"/>
              <a:t>.</a:t>
            </a:r>
          </a:p>
          <a:p>
            <a:r>
              <a:rPr lang="nl-NL" dirty="0"/>
              <a:t> Kleuren die sterk van elkaar verschillen ( </a:t>
            </a:r>
            <a:r>
              <a:rPr lang="nl-NL" b="1" dirty="0"/>
              <a:t>contrasterende kleuren</a:t>
            </a:r>
            <a:r>
              <a:rPr lang="nl-NL" dirty="0"/>
              <a:t>) zorgen ervoor dat het de aandacht van de kijker trekt</a:t>
            </a:r>
          </a:p>
          <a:p>
            <a:endParaRPr lang="nl-NL" dirty="0"/>
          </a:p>
        </p:txBody>
      </p:sp>
      <p:pic>
        <p:nvPicPr>
          <p:cNvPr id="4" name="irc_mi" descr="Afbeeldingsresultaat voor contrasterende kleuren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958185" y="2595265"/>
            <a:ext cx="3037878" cy="46661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2209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97776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854926"/>
            <a:ext cx="10820400" cy="4363760"/>
          </a:xfrm>
        </p:spPr>
        <p:txBody>
          <a:bodyPr/>
          <a:lstStyle/>
          <a:p>
            <a:pPr lvl="0" fontAlgn="base"/>
            <a:r>
              <a:rPr lang="nl-NL" b="1" dirty="0"/>
              <a:t>Beperk de kleuren die je gebruikt tot</a:t>
            </a:r>
            <a:r>
              <a:rPr lang="nl-NL" dirty="0"/>
              <a:t> </a:t>
            </a:r>
            <a:r>
              <a:rPr lang="nl-NL" b="1" dirty="0"/>
              <a:t>5 hooguit 8 kleuren. </a:t>
            </a:r>
            <a:r>
              <a:rPr lang="nl-NL" dirty="0"/>
              <a:t>Anders wordt het te druk en onoverzichtelijk. Dat geeft een onrustig beeld. </a:t>
            </a:r>
          </a:p>
          <a:p>
            <a:pPr lvl="0" fontAlgn="base"/>
            <a:endParaRPr lang="nl-NL" dirty="0"/>
          </a:p>
          <a:p>
            <a:pPr lvl="0" fontAlgn="base"/>
            <a:r>
              <a:rPr lang="nl-NL" b="1" dirty="0"/>
              <a:t>Laat de kleuren die je kiest op verschillende plaatsen</a:t>
            </a:r>
            <a:r>
              <a:rPr lang="nl-NL" dirty="0"/>
              <a:t> t</a:t>
            </a:r>
            <a:r>
              <a:rPr lang="nl-NL" b="1" dirty="0"/>
              <a:t>erugkomen</a:t>
            </a:r>
            <a:r>
              <a:rPr lang="nl-NL" dirty="0"/>
              <a:t>.</a:t>
            </a:r>
          </a:p>
          <a:p>
            <a:r>
              <a:rPr lang="nl-NL" dirty="0"/>
              <a:t>Dat zorgt voor rust en evenwicht. </a:t>
            </a:r>
          </a:p>
          <a:p>
            <a:pPr marL="0" indent="0">
              <a:buNone/>
            </a:pPr>
            <a:endParaRPr lang="nl-NL" dirty="0"/>
          </a:p>
          <a:p>
            <a:pPr lvl="0" fontAlgn="base"/>
            <a:r>
              <a:rPr lang="nl-NL" b="1" dirty="0"/>
              <a:t>Maak gebruik van</a:t>
            </a:r>
            <a:r>
              <a:rPr lang="nl-NL" dirty="0"/>
              <a:t> </a:t>
            </a:r>
            <a:r>
              <a:rPr lang="nl-NL" b="1" dirty="0"/>
              <a:t>de gevoelens die bepaalde kleuren oproepen</a:t>
            </a:r>
            <a:r>
              <a:rPr lang="nl-NL" dirty="0"/>
              <a:t>. Gebruik voor een sfeervolle etalage niet teveel schreeuwende, opvallende kleuren, maar doe dit bij een uitverkoop wel.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9637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3100" dirty="0"/>
              <a:t> </a:t>
            </a:r>
            <a:br>
              <a:rPr lang="nl-NL" sz="3100" dirty="0"/>
            </a:br>
            <a:r>
              <a:rPr lang="nl-NL" sz="3100" b="1" dirty="0"/>
              <a:t>Bij deze etalage is voor een licht-donker contrast gekozen: 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55172" y="1619794"/>
            <a:ext cx="10820400" cy="4024125"/>
          </a:xfrm>
        </p:spPr>
        <p:txBody>
          <a:bodyPr/>
          <a:lstStyle/>
          <a:p>
            <a:pPr marL="0" indent="0">
              <a:buNone/>
            </a:pPr>
            <a:r>
              <a:rPr lang="nl-NL" b="1" dirty="0"/>
              <a:t> </a:t>
            </a:r>
            <a:r>
              <a:rPr lang="nl-NL" dirty="0"/>
              <a:t>  Er is een beperkt aantal </a:t>
            </a:r>
            <a:r>
              <a:rPr lang="nl-NL" b="1" dirty="0"/>
              <a:t>kleuren</a:t>
            </a:r>
            <a:r>
              <a:rPr lang="nl-NL" dirty="0"/>
              <a:t> gebruikt</a:t>
            </a:r>
            <a:r>
              <a:rPr lang="nl-NL" b="1" dirty="0"/>
              <a:t>(3). </a:t>
            </a:r>
          </a:p>
          <a:p>
            <a:r>
              <a:rPr lang="nl-NL" dirty="0"/>
              <a:t>Het </a:t>
            </a:r>
            <a:r>
              <a:rPr lang="nl-NL" b="1" dirty="0"/>
              <a:t>zwart </a:t>
            </a:r>
            <a:r>
              <a:rPr lang="nl-NL" dirty="0"/>
              <a:t>en het </a:t>
            </a:r>
            <a:r>
              <a:rPr lang="nl-NL" b="1" dirty="0"/>
              <a:t>wit</a:t>
            </a:r>
            <a:r>
              <a:rPr lang="nl-NL" dirty="0"/>
              <a:t> komt op meerdere  plekken terug. </a:t>
            </a:r>
          </a:p>
          <a:p>
            <a:r>
              <a:rPr lang="nl-NL" b="1" dirty="0"/>
              <a:t>Wit </a:t>
            </a:r>
            <a:r>
              <a:rPr lang="nl-NL" dirty="0"/>
              <a:t>en </a:t>
            </a:r>
            <a:r>
              <a:rPr lang="nl-NL" b="1" dirty="0"/>
              <a:t>blauw</a:t>
            </a:r>
            <a:r>
              <a:rPr lang="nl-NL" dirty="0"/>
              <a:t> roepen  een gevoel van </a:t>
            </a:r>
            <a:r>
              <a:rPr lang="nl-NL" b="1" dirty="0"/>
              <a:t>kou</a:t>
            </a:r>
            <a:r>
              <a:rPr lang="nl-NL" dirty="0"/>
              <a:t> op. </a:t>
            </a:r>
          </a:p>
          <a:p>
            <a:endParaRPr lang="nl-NL" dirty="0"/>
          </a:p>
        </p:txBody>
      </p:sp>
      <p:pic>
        <p:nvPicPr>
          <p:cNvPr id="4" name="Picture 168"/>
          <p:cNvPicPr/>
          <p:nvPr/>
        </p:nvPicPr>
        <p:blipFill>
          <a:blip r:embed="rId2"/>
          <a:stretch>
            <a:fillRect/>
          </a:stretch>
        </p:blipFill>
        <p:spPr>
          <a:xfrm>
            <a:off x="6622869" y="3108960"/>
            <a:ext cx="4883331" cy="3848509"/>
          </a:xfrm>
          <a:prstGeom prst="rect">
            <a:avLst/>
          </a:prstGeom>
        </p:spPr>
      </p:pic>
      <p:pic>
        <p:nvPicPr>
          <p:cNvPr id="5" name="Afbeelding 4" descr="PATRIZIA PEPE,Firenze, Florence, Italy, &quot;Coming out of the shadows&quot;, pinned by Ton van der Veer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978" y="3239589"/>
            <a:ext cx="4118611" cy="36184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8953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opdrachten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nl-NL" dirty="0">
                <a:solidFill>
                  <a:srgbClr val="0070C0"/>
                </a:solidFill>
                <a:ea typeface="+mn-lt"/>
                <a:cs typeface="+mn-lt"/>
              </a:rPr>
              <a:t>Zoek voorbeelden op internet. Deze voorbeelden dienen als inspiratiebron</a:t>
            </a:r>
            <a:endParaRPr lang="en-US" dirty="0">
              <a:ea typeface="+mn-lt"/>
              <a:cs typeface="+mn-lt"/>
            </a:endParaRPr>
          </a:p>
          <a:p>
            <a:r>
              <a:rPr lang="nl-NL" dirty="0">
                <a:solidFill>
                  <a:srgbClr val="0070C0"/>
                </a:solidFill>
                <a:ea typeface="+mn-lt"/>
                <a:cs typeface="+mn-lt"/>
              </a:rPr>
              <a:t>    De opdrachten maak je zelf</a:t>
            </a:r>
            <a:endParaRPr lang="nl-NL" dirty="0"/>
          </a:p>
          <a:p>
            <a:r>
              <a:rPr lang="nl-NL" dirty="0">
                <a:solidFill>
                  <a:srgbClr val="0070C0"/>
                </a:solidFill>
                <a:ea typeface="+mn-lt"/>
                <a:cs typeface="+mn-lt"/>
              </a:rPr>
              <a:t>De opdracht mag je uitvoeren in bijvoorbeeld een collage of tekenen.</a:t>
            </a:r>
            <a:endParaRPr lang="nl-NL" dirty="0">
              <a:solidFill>
                <a:srgbClr val="0070C0"/>
              </a:solidFill>
            </a:endParaRPr>
          </a:p>
          <a:p>
            <a:endParaRPr lang="nl-NL" b="1" dirty="0"/>
          </a:p>
          <a:p>
            <a:r>
              <a:rPr lang="nl-NL" b="1" dirty="0"/>
              <a:t>Opdracht 1</a:t>
            </a:r>
            <a:endParaRPr lang="nl-NL" dirty="0"/>
          </a:p>
          <a:p>
            <a:endParaRPr lang="nl-NL" b="1" dirty="0"/>
          </a:p>
          <a:p>
            <a:pPr lvl="0" fontAlgn="base"/>
            <a:r>
              <a:rPr lang="nl-NL" dirty="0"/>
              <a:t>Maak een etalage in een</a:t>
            </a:r>
            <a:r>
              <a:rPr lang="nl-NL" b="1" dirty="0"/>
              <a:t> licht-donker </a:t>
            </a:r>
            <a:r>
              <a:rPr lang="nl-NL" dirty="0"/>
              <a:t>contrast.</a:t>
            </a:r>
          </a:p>
          <a:p>
            <a:pPr lvl="0" fontAlgn="base"/>
            <a:endParaRPr lang="nl-NL" dirty="0"/>
          </a:p>
          <a:p>
            <a:pPr fontAlgn="base"/>
            <a:r>
              <a:rPr lang="nl-NL" b="1" dirty="0"/>
              <a:t>Opdracht 2</a:t>
            </a:r>
            <a:endParaRPr lang="nl-NL" dirty="0"/>
          </a:p>
          <a:p>
            <a:pPr marL="0" lvl="0" indent="0" fontAlgn="base">
              <a:buNone/>
            </a:pPr>
            <a:endParaRPr lang="nl-NL" dirty="0"/>
          </a:p>
          <a:p>
            <a:pPr lvl="0" fontAlgn="base"/>
            <a:r>
              <a:rPr lang="nl-NL" dirty="0"/>
              <a:t>Maak een etalage in een </a:t>
            </a:r>
            <a:r>
              <a:rPr lang="nl-NL" b="1" dirty="0"/>
              <a:t>complementair</a:t>
            </a:r>
            <a:r>
              <a:rPr lang="nl-NL" dirty="0"/>
              <a:t> of </a:t>
            </a:r>
            <a:r>
              <a:rPr lang="nl-NL" b="1" dirty="0"/>
              <a:t>koud- warm </a:t>
            </a:r>
            <a:r>
              <a:rPr lang="nl-NL" dirty="0"/>
              <a:t>contrast.</a:t>
            </a:r>
          </a:p>
          <a:p>
            <a:endParaRPr lang="nl-NL" b="1" dirty="0"/>
          </a:p>
          <a:p>
            <a:endParaRPr lang="nl-NL" b="1" dirty="0"/>
          </a:p>
          <a:p>
            <a:endParaRPr lang="nl-NL" b="1" dirty="0"/>
          </a:p>
          <a:p>
            <a:endParaRPr lang="nl-NL" b="1" dirty="0"/>
          </a:p>
          <a:p>
            <a:endParaRPr lang="nl-NL" b="1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07761424"/>
      </p:ext>
    </p:extLst>
  </p:cSld>
  <p:clrMapOvr>
    <a:masterClrMapping/>
  </p:clrMapOvr>
</p:sld>
</file>

<file path=ppt/theme/theme1.xml><?xml version="1.0" encoding="utf-8"?>
<a:theme xmlns:a="http://schemas.openxmlformats.org/drawingml/2006/main" name="Condensspoor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6C84B1CDFEFA4AB68A6D68CE640DEB" ma:contentTypeVersion="9" ma:contentTypeDescription="Een nieuw document maken." ma:contentTypeScope="" ma:versionID="a63c9e204f944598cdedc2f1b5b0d957">
  <xsd:schema xmlns:xsd="http://www.w3.org/2001/XMLSchema" xmlns:xs="http://www.w3.org/2001/XMLSchema" xmlns:p="http://schemas.microsoft.com/office/2006/metadata/properties" xmlns:ns3="7bef31bf-60ff-4af1-9ce6-9167ec380b4c" xmlns:ns4="ac6f2cd6-3d50-4905-87aa-dc8562b5ffe5" targetNamespace="http://schemas.microsoft.com/office/2006/metadata/properties" ma:root="true" ma:fieldsID="ed23dcf5a03ba1e298795d1995679ab6" ns3:_="" ns4:_="">
    <xsd:import namespace="7bef31bf-60ff-4af1-9ce6-9167ec380b4c"/>
    <xsd:import namespace="ac6f2cd6-3d50-4905-87aa-dc8562b5ffe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ef31bf-60ff-4af1-9ce6-9167ec380b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6f2cd6-3d50-4905-87aa-dc8562b5ffe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2BDB65-57BA-4643-A4C3-4C5A4EE6AB14}">
  <ds:schemaRefs>
    <ds:schemaRef ds:uri="http://purl.org/dc/elements/1.1/"/>
    <ds:schemaRef ds:uri="http://schemas.microsoft.com/office/2006/metadata/properties"/>
    <ds:schemaRef ds:uri="7bef31bf-60ff-4af1-9ce6-9167ec380b4c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ac6f2cd6-3d50-4905-87aa-dc8562b5ffe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C0C87E4-14A7-44C7-8231-822B17385D1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AAB48DF-D57C-4F73-92B3-703B3B6E36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ef31bf-60ff-4af1-9ce6-9167ec380b4c"/>
    <ds:schemaRef ds:uri="ac6f2cd6-3d50-4905-87aa-dc8562b5ff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TM04033937[[fn=Condensspoor]]</Template>
  <TotalTime>48</TotalTime>
  <Words>134</Words>
  <Application>Microsoft Office PowerPoint</Application>
  <PresentationFormat>Breedbeeld</PresentationFormat>
  <Paragraphs>33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Condensspoor</vt:lpstr>
      <vt:lpstr>Etaleren</vt:lpstr>
      <vt:lpstr>Les 5                                    Kleuren  </vt:lpstr>
      <vt:lpstr>kleurcontrasten</vt:lpstr>
      <vt:lpstr>PowerPoint-presentatie</vt:lpstr>
      <vt:lpstr>  Bij deze etalage is voor een licht-donker contrast gekozen:  </vt:lpstr>
      <vt:lpstr>opdrachten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Etaleren</dc:title>
  <dc:creator>Aksana Dubinets</dc:creator>
  <cp:lastModifiedBy>Jente van der Mei</cp:lastModifiedBy>
  <cp:revision>2</cp:revision>
  <dcterms:created xsi:type="dcterms:W3CDTF">2019-11-12T15:27:05Z</dcterms:created>
  <dcterms:modified xsi:type="dcterms:W3CDTF">2019-11-15T07:57:00Z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0x0101005C6C84B1CDFEFA4AB68A6D68CE640DEB</vt:lpwstr>
  </property>
</Properties>
</file>