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2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72" r:id="rId7"/>
    <p:sldId id="267" r:id="rId8"/>
    <p:sldId id="268" r:id="rId9"/>
    <p:sldId id="260" r:id="rId10"/>
    <p:sldId id="263" r:id="rId11"/>
    <p:sldId id="271" r:id="rId12"/>
    <p:sldId id="269" r:id="rId13"/>
    <p:sldId id="264" r:id="rId14"/>
    <p:sldId id="270" r:id="rId15"/>
    <p:sldId id="265" r:id="rId16"/>
    <p:sldId id="266" r:id="rId1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85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92" autoAdjust="0"/>
    <p:restoredTop sz="80320" autoAdjust="0"/>
  </p:normalViewPr>
  <p:slideViewPr>
    <p:cSldViewPr snapToGrid="0">
      <p:cViewPr varScale="1">
        <p:scale>
          <a:sx n="71" d="100"/>
          <a:sy n="71" d="100"/>
        </p:scale>
        <p:origin x="92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F8D3B1-4BAD-40D8-A2B6-9CCCFCFAD79D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A1D21-A8B3-4433-A006-8BB26020EC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3649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 is een ander woord voor suikers?</a:t>
            </a:r>
          </a:p>
          <a:p>
            <a:pPr lvl="0"/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aanmaak van suikers is groter dan de vraag. Waar of niet waar?</a:t>
            </a:r>
          </a:p>
          <a:p>
            <a:pPr lvl="0"/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Hoeveel % van de suikers gaat naar de bladeren?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A1D21-A8B3-4433-A006-8BB26020EC12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8973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Hoeveel % van de suikers gaat naar de vruchten bij een tomatenplant als je een blad in de buurt van een halfwas tros verwijderd?</a:t>
            </a:r>
          </a:p>
          <a:p>
            <a:pPr lvl="0"/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Voor welk bloemengewas geld deze truck ook?</a:t>
            </a:r>
          </a:p>
          <a:p>
            <a:pPr lvl="0"/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Hoeveel </a:t>
            </a:r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 van de suikers gaat meestal naar de vruchten of bloemen bij bijv. een rozengewas?</a:t>
            </a:r>
          </a:p>
          <a:p>
            <a:pPr lvl="0"/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Kun je met de klimaatregeling dit % vergroten?</a:t>
            </a:r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A1D21-A8B3-4433-A006-8BB26020EC12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8715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Hoe herken je een mindere vruchtzetting bij tomaten?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A1D21-A8B3-4433-A006-8BB26020EC12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8535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 is de </a:t>
            </a:r>
            <a:r>
              <a:rPr lang="nl-NL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sinksterkte</a:t>
            </a:r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van een trostomaten t.o.v. een blad?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A1D21-A8B3-4433-A006-8BB26020EC12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7159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 is de </a:t>
            </a:r>
            <a:r>
              <a:rPr lang="nl-N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sinksterkte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van een trostomaten t.o.v. een blad?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A1D21-A8B3-4433-A006-8BB26020EC12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5373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Waarom wordt in de tomatenteelt het oude blad geplukt?</a:t>
            </a:r>
          </a:p>
          <a:p>
            <a:pPr lvl="0"/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Waarom moet je voor productieverhoging soms een jong blad weghalen en niet een oud blad?</a:t>
            </a:r>
          </a:p>
          <a:p>
            <a:pPr lvl="0"/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Mag je dan nog steeds net zoveel oud blad verwijderen?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A1D21-A8B3-4433-A006-8BB26020EC12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4823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 kan de invloed worden van de veredeling bij tomaten?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A1D21-A8B3-4433-A006-8BB26020EC12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17919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Waardoor wordt de kleur van een blad bij een lagere temperatuur donkerder?</a:t>
            </a:r>
          </a:p>
          <a:p>
            <a:pPr lvl="0"/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Waardoor wordt de kleur later geel?</a:t>
            </a:r>
          </a:p>
          <a:p>
            <a:pPr lvl="0"/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 is de invloed van temperatuursverhoging op de </a:t>
            </a:r>
            <a:r>
              <a:rPr lang="nl-NL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sinksterkte</a:t>
            </a:r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pPr lvl="0"/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 is de invloed van licht en CO</a:t>
            </a:r>
            <a:r>
              <a:rPr lang="nl-NL" sz="1200" kern="1200" baseline="-25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op de sourcesterkte?</a:t>
            </a:r>
          </a:p>
          <a:p>
            <a:pPr lvl="0"/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Welk effect zie je aan de stengeldikte als de plant teveel suikers maakt?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A1D21-A8B3-4433-A006-8BB26020EC12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2279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6193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6031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311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1742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8579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5230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5300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2738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49710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33444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4939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95255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1759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39341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07076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37845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56552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76705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24713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3898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7462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3494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440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9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7683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7838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588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6332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D0474-6DE3-4D1C-B582-20B0E5BA6CD2}" type="datetimeFigureOut">
              <a:rPr lang="nl-NL" smtClean="0"/>
              <a:t>18-2-2018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58B611-41C0-483B-83AB-5DD1A4E82C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2898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provisioning.ontwikkelcentrum.nl/secure/objects/OC-82006d/Inleiding/OC-82006-1-1d/OC-82006-1-1d.html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Assimilatenverdeling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3200" dirty="0" smtClean="0"/>
              <a:t>Bladeren - Fotosynthese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39081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Een voorbeeld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Een voorbeeld: Een tros tomaten die een </a:t>
            </a:r>
            <a:r>
              <a:rPr lang="nl-NL" dirty="0" err="1"/>
              <a:t>sinksterkte</a:t>
            </a:r>
            <a:r>
              <a:rPr lang="nl-NL" dirty="0"/>
              <a:t> heeft van drie, krijgt drie keer zoveel suikers als een blad dat een </a:t>
            </a:r>
            <a:r>
              <a:rPr lang="nl-NL" dirty="0" err="1"/>
              <a:t>sinksterkte</a:t>
            </a:r>
            <a:r>
              <a:rPr lang="nl-NL" dirty="0"/>
              <a:t> heeft van één. Die verhouding blijft steeds gelijk. Of er nu weinig of veel suikers aanwezig zijn.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1745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4712" y="609600"/>
            <a:ext cx="6274249" cy="4736850"/>
          </a:xfrm>
        </p:spPr>
      </p:pic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1119218" y="5218237"/>
            <a:ext cx="8876551" cy="3880773"/>
          </a:xfrm>
        </p:spPr>
        <p:txBody>
          <a:bodyPr/>
          <a:lstStyle/>
          <a:p>
            <a:r>
              <a:rPr lang="nl-NL" dirty="0"/>
              <a:t>Bij een plant met drie jonge bladeren en één tros komt de helft van de suikers in de tros terecht. De bladeren krijgen ieder krap 17%. Als één van de jonge bladeren wordt verwijderd, komt 60% van de suikers bij de tros terecht. De getallen in de tros en de bladeren (1 en 3) stellen de </a:t>
            </a:r>
            <a:r>
              <a:rPr lang="nl-NL" dirty="0" err="1"/>
              <a:t>sinksterkte</a:t>
            </a:r>
            <a:r>
              <a:rPr lang="nl-NL" dirty="0"/>
              <a:t> voor </a:t>
            </a:r>
          </a:p>
        </p:txBody>
      </p:sp>
    </p:spTree>
    <p:extLst>
      <p:ext uri="{BB962C8B-B14F-4D97-AF65-F5344CB8AC3E}">
        <p14:creationId xmlns:p14="http://schemas.microsoft.com/office/powerpoint/2010/main" val="22859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Plukken van bladeren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27968"/>
            <a:ext cx="8596668" cy="492272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In tomatenteelt plukken van oud blad</a:t>
            </a:r>
          </a:p>
          <a:p>
            <a:r>
              <a:rPr lang="nl-NL" sz="2000" dirty="0" smtClean="0"/>
              <a:t>Dat </a:t>
            </a:r>
            <a:r>
              <a:rPr lang="nl-NL" sz="2000" dirty="0"/>
              <a:t>produceert niet meer, kost alleen energie en kan een broedplaats voor ziekten vormen. </a:t>
            </a:r>
            <a:endParaRPr lang="nl-NL" sz="2000" dirty="0" smtClean="0"/>
          </a:p>
          <a:p>
            <a:r>
              <a:rPr lang="nl-NL" sz="2000" dirty="0" smtClean="0"/>
              <a:t>Nuttig om ook paar van jongste bladeren weg te nemen. Ook </a:t>
            </a:r>
            <a:r>
              <a:rPr lang="nl-NL" sz="2000" dirty="0"/>
              <a:t>die consumeren meer dan ze produceren</a:t>
            </a:r>
            <a:r>
              <a:rPr lang="nl-NL" sz="2000" dirty="0" smtClean="0"/>
              <a:t>.</a:t>
            </a:r>
          </a:p>
          <a:p>
            <a:r>
              <a:rPr lang="nl-NL" sz="2000" dirty="0" smtClean="0"/>
              <a:t>Tomaten </a:t>
            </a:r>
            <a:r>
              <a:rPr lang="nl-NL" sz="2000" dirty="0"/>
              <a:t>en jonge bladeren trekken ieder met hun eigen </a:t>
            </a:r>
            <a:r>
              <a:rPr lang="nl-NL" sz="2000" dirty="0" err="1"/>
              <a:t>sinksterkte</a:t>
            </a:r>
            <a:r>
              <a:rPr lang="nl-NL" sz="2000" dirty="0"/>
              <a:t> aan de beschikbare suikers. Het is dan logisch dat verwijderen van een jong blad de tomatentros bevoordeelt. </a:t>
            </a:r>
            <a:endParaRPr lang="nl-NL" sz="2000" dirty="0" smtClean="0"/>
          </a:p>
          <a:p>
            <a:r>
              <a:rPr lang="nl-NL" sz="2000" dirty="0" smtClean="0"/>
              <a:t>Let op: Er </a:t>
            </a:r>
            <a:r>
              <a:rPr lang="nl-NL" sz="2000" dirty="0"/>
              <a:t>moet genoeg blad overblijven dat later kan assimileren. </a:t>
            </a:r>
            <a:endParaRPr lang="nl-NL" sz="2000" dirty="0" smtClean="0"/>
          </a:p>
          <a:p>
            <a:r>
              <a:rPr lang="nl-NL" sz="2000" dirty="0" smtClean="0"/>
              <a:t>Of </a:t>
            </a:r>
            <a:r>
              <a:rPr lang="nl-NL" sz="2000" dirty="0"/>
              <a:t>anders gezegd: de bladoppervlakte-index (aantal vierkante meters blad per vierkante meter grond) mag niet teveel dalen. </a:t>
            </a:r>
            <a:endParaRPr lang="nl-NL" sz="2000" dirty="0" smtClean="0"/>
          </a:p>
          <a:p>
            <a:r>
              <a:rPr lang="nl-NL" sz="2000" dirty="0" smtClean="0">
                <a:sym typeface="Wingdings" panose="05000000000000000000" pitchFamily="2" charset="2"/>
              </a:rPr>
              <a:t> bi</a:t>
            </a:r>
            <a:r>
              <a:rPr lang="nl-NL" sz="2000" dirty="0" smtClean="0"/>
              <a:t>j </a:t>
            </a:r>
            <a:r>
              <a:rPr lang="nl-NL" sz="2000" dirty="0"/>
              <a:t>plukken van jong blad wat minder oud blad </a:t>
            </a:r>
            <a:r>
              <a:rPr lang="nl-NL" sz="2000" dirty="0" smtClean="0"/>
              <a:t>plukken om bladoppervlakte te houden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37650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381" y="1270000"/>
            <a:ext cx="5872739" cy="4414277"/>
          </a:xfrm>
        </p:spPr>
      </p:pic>
    </p:spTree>
    <p:extLst>
      <p:ext uri="{BB962C8B-B14F-4D97-AF65-F5344CB8AC3E}">
        <p14:creationId xmlns:p14="http://schemas.microsoft.com/office/powerpoint/2010/main" val="189607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Verbeteren rassen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78281"/>
            <a:ext cx="8596668" cy="4563082"/>
          </a:xfrm>
        </p:spPr>
        <p:txBody>
          <a:bodyPr>
            <a:normAutofit/>
          </a:bodyPr>
          <a:lstStyle/>
          <a:p>
            <a:r>
              <a:rPr lang="nl-NL" sz="2000" dirty="0"/>
              <a:t>Veredelingsbedrijven bekijken het onderzoek met veel belangstelling. </a:t>
            </a:r>
            <a:endParaRPr lang="nl-NL" sz="2000" dirty="0" smtClean="0"/>
          </a:p>
          <a:p>
            <a:r>
              <a:rPr lang="nl-NL" sz="2000" dirty="0" smtClean="0"/>
              <a:t>Zij </a:t>
            </a:r>
            <a:r>
              <a:rPr lang="nl-NL" sz="2000" dirty="0"/>
              <a:t>kunnen wellicht rassen ontwikkelen die minder jong blad vormen, zodat er niet geplukt hoeft te worden. </a:t>
            </a:r>
          </a:p>
        </p:txBody>
      </p:sp>
    </p:spTree>
    <p:extLst>
      <p:ext uri="{BB962C8B-B14F-4D97-AF65-F5344CB8AC3E}">
        <p14:creationId xmlns:p14="http://schemas.microsoft.com/office/powerpoint/2010/main" val="189339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Opdrachten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508761"/>
            <a:ext cx="9609666" cy="4532602"/>
          </a:xfrm>
        </p:spPr>
        <p:txBody>
          <a:bodyPr>
            <a:normAutofit/>
          </a:bodyPr>
          <a:lstStyle/>
          <a:p>
            <a:r>
              <a:rPr lang="nl-NL" sz="2400" dirty="0" smtClean="0"/>
              <a:t>Maak nu de opdrachten op </a:t>
            </a:r>
            <a:r>
              <a:rPr lang="nl-NL" sz="2400" dirty="0" err="1" smtClean="0"/>
              <a:t>it’s</a:t>
            </a:r>
            <a:r>
              <a:rPr lang="nl-NL" sz="2400" dirty="0" smtClean="0"/>
              <a:t> </a:t>
            </a:r>
            <a:r>
              <a:rPr lang="nl-NL" sz="2400" dirty="0" err="1" smtClean="0"/>
              <a:t>learning</a:t>
            </a:r>
            <a:r>
              <a:rPr lang="nl-NL" sz="2400" dirty="0"/>
              <a:t> </a:t>
            </a:r>
            <a:r>
              <a:rPr lang="nl-NL" sz="2400" dirty="0" smtClean="0"/>
              <a:t>over assimilatenverdeling</a:t>
            </a:r>
          </a:p>
        </p:txBody>
      </p:sp>
    </p:spTree>
    <p:extLst>
      <p:ext uri="{BB962C8B-B14F-4D97-AF65-F5344CB8AC3E}">
        <p14:creationId xmlns:p14="http://schemas.microsoft.com/office/powerpoint/2010/main" val="70546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Vandaag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78281"/>
            <a:ext cx="8596668" cy="4563082"/>
          </a:xfrm>
        </p:spPr>
        <p:txBody>
          <a:bodyPr>
            <a:normAutofit/>
          </a:bodyPr>
          <a:lstStyle/>
          <a:p>
            <a:r>
              <a:rPr lang="nl-NL" sz="3200" dirty="0"/>
              <a:t>Doel:</a:t>
            </a:r>
          </a:p>
          <a:p>
            <a:pPr lvl="1"/>
            <a:r>
              <a:rPr lang="nl-NL" sz="2800" dirty="0">
                <a:solidFill>
                  <a:schemeClr val="tx1"/>
                </a:solidFill>
              </a:rPr>
              <a:t>Ophalen van je kennis over fotosynthese en suikers</a:t>
            </a:r>
          </a:p>
          <a:p>
            <a:pPr lvl="1"/>
            <a:r>
              <a:rPr lang="nl-NL" sz="2800" dirty="0">
                <a:solidFill>
                  <a:schemeClr val="tx1"/>
                </a:solidFill>
              </a:rPr>
              <a:t>Nieuwe kennis over assimilatenverdeling</a:t>
            </a:r>
          </a:p>
          <a:p>
            <a:pPr lvl="1"/>
            <a:endParaRPr lang="nl-NL" sz="2800" dirty="0"/>
          </a:p>
          <a:p>
            <a:r>
              <a:rPr lang="nl-NL" sz="3200" dirty="0"/>
              <a:t>Plan:</a:t>
            </a:r>
          </a:p>
          <a:p>
            <a:pPr lvl="1"/>
            <a:r>
              <a:rPr lang="nl-NL" sz="2800" dirty="0"/>
              <a:t>Powerpoint presentatie</a:t>
            </a:r>
          </a:p>
          <a:p>
            <a:pPr lvl="1"/>
            <a:r>
              <a:rPr lang="nl-NL" sz="2800" dirty="0"/>
              <a:t>Opdrachten maken</a:t>
            </a:r>
          </a:p>
        </p:txBody>
      </p:sp>
    </p:spTree>
    <p:extLst>
      <p:ext uri="{BB962C8B-B14F-4D97-AF65-F5344CB8AC3E}">
        <p14:creationId xmlns:p14="http://schemas.microsoft.com/office/powerpoint/2010/main" val="130632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839789"/>
            <a:ext cx="8596668" cy="1320800"/>
          </a:xfrm>
        </p:spPr>
        <p:txBody>
          <a:bodyPr>
            <a:normAutofit/>
          </a:bodyPr>
          <a:lstStyle/>
          <a:p>
            <a:r>
              <a:rPr lang="nl-NL" sz="8000" dirty="0"/>
              <a:t>Assimilatie =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8800" dirty="0"/>
              <a:t>FOTOSYNTHESE</a:t>
            </a:r>
          </a:p>
        </p:txBody>
      </p:sp>
    </p:spTree>
    <p:extLst>
      <p:ext uri="{BB962C8B-B14F-4D97-AF65-F5344CB8AC3E}">
        <p14:creationId xmlns:p14="http://schemas.microsoft.com/office/powerpoint/2010/main" val="99614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Productie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Wat heb je nodig voor een goede productie? </a:t>
            </a:r>
          </a:p>
          <a:p>
            <a:r>
              <a:rPr lang="nl-NL" sz="2000" dirty="0"/>
              <a:t>Assimilatie </a:t>
            </a:r>
            <a:r>
              <a:rPr lang="nl-NL" sz="2000" dirty="0">
                <a:sym typeface="Wingdings" panose="05000000000000000000" pitchFamily="2" charset="2"/>
              </a:rPr>
              <a:t> Dus </a:t>
            </a:r>
            <a:r>
              <a:rPr lang="nl-NL" sz="2000" dirty="0" smtClean="0">
                <a:sym typeface="Wingdings" panose="05000000000000000000" pitchFamily="2" charset="2"/>
              </a:rPr>
              <a:t>suikers, oftewel koolhydraten</a:t>
            </a:r>
            <a:endParaRPr lang="nl-NL" sz="2000" dirty="0">
              <a:sym typeface="Wingdings" panose="05000000000000000000" pitchFamily="2" charset="2"/>
            </a:endParaRPr>
          </a:p>
          <a:p>
            <a:r>
              <a:rPr lang="nl-NL" sz="2000" dirty="0">
                <a:sym typeface="Wingdings" panose="05000000000000000000" pitchFamily="2" charset="2"/>
              </a:rPr>
              <a:t>Suikers moeten gaan naar het oogstbare product</a:t>
            </a:r>
          </a:p>
          <a:p>
            <a:r>
              <a:rPr lang="nl-NL" sz="2000" dirty="0">
                <a:sym typeface="Wingdings" panose="05000000000000000000" pitchFamily="2" charset="2"/>
              </a:rPr>
              <a:t>Vooral belangrijk bij vruchtgroenten en snijbloemen (zoals gerbera)</a:t>
            </a:r>
          </a:p>
          <a:p>
            <a:r>
              <a:rPr lang="nl-NL" sz="2000" dirty="0">
                <a:sym typeface="Wingdings" panose="05000000000000000000" pitchFamily="2" charset="2"/>
              </a:rPr>
              <a:t>Welk deel krijgt het meest? Afhankelijk van de </a:t>
            </a:r>
            <a:r>
              <a:rPr lang="nl-NL" sz="2000" dirty="0" err="1">
                <a:sym typeface="Wingdings" panose="05000000000000000000" pitchFamily="2" charset="2"/>
              </a:rPr>
              <a:t>sink</a:t>
            </a:r>
            <a:r>
              <a:rPr lang="nl-NL" sz="2000" dirty="0">
                <a:sym typeface="Wingdings" panose="05000000000000000000" pitchFamily="2" charset="2"/>
              </a:rPr>
              <a:t>-sterkte</a:t>
            </a:r>
            <a:endParaRPr lang="nl-NL" sz="2000" dirty="0"/>
          </a:p>
        </p:txBody>
      </p:sp>
      <p:pic>
        <p:nvPicPr>
          <p:cNvPr id="4" name="Tijdelijke aanduiding voor inhoud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011" y="150660"/>
            <a:ext cx="4183062" cy="30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420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Is dit een voorbeeld van suikeropslag?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942" y="1568623"/>
            <a:ext cx="5600642" cy="4200482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130" y="1486117"/>
            <a:ext cx="5883869" cy="3924541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942" y="1270000"/>
            <a:ext cx="5235228" cy="5235228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206" y="1456142"/>
            <a:ext cx="6469380" cy="430911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556" y="1340187"/>
            <a:ext cx="6350000" cy="421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631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Verdeling van suikers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677334" y="1382487"/>
            <a:ext cx="9544352" cy="4658876"/>
          </a:xfrm>
        </p:spPr>
        <p:txBody>
          <a:bodyPr>
            <a:normAutofit/>
          </a:bodyPr>
          <a:lstStyle/>
          <a:p>
            <a:r>
              <a:rPr lang="nl-NL" sz="2400" dirty="0"/>
              <a:t>Tuinbouwgewassen: vast gedeelte van geproduceerde suikers naar oogstbare product. </a:t>
            </a:r>
          </a:p>
          <a:p>
            <a:r>
              <a:rPr lang="nl-NL" sz="2400" dirty="0"/>
              <a:t>Gewassen waarbij tweederde suikers wordt opgeslagen: tomaat, komkommer, roos</a:t>
            </a:r>
          </a:p>
          <a:p>
            <a:r>
              <a:rPr lang="nl-NL" sz="2400" dirty="0"/>
              <a:t>Paprika scoort iets lager, omdat veel bevruchte bloemen niet uitgroeien. </a:t>
            </a:r>
          </a:p>
          <a:p>
            <a:r>
              <a:rPr lang="nl-NL" sz="2400" dirty="0"/>
              <a:t>Licht, temperatuur en CO</a:t>
            </a:r>
            <a:r>
              <a:rPr lang="nl-NL" sz="2400" baseline="-25000" dirty="0"/>
              <a:t>2</a:t>
            </a:r>
            <a:r>
              <a:rPr lang="nl-NL" sz="2400" dirty="0"/>
              <a:t>-dosering hebben hier geen invloed op. </a:t>
            </a:r>
          </a:p>
          <a:p>
            <a:r>
              <a:rPr lang="nl-NL" sz="2400" dirty="0"/>
              <a:t>Je kunt dus niet met de klimaatregeling de verdeling verbeteren. </a:t>
            </a:r>
          </a:p>
          <a:p>
            <a:r>
              <a:rPr lang="nl-NL" sz="2400" dirty="0"/>
              <a:t>Dat kan wel door bijv snoei of verbetering van de zetting (uitgroei van bloemknoppen tot vruchten). </a:t>
            </a:r>
          </a:p>
        </p:txBody>
      </p:sp>
    </p:spTree>
    <p:extLst>
      <p:ext uri="{BB962C8B-B14F-4D97-AF65-F5344CB8AC3E}">
        <p14:creationId xmlns:p14="http://schemas.microsoft.com/office/powerpoint/2010/main" val="143539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Vruchtzetting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269" y="1586155"/>
            <a:ext cx="5223110" cy="3943275"/>
          </a:xfrm>
        </p:spPr>
      </p:pic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>
          <a:xfrm>
            <a:off x="2680863" y="5808094"/>
            <a:ext cx="6409349" cy="6978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sz="2200" dirty="0" smtClean="0"/>
              <a:t>Goede </a:t>
            </a:r>
            <a:r>
              <a:rPr lang="nl-NL" sz="2200" dirty="0" smtClean="0"/>
              <a:t>vruchtzetting</a:t>
            </a:r>
            <a:r>
              <a:rPr lang="nl-NL" sz="2200" dirty="0" smtClean="0"/>
              <a:t>	Minder goede vruchtzetting</a:t>
            </a:r>
          </a:p>
          <a:p>
            <a:pPr marL="0" indent="0">
              <a:buNone/>
            </a:pPr>
            <a:r>
              <a:rPr lang="nl-NL" dirty="0" smtClean="0"/>
              <a:t>				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4880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Soure-sink</a:t>
            </a:r>
            <a:r>
              <a:rPr lang="nl-NL" dirty="0"/>
              <a:t> principe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73302" y="1355062"/>
            <a:ext cx="5927898" cy="4918738"/>
          </a:xfrm>
        </p:spPr>
        <p:txBody>
          <a:bodyPr>
            <a:normAutofit/>
          </a:bodyPr>
          <a:lstStyle/>
          <a:p>
            <a:r>
              <a:rPr lang="nl-NL" sz="2400" dirty="0" err="1"/>
              <a:t>Sink</a:t>
            </a:r>
            <a:r>
              <a:rPr lang="nl-NL" sz="2400" dirty="0" smtClean="0"/>
              <a:t>??</a:t>
            </a:r>
          </a:p>
          <a:p>
            <a:r>
              <a:rPr lang="nl-NL" sz="2400" dirty="0" smtClean="0"/>
              <a:t>= putje</a:t>
            </a:r>
            <a:endParaRPr lang="nl-NL" sz="2400" dirty="0"/>
          </a:p>
          <a:p>
            <a:r>
              <a:rPr lang="nl-NL" sz="2400" dirty="0"/>
              <a:t>Transport van suikers uit bladeren (sources) naar wortels (</a:t>
            </a:r>
            <a:r>
              <a:rPr lang="nl-NL" sz="2400" dirty="0" err="1"/>
              <a:t>sinks</a:t>
            </a:r>
            <a:r>
              <a:rPr lang="nl-NL" sz="2400" dirty="0"/>
              <a:t>) </a:t>
            </a:r>
            <a:endParaRPr lang="nl-NL" sz="2400" dirty="0" smtClean="0"/>
          </a:p>
          <a:p>
            <a:r>
              <a:rPr lang="nl-NL" sz="2400" dirty="0" smtClean="0"/>
              <a:t>In </a:t>
            </a:r>
            <a:r>
              <a:rPr lang="nl-NL" sz="2400" dirty="0"/>
              <a:t>wortel worden de suikers dan opgeslagen</a:t>
            </a:r>
          </a:p>
          <a:p>
            <a:r>
              <a:rPr lang="nl-NL" sz="2400" dirty="0"/>
              <a:t>Suiker stromen naar het putje</a:t>
            </a:r>
          </a:p>
          <a:p>
            <a:endParaRPr lang="nl-NL" sz="2400" dirty="0"/>
          </a:p>
          <a:p>
            <a:r>
              <a:rPr lang="nl-NL" sz="2400" dirty="0">
                <a:hlinkClick r:id="rId2"/>
              </a:rPr>
              <a:t>Filmpje:</a:t>
            </a:r>
            <a:endParaRPr lang="nl-NL" sz="24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355062"/>
            <a:ext cx="2730500" cy="273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29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Sinksterkte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677334" y="1478071"/>
            <a:ext cx="9396306" cy="4563291"/>
          </a:xfrm>
        </p:spPr>
        <p:txBody>
          <a:bodyPr>
            <a:noAutofit/>
          </a:bodyPr>
          <a:lstStyle/>
          <a:p>
            <a:r>
              <a:rPr lang="nl-NL" sz="2400" dirty="0"/>
              <a:t>Alle delen van de plant trekken om het hardst aan de beschikbare suikers. </a:t>
            </a:r>
            <a:endParaRPr lang="nl-NL" sz="2400" dirty="0" smtClean="0"/>
          </a:p>
          <a:p>
            <a:r>
              <a:rPr lang="nl-NL" sz="2400" dirty="0" smtClean="0"/>
              <a:t>Daarbij </a:t>
            </a:r>
            <a:r>
              <a:rPr lang="nl-NL" sz="2400" dirty="0"/>
              <a:t>geldt: harder trekken levert meer </a:t>
            </a:r>
            <a:r>
              <a:rPr lang="nl-NL" sz="2400" dirty="0" smtClean="0"/>
              <a:t>op. Niet alle delen even hard </a:t>
            </a:r>
            <a:r>
              <a:rPr lang="nl-NL" sz="2400" dirty="0" smtClean="0">
                <a:sym typeface="Wingdings" panose="05000000000000000000" pitchFamily="2" charset="2"/>
              </a:rPr>
              <a:t> verschillende </a:t>
            </a:r>
            <a:r>
              <a:rPr lang="nl-NL" sz="2400" dirty="0" err="1" smtClean="0">
                <a:sym typeface="Wingdings" panose="05000000000000000000" pitchFamily="2" charset="2"/>
              </a:rPr>
              <a:t>sinksterkte</a:t>
            </a:r>
            <a:r>
              <a:rPr lang="nl-NL" sz="2400" dirty="0" smtClean="0">
                <a:sym typeface="Wingdings" panose="05000000000000000000" pitchFamily="2" charset="2"/>
              </a:rPr>
              <a:t>. </a:t>
            </a:r>
          </a:p>
          <a:p>
            <a:r>
              <a:rPr lang="nl-NL" sz="2400" dirty="0" smtClean="0"/>
              <a:t>De </a:t>
            </a:r>
            <a:r>
              <a:rPr lang="nl-NL" sz="2400" dirty="0" err="1"/>
              <a:t>sinksterkte</a:t>
            </a:r>
            <a:r>
              <a:rPr lang="nl-NL" sz="2400" dirty="0"/>
              <a:t> van vruchten is het grootst. Daarna komen jonge toppen en bloemen. Oude bladeren kunnen nauwelijks de suikers naar zich toe trekken. </a:t>
            </a:r>
            <a:endParaRPr lang="nl-NL" sz="2400" dirty="0" smtClean="0"/>
          </a:p>
          <a:p>
            <a:r>
              <a:rPr lang="nl-NL" sz="2400" dirty="0" smtClean="0"/>
              <a:t>Plantendelen </a:t>
            </a:r>
            <a:r>
              <a:rPr lang="nl-NL" sz="2400" dirty="0"/>
              <a:t>met een grotere </a:t>
            </a:r>
            <a:r>
              <a:rPr lang="nl-NL" sz="2400" dirty="0" err="1"/>
              <a:t>sinksterkte</a:t>
            </a:r>
            <a:r>
              <a:rPr lang="nl-NL" sz="2400" dirty="0"/>
              <a:t> krijgen altijd meer. </a:t>
            </a:r>
            <a:endParaRPr lang="nl-NL" sz="2400" dirty="0" smtClean="0"/>
          </a:p>
        </p:txBody>
      </p:sp>
    </p:spTree>
    <p:extLst>
      <p:ext uri="{BB962C8B-B14F-4D97-AF65-F5344CB8AC3E}">
        <p14:creationId xmlns:p14="http://schemas.microsoft.com/office/powerpoint/2010/main" val="335640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TM02900720[[fn=Integraal]]</Template>
  <TotalTime>390</TotalTime>
  <Words>760</Words>
  <Application>Microsoft Office PowerPoint</Application>
  <PresentationFormat>Breedbeeld</PresentationFormat>
  <Paragraphs>87</Paragraphs>
  <Slides>15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Trebuchet MS</vt:lpstr>
      <vt:lpstr>Wingdings</vt:lpstr>
      <vt:lpstr>Wingdings 2</vt:lpstr>
      <vt:lpstr>Wingdings 3</vt:lpstr>
      <vt:lpstr>HDOfficeLightV0</vt:lpstr>
      <vt:lpstr>Facet</vt:lpstr>
      <vt:lpstr>Assimilatenverdeling</vt:lpstr>
      <vt:lpstr>Vandaag</vt:lpstr>
      <vt:lpstr>Assimilatie =</vt:lpstr>
      <vt:lpstr>Productie</vt:lpstr>
      <vt:lpstr>Is dit een voorbeeld van suikeropslag?</vt:lpstr>
      <vt:lpstr>Verdeling van suikers</vt:lpstr>
      <vt:lpstr>Vruchtzetting</vt:lpstr>
      <vt:lpstr>Soure-sink principe</vt:lpstr>
      <vt:lpstr>Sinksterkte</vt:lpstr>
      <vt:lpstr>Een voorbeeld</vt:lpstr>
      <vt:lpstr>PowerPoint-presentatie</vt:lpstr>
      <vt:lpstr>Plukken van bladeren</vt:lpstr>
      <vt:lpstr>PowerPoint-presentatie</vt:lpstr>
      <vt:lpstr>Verbeteren rassen</vt:lpstr>
      <vt:lpstr>Opdrachten</vt:lpstr>
    </vt:vector>
  </TitlesOfParts>
  <Company>Lentiz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Deniece Laanen</dc:creator>
  <cp:lastModifiedBy>Deniece Laanen</cp:lastModifiedBy>
  <cp:revision>23</cp:revision>
  <dcterms:created xsi:type="dcterms:W3CDTF">2016-11-08T11:00:47Z</dcterms:created>
  <dcterms:modified xsi:type="dcterms:W3CDTF">2018-02-18T10:49:51Z</dcterms:modified>
</cp:coreProperties>
</file>