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3" r:id="rId5"/>
    <p:sldId id="261" r:id="rId6"/>
    <p:sldId id="259" r:id="rId7"/>
    <p:sldId id="258" r:id="rId8"/>
    <p:sldId id="262" r:id="rId9"/>
    <p:sldId id="273" r:id="rId10"/>
    <p:sldId id="257" r:id="rId11"/>
    <p:sldId id="272" r:id="rId12"/>
    <p:sldId id="264" r:id="rId13"/>
    <p:sldId id="260" r:id="rId14"/>
    <p:sldId id="265" r:id="rId15"/>
    <p:sldId id="26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37204-7B64-44BF-816A-4C2E889B6983}" v="10" dt="2022-03-15T10:13:41.62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7290" autoAdjust="0"/>
  </p:normalViewPr>
  <p:slideViewPr>
    <p:cSldViewPr snapToGrid="0">
      <p:cViewPr varScale="1">
        <p:scale>
          <a:sx n="64" d="100"/>
          <a:sy n="64" d="100"/>
        </p:scale>
        <p:origin x="23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64D37204-7B64-44BF-816A-4C2E889B6983}"/>
    <pc:docChg chg="custSel addSld delSld modSld">
      <pc:chgData name="Thomas Noordeloos" userId="df9f46e9-7760-4f6a-814f-9e8180d7b46a" providerId="ADAL" clId="{64D37204-7B64-44BF-816A-4C2E889B6983}" dt="2022-03-18T09:34:20.325" v="138" actId="47"/>
      <pc:docMkLst>
        <pc:docMk/>
      </pc:docMkLst>
      <pc:sldChg chg="modSp del">
        <pc:chgData name="Thomas Noordeloos" userId="df9f46e9-7760-4f6a-814f-9e8180d7b46a" providerId="ADAL" clId="{64D37204-7B64-44BF-816A-4C2E889B6983}" dt="2022-03-18T09:34:20.325" v="138" actId="47"/>
        <pc:sldMkLst>
          <pc:docMk/>
          <pc:sldMk cId="3788715575" sldId="256"/>
        </pc:sldMkLst>
        <pc:picChg chg="mod">
          <ac:chgData name="Thomas Noordeloos" userId="df9f46e9-7760-4f6a-814f-9e8180d7b46a" providerId="ADAL" clId="{64D37204-7B64-44BF-816A-4C2E889B6983}" dt="2022-03-15T09:54:37.116" v="32" actId="1440"/>
          <ac:picMkLst>
            <pc:docMk/>
            <pc:sldMk cId="3788715575" sldId="256"/>
            <ac:picMk id="1026" creationId="{00000000-0000-0000-0000-000000000000}"/>
          </ac:picMkLst>
        </pc:picChg>
      </pc:sldChg>
      <pc:sldChg chg="modSp mod">
        <pc:chgData name="Thomas Noordeloos" userId="df9f46e9-7760-4f6a-814f-9e8180d7b46a" providerId="ADAL" clId="{64D37204-7B64-44BF-816A-4C2E889B6983}" dt="2022-03-18T09:31:43.375" v="137" actId="313"/>
        <pc:sldMkLst>
          <pc:docMk/>
          <pc:sldMk cId="2859079353" sldId="263"/>
        </pc:sldMkLst>
        <pc:spChg chg="mod">
          <ac:chgData name="Thomas Noordeloos" userId="df9f46e9-7760-4f6a-814f-9e8180d7b46a" providerId="ADAL" clId="{64D37204-7B64-44BF-816A-4C2E889B6983}" dt="2022-03-18T09:31:43.375" v="137" actId="313"/>
          <ac:spMkLst>
            <pc:docMk/>
            <pc:sldMk cId="2859079353" sldId="263"/>
            <ac:spMk id="4" creationId="{7E256807-68E5-45A0-8DD0-5696A7E4E94A}"/>
          </ac:spMkLst>
        </pc:spChg>
        <pc:spChg chg="mod">
          <ac:chgData name="Thomas Noordeloos" userId="df9f46e9-7760-4f6a-814f-9e8180d7b46a" providerId="ADAL" clId="{64D37204-7B64-44BF-816A-4C2E889B6983}" dt="2022-03-15T09:52:52.175" v="1" actId="12"/>
          <ac:spMkLst>
            <pc:docMk/>
            <pc:sldMk cId="2859079353" sldId="263"/>
            <ac:spMk id="5" creationId="{D3700955-4AB3-462E-A398-76CFA58BDAB0}"/>
          </ac:spMkLst>
        </pc:spChg>
        <pc:spChg chg="mod">
          <ac:chgData name="Thomas Noordeloos" userId="df9f46e9-7760-4f6a-814f-9e8180d7b46a" providerId="ADAL" clId="{64D37204-7B64-44BF-816A-4C2E889B6983}" dt="2022-03-15T10:02:58.109" v="104" actId="5793"/>
          <ac:spMkLst>
            <pc:docMk/>
            <pc:sldMk cId="2859079353" sldId="263"/>
            <ac:spMk id="6" creationId="{81B96BA2-902A-4078-8942-E8A2417A9A29}"/>
          </ac:spMkLst>
        </pc:spChg>
        <pc:spChg chg="mod">
          <ac:chgData name="Thomas Noordeloos" userId="df9f46e9-7760-4f6a-814f-9e8180d7b46a" providerId="ADAL" clId="{64D37204-7B64-44BF-816A-4C2E889B6983}" dt="2022-03-15T09:53:17.613" v="26" actId="12"/>
          <ac:spMkLst>
            <pc:docMk/>
            <pc:sldMk cId="2859079353" sldId="263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64D37204-7B64-44BF-816A-4C2E889B6983}" dt="2022-03-15T09:53:32.826" v="30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del">
        <pc:chgData name="Thomas Noordeloos" userId="df9f46e9-7760-4f6a-814f-9e8180d7b46a" providerId="ADAL" clId="{64D37204-7B64-44BF-816A-4C2E889B6983}" dt="2022-03-15T09:54:46.943" v="33" actId="47"/>
        <pc:sldMkLst>
          <pc:docMk/>
          <pc:sldMk cId="1404024738" sldId="270"/>
        </pc:sldMkLst>
      </pc:sldChg>
      <pc:sldChg chg="del">
        <pc:chgData name="Thomas Noordeloos" userId="df9f46e9-7760-4f6a-814f-9e8180d7b46a" providerId="ADAL" clId="{64D37204-7B64-44BF-816A-4C2E889B6983}" dt="2022-03-15T09:54:46.943" v="33" actId="47"/>
        <pc:sldMkLst>
          <pc:docMk/>
          <pc:sldMk cId="2408592389" sldId="271"/>
        </pc:sldMkLst>
      </pc:sldChg>
      <pc:sldChg chg="addSp delSp modSp add mod">
        <pc:chgData name="Thomas Noordeloos" userId="df9f46e9-7760-4f6a-814f-9e8180d7b46a" providerId="ADAL" clId="{64D37204-7B64-44BF-816A-4C2E889B6983}" dt="2022-03-15T10:13:53.981" v="112" actId="108"/>
        <pc:sldMkLst>
          <pc:docMk/>
          <pc:sldMk cId="2750755760" sldId="273"/>
        </pc:sldMkLst>
        <pc:spChg chg="mod">
          <ac:chgData name="Thomas Noordeloos" userId="df9f46e9-7760-4f6a-814f-9e8180d7b46a" providerId="ADAL" clId="{64D37204-7B64-44BF-816A-4C2E889B6983}" dt="2022-03-15T10:13:53.981" v="112" actId="108"/>
          <ac:spMkLst>
            <pc:docMk/>
            <pc:sldMk cId="2750755760" sldId="273"/>
            <ac:spMk id="7" creationId="{00000000-0000-0000-0000-000000000000}"/>
          </ac:spMkLst>
        </pc:spChg>
        <pc:picChg chg="add mod">
          <ac:chgData name="Thomas Noordeloos" userId="df9f46e9-7760-4f6a-814f-9e8180d7b46a" providerId="ADAL" clId="{64D37204-7B64-44BF-816A-4C2E889B6983}" dt="2022-03-15T10:13:41.621" v="110" actId="14100"/>
          <ac:picMkLst>
            <pc:docMk/>
            <pc:sldMk cId="2750755760" sldId="273"/>
            <ac:picMk id="1026" creationId="{CB39AB03-3FB1-4217-B823-2E98CF5249D1}"/>
          </ac:picMkLst>
        </pc:picChg>
        <pc:picChg chg="del">
          <ac:chgData name="Thomas Noordeloos" userId="df9f46e9-7760-4f6a-814f-9e8180d7b46a" providerId="ADAL" clId="{64D37204-7B64-44BF-816A-4C2E889B6983}" dt="2022-03-15T10:13:30.778" v="106" actId="478"/>
          <ac:picMkLst>
            <pc:docMk/>
            <pc:sldMk cId="2750755760" sldId="273"/>
            <ac:picMk id="51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wijsheid.nl/big-data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otterdam.nl/wonen-leven/innovaties/" TargetMode="External"/><Relationship Id="rId4" Type="http://schemas.openxmlformats.org/officeDocument/2006/relationships/hyperlink" Target="http://www.lomboxnet.nl/smart-solar-chargin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wijsheid.nl/big-dat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otterdam.nl/wonen-leven/innovaties/" TargetMode="External"/><Relationship Id="rId4" Type="http://schemas.openxmlformats.org/officeDocument/2006/relationships/hyperlink" Target="http://www.lomboxnet.nl/smart-solar-chargin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Smart </a:t>
            </a:r>
            <a:r>
              <a:rPr lang="nl-NL" dirty="0" err="1"/>
              <a:t>Cities</a:t>
            </a:r>
            <a:r>
              <a:rPr lang="nl-NL" dirty="0"/>
              <a:t> zou een mogelijke innovatie kunnen zijn die nodig is voor het behalen voor SDG doel 11.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69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visiedocument moet de visie beschrijven van een leefbare, duurzame stad waarbij bereikbaarheid (mobiliteit) en welzijn hoog in het </a:t>
            </a:r>
            <a:r>
              <a:rPr lang="nl-NL"/>
              <a:t>vaandel staat  </a:t>
            </a:r>
            <a:r>
              <a:rPr lang="nl-NL" dirty="0"/>
              <a:t>tot een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6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https://smartcity.brussels/het-project-definitie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27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262626"/>
                </a:solidFill>
                <a:effectLst/>
                <a:latin typeface="Oswald"/>
              </a:rPr>
              <a:t>Doel 11: Maak steden en menselijke nederzettingen inclusief, veilig, veerkrachtig en duurzaam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Smart </a:t>
            </a:r>
            <a:r>
              <a:rPr lang="nl-NL" dirty="0" err="1"/>
              <a:t>Cities</a:t>
            </a:r>
            <a:r>
              <a:rPr lang="nl-NL" dirty="0"/>
              <a:t> zou een mogelijke innovatie kunnen zijn die nodig is voor het behalen voor SDG doel 11. Met name de subdoelen 11.2, 11.3, 11.5 en 11.6 (www.sdgnederland.nl)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64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4</a:t>
            </a:r>
            <a:r>
              <a:rPr lang="nl-NL" baseline="30000" dirty="0"/>
              <a:t>e</a:t>
            </a:r>
            <a:r>
              <a:rPr lang="nl-NL" dirty="0"/>
              <a:t> Industriële revolutie kan je onderverdelen in 9 categorieën. Ik behandel 1 t/m 6 vluchtig</a:t>
            </a:r>
            <a:r>
              <a:rPr lang="nl-NL" baseline="0" dirty="0"/>
              <a:t> en bij 7 t/m 9 blijf ik langer stil staan.</a:t>
            </a:r>
          </a:p>
          <a:p>
            <a:r>
              <a:rPr lang="nl-NL" baseline="0" dirty="0"/>
              <a:t>Zie bron “WEF 9 4IR categorieën”.</a:t>
            </a:r>
          </a:p>
          <a:p>
            <a:endParaRPr lang="nl-NL" baseline="0" dirty="0"/>
          </a:p>
          <a:p>
            <a:r>
              <a:rPr lang="nl-NL" baseline="0" dirty="0"/>
              <a:t>Smart </a:t>
            </a:r>
            <a:r>
              <a:rPr lang="nl-NL" baseline="0" dirty="0" err="1"/>
              <a:t>Cities</a:t>
            </a:r>
            <a:r>
              <a:rPr lang="nl-NL" baseline="0" dirty="0"/>
              <a:t> is een belangrijk onderdeel van de 4</a:t>
            </a:r>
            <a:r>
              <a:rPr lang="nl-NL" baseline="30000" dirty="0"/>
              <a:t>e</a:t>
            </a:r>
            <a:r>
              <a:rPr lang="nl-NL" baseline="0" dirty="0"/>
              <a:t> IR, met name de verbondenheid van verschillende systemen.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46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verwachting is dat er in 2020 wereldwijd meer dan 25 miljard dingen via internet verbonden zullen zijn. Internet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het technologieconcept achter zeer diverse verbonden slimme dingen. Huidige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-toepassingen variëren van persoonlijke verzorging,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domotica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systemen,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automotive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industrie tot nutsbedrijven, 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smart industrie en slimme steden. Door de toenemende populariteit van Internet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ontstaan er oplossingen die over de grenzen van sectoren en platformen heen werken.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ook wel ‘slimme steden’ genoemd, zetten het internet der dingen in om de openbare diensten zo efficiënt en prettig mogelijk te maken. Slim gebruik van nieuwe technologie en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big data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over bijvoorbeeld infrastructuur, ziekenhuizen, afval, toezicht en scholen, biedt mogelijkheden om steden efficiënter en duurzamer in te richten. Burgers hebben daarnaast meer invloed op hun leefomgeving.</a:t>
            </a:r>
          </a:p>
          <a:p>
            <a:pPr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steden in Nederland ontwikkelen zich steeds verder als 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Zo zijn er in Utrecht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 </a:t>
            </a:r>
            <a:r>
              <a:rPr lang="nl-NL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zongestuurde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laadpalen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voor elektrische auto’s geplaatst en heeft Rotterdam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sensoren geplaatst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afvalcontainers om precies te zien wanneer deze geleegd moeten worden.</a:t>
            </a:r>
          </a:p>
          <a:p>
            <a:r>
              <a:rPr lang="nl-NL" dirty="0"/>
              <a:t>(https://www.mediawijsheid.nl/internetofthings/)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19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verwachting is dat er in 2020 wereldwijd meer dan 25 miljard dingen via internet verbonden zullen zijn. Internet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het technologieconcept achter zeer diverse verbonden slimme dingen. Huidige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-toepassingen variëren van persoonlijke verzorging,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domotica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systemen,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automotive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industrie tot nutsbedrijven, 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smart industrie en slimme steden. Door de toenemende populariteit van Internet of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ontstaan er oplossingen die over de grenzen van sectoren en platformen heen werken.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ook wel ‘slimme steden’ genoemd, zetten het internet der dingen in om de openbare diensten zo efficiënt en prettig mogelijk te maken. Slim gebruik van nieuwe technologie en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big data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over bijvoorbeeld infrastructuur, ziekenhuizen, afval, toezicht en scholen, biedt mogelijkheden om steden efficiënter en duurzamer in te richten. Burgers hebben daarnaast meer invloed op hun leefomgeving.</a:t>
            </a:r>
          </a:p>
          <a:p>
            <a:pPr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steden in Nederland ontwikkelen zich steeds verder als smart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Zo zijn er in Utrecht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 </a:t>
            </a:r>
            <a:r>
              <a:rPr lang="nl-NL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zongestuurde</a:t>
            </a:r>
            <a:r>
              <a:rPr lang="nl-NL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laadpalen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voor elektrische auto’s geplaatst en heeft Rotterdam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sensoren geplaatst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afvalcontainers om precies te zien wanneer deze geleegd moeten worden.</a:t>
            </a:r>
          </a:p>
          <a:p>
            <a:r>
              <a:rPr lang="nl-NL" dirty="0"/>
              <a:t>(https://www.mediawijsheid.nl/internetofthings/)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Voorbeelden van Smart </a:t>
            </a:r>
            <a:r>
              <a:rPr lang="nl-NL" dirty="0" err="1"/>
              <a:t>industries</a:t>
            </a:r>
            <a:r>
              <a:rPr lang="nl-NL" dirty="0"/>
              <a:t>….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83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Voorbeelden van Smart </a:t>
            </a:r>
            <a:r>
              <a:rPr lang="nl-NL" dirty="0" err="1"/>
              <a:t>industries</a:t>
            </a:r>
            <a:r>
              <a:rPr lang="nl-NL" dirty="0"/>
              <a:t>….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27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Voorbeelden van Smart </a:t>
            </a:r>
            <a:r>
              <a:rPr lang="nl-NL" dirty="0" err="1"/>
              <a:t>industries</a:t>
            </a:r>
            <a:r>
              <a:rPr lang="nl-NL" dirty="0"/>
              <a:t>….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61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Nogmaals, het draait bij smart </a:t>
            </a:r>
            <a:r>
              <a:rPr lang="nl-NL" dirty="0" err="1"/>
              <a:t>cities</a:t>
            </a:r>
            <a:r>
              <a:rPr lang="nl-NL" dirty="0"/>
              <a:t> om de verbondenheid van verschillende systemen en het analyseren van data.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44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0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‘Smart </a:t>
            </a:r>
            <a:r>
              <a:rPr lang="nl-NL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Uitdagingen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Best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Practice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693943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Smart …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57662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/>
          <a:stretch/>
        </p:blipFill>
        <p:spPr bwMode="auto">
          <a:xfrm>
            <a:off x="2148113" y="1027906"/>
            <a:ext cx="8548915" cy="50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latin typeface="Agency FB" panose="020B0503020202020204" pitchFamily="34" charset="0"/>
              </a:rPr>
              <a:t>Cities</a:t>
            </a:r>
            <a:endParaRPr lang="nl-NL" sz="4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1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sp>
        <p:nvSpPr>
          <p:cNvPr id="3" name="Rechthoek 2"/>
          <p:cNvSpPr/>
          <p:nvPr/>
        </p:nvSpPr>
        <p:spPr>
          <a:xfrm>
            <a:off x="1117599" y="1690688"/>
            <a:ext cx="10421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gency FB" panose="020B0503020202020204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5" name="Rechthoek 4"/>
          <p:cNvSpPr/>
          <p:nvPr/>
        </p:nvSpPr>
        <p:spPr>
          <a:xfrm>
            <a:off x="1231900" y="1690688"/>
            <a:ext cx="101926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 </a:t>
            </a:r>
            <a:r>
              <a:rPr lang="nl-NL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Cities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zijn steden die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slimme oplossingen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inzetten om de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leefbaarheid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duurzaamheid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bereikbaarheid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welzijn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economische ontwikkeling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 vergroten. Die slimme oplossingen maken veelal gebruik van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digitalisering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technische innovatie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</a:t>
            </a:r>
            <a:endParaRPr lang="nl-NL" sz="3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3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pic>
        <p:nvPicPr>
          <p:cNvPr id="8194" name="Picture 2" descr="Afbeeldingsresultaat voor definitie smart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34" y="365125"/>
            <a:ext cx="5865132" cy="58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4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Sustainable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Development Goals</a:t>
            </a:r>
          </a:p>
        </p:txBody>
      </p:sp>
      <p:pic>
        <p:nvPicPr>
          <p:cNvPr id="4098" name="Picture 2" descr="Afbeeldingsresultaat voor sustainable development go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34" y="1081332"/>
            <a:ext cx="8192866" cy="49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sustainable development goal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70"/>
          <a:stretch/>
        </p:blipFill>
        <p:spPr bwMode="auto">
          <a:xfrm>
            <a:off x="2170334" y="1952171"/>
            <a:ext cx="8192866" cy="41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sustainable development goal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1" t="44256" r="16919" b="28375"/>
          <a:stretch/>
        </p:blipFill>
        <p:spPr bwMode="auto">
          <a:xfrm>
            <a:off x="7590970" y="3280229"/>
            <a:ext cx="1378857" cy="13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fbeeldingsresultaat voor goal 11 sustainable cities and commun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9"/>
            <a:ext cx="7697939" cy="36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Sustainable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Cities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and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Communities</a:t>
            </a:r>
            <a:endParaRPr lang="nl-NL" sz="4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t="2945" b="3684"/>
          <a:stretch/>
        </p:blipFill>
        <p:spPr>
          <a:xfrm>
            <a:off x="8765547" y="1690688"/>
            <a:ext cx="1501961" cy="17504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508" y="1690688"/>
            <a:ext cx="1475196" cy="175041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9774" y="3558495"/>
            <a:ext cx="1393016" cy="1763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003" y="3558496"/>
            <a:ext cx="1414782" cy="1763036"/>
          </a:xfrm>
          <a:prstGeom prst="rect">
            <a:avLst/>
          </a:prstGeom>
        </p:spPr>
      </p:pic>
      <p:pic>
        <p:nvPicPr>
          <p:cNvPr id="5132" name="Picture 12" descr="Afbeeldingsresultaat voor sustainable development goal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866" y="115169"/>
            <a:ext cx="1123080" cy="11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32" y="1154623"/>
            <a:ext cx="7566135" cy="4856640"/>
          </a:xfrm>
          <a:prstGeom prst="rect">
            <a:avLst/>
          </a:prstGeom>
        </p:spPr>
      </p:pic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De 4</a:t>
            </a:r>
            <a:r>
              <a:rPr lang="nl-NL" sz="4800" b="1" baseline="300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industriële revolutie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2933" y="1154623"/>
            <a:ext cx="7566135" cy="48566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1369" t="67172" r="36656"/>
          <a:stretch/>
        </p:blipFill>
        <p:spPr>
          <a:xfrm>
            <a:off x="4686301" y="4416935"/>
            <a:ext cx="2419350" cy="15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Internet of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Things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,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Robotics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and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>
                <a:solidFill>
                  <a:srgbClr val="FF0000"/>
                </a:solidFill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Cities</a:t>
            </a:r>
            <a:endParaRPr lang="nl-NL" sz="4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2220"/>
            <a:ext cx="3514725" cy="4090790"/>
          </a:xfrm>
          <a:prstGeom prst="rect">
            <a:avLst/>
          </a:prstGeom>
        </p:spPr>
      </p:pic>
      <p:pic>
        <p:nvPicPr>
          <p:cNvPr id="5126" name="Picture 6" descr="https://actonline.org/wp-content/uploads/Smart-City_LinkedIn-800x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1592220"/>
            <a:ext cx="6604000" cy="34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4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rgbClr val="FF0000"/>
                </a:solidFill>
                <a:latin typeface="Agency FB" panose="020B0503020202020204" pitchFamily="34" charset="0"/>
              </a:rPr>
              <a:t>Internet of </a:t>
            </a:r>
            <a:r>
              <a:rPr lang="nl-NL" sz="48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Things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,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Robotics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and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Smart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Cities</a:t>
            </a:r>
            <a:endParaRPr lang="nl-NL" sz="48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2220"/>
            <a:ext cx="3514725" cy="4090790"/>
          </a:xfrm>
          <a:prstGeom prst="rect">
            <a:avLst/>
          </a:prstGeom>
        </p:spPr>
      </p:pic>
      <p:pic>
        <p:nvPicPr>
          <p:cNvPr id="1026" name="Picture 2" descr="What is the Internet of Things (IoT)? | TIBCO Software">
            <a:extLst>
              <a:ext uri="{FF2B5EF4-FFF2-40B4-BE49-F238E27FC236}">
                <a16:creationId xmlns:a16="http://schemas.microsoft.com/office/drawing/2014/main" id="{CB39AB03-3FB1-4217-B823-2E98CF52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87" y="1592219"/>
            <a:ext cx="6666313" cy="37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5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6150" y="2111227"/>
            <a:ext cx="3181350" cy="974725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</a:t>
            </a:r>
            <a:r>
              <a:rPr lang="nl-NL" sz="3600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Logistics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296150" y="4074396"/>
            <a:ext cx="40576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</a:t>
            </a:r>
            <a:r>
              <a:rPr lang="nl-NL" sz="3600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Infrastructure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054" name="Picture 6" descr="Afbeeldingsresultaat voor smart logist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4"/>
          <a:stretch/>
        </p:blipFill>
        <p:spPr bwMode="auto">
          <a:xfrm>
            <a:off x="838200" y="1690688"/>
            <a:ext cx="6457950" cy="17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smart infrastru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5" b="15133"/>
          <a:stretch/>
        </p:blipFill>
        <p:spPr bwMode="auto">
          <a:xfrm>
            <a:off x="838200" y="3622605"/>
            <a:ext cx="6457950" cy="18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0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6150" y="2111227"/>
            <a:ext cx="3181350" cy="974725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Energy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052" name="Picture 4" descr="Smart Far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28718"/>
            <a:ext cx="6457950" cy="18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296150" y="3949257"/>
            <a:ext cx="31813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Water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6146" name="Picture 2" descr="Afbeeldingsresultaat voor smart electricity citi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 b="17978"/>
          <a:stretch/>
        </p:blipFill>
        <p:spPr bwMode="auto">
          <a:xfrm>
            <a:off x="838200" y="1533191"/>
            <a:ext cx="6457950" cy="18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8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6150" y="2111227"/>
            <a:ext cx="3181350" cy="974725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Waste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296150" y="4128359"/>
            <a:ext cx="31813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36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Health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7170" name="Picture 2" descr="Afbeeldingsresultaat voor big belly so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 b="15099"/>
          <a:stretch/>
        </p:blipFill>
        <p:spPr bwMode="auto">
          <a:xfrm>
            <a:off x="838200" y="1510709"/>
            <a:ext cx="645795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smart healt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1" b="7079"/>
          <a:stretch/>
        </p:blipFill>
        <p:spPr bwMode="auto">
          <a:xfrm>
            <a:off x="838200" y="3624953"/>
            <a:ext cx="6457950" cy="22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190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AD375F-7696-432A-BCB2-87F03E8AD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758</Words>
  <Application>Microsoft Office PowerPoint</Application>
  <PresentationFormat>Breedbeeld</PresentationFormat>
  <Paragraphs>78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Agency FB</vt:lpstr>
      <vt:lpstr>Arial</vt:lpstr>
      <vt:lpstr>Calibri</vt:lpstr>
      <vt:lpstr>Calibri Light</vt:lpstr>
      <vt:lpstr>Oswald</vt:lpstr>
      <vt:lpstr>Wingdings</vt:lpstr>
      <vt:lpstr>Kantoorthema</vt:lpstr>
      <vt:lpstr>PowerPoint-presentatie</vt:lpstr>
      <vt:lpstr>Sustainable Development Goals</vt:lpstr>
      <vt:lpstr>Sustainable Cities and Communities</vt:lpstr>
      <vt:lpstr>De 4e industriële revolutie</vt:lpstr>
      <vt:lpstr>Internet of Things, Robotics and Smart Cities</vt:lpstr>
      <vt:lpstr>Internet of Things, Robotics and Smart Cities</vt:lpstr>
      <vt:lpstr>Smart …</vt:lpstr>
      <vt:lpstr>Smart …</vt:lpstr>
      <vt:lpstr>Smart …</vt:lpstr>
      <vt:lpstr>Smart Cities</vt:lpstr>
      <vt:lpstr>Smart City:</vt:lpstr>
      <vt:lpstr>Smart City: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10</cp:revision>
  <dcterms:created xsi:type="dcterms:W3CDTF">2021-07-07T07:37:45Z</dcterms:created>
  <dcterms:modified xsi:type="dcterms:W3CDTF">2022-03-18T09:34:29Z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