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01" d="100"/>
          <a:sy n="101" d="100"/>
        </p:scale>
        <p:origin x="9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 met 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Georgia" charset="0"/>
                <a:ea typeface="Georgia" charset="0"/>
                <a:cs typeface="Georgia" charset="0"/>
              </a:rPr>
              <a:t>Poëzieanalyse </a:t>
            </a:r>
            <a:br>
              <a:rPr lang="nl-NL" dirty="0" smtClean="0">
                <a:latin typeface="Georgia" charset="0"/>
                <a:ea typeface="Georgia" charset="0"/>
                <a:cs typeface="Georgia" charset="0"/>
              </a:rPr>
            </a:br>
            <a:r>
              <a:rPr lang="nl-NL" sz="3200" dirty="0" err="1" smtClean="0">
                <a:latin typeface="Georgia" charset="0"/>
                <a:ea typeface="Georgia" charset="0"/>
                <a:cs typeface="Georgia" charset="0"/>
              </a:rPr>
              <a:t>bataafs</a:t>
            </a:r>
            <a:r>
              <a:rPr lang="nl-NL" sz="3200" dirty="0" smtClean="0">
                <a:latin typeface="Georgia" charset="0"/>
                <a:ea typeface="Georgia" charset="0"/>
                <a:cs typeface="Georgia" charset="0"/>
              </a:rPr>
              <a:t> lyceum</a:t>
            </a:r>
            <a:endParaRPr lang="nl-NL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>
                <a:latin typeface="Georgia" charset="0"/>
                <a:ea typeface="Georgia" charset="0"/>
                <a:cs typeface="Georgia" charset="0"/>
              </a:rPr>
              <a:t>Les </a:t>
            </a:r>
            <a:r>
              <a:rPr lang="nl-NL" sz="2400" dirty="0" smtClean="0">
                <a:latin typeface="Georgia" charset="0"/>
                <a:ea typeface="Georgia" charset="0"/>
                <a:cs typeface="Georgia" charset="0"/>
              </a:rPr>
              <a:t>6 </a:t>
            </a:r>
            <a:r>
              <a:rPr lang="nl-NL" sz="2400" dirty="0" smtClean="0">
                <a:latin typeface="Georgia" charset="0"/>
                <a:ea typeface="Georgia" charset="0"/>
                <a:cs typeface="Georgia" charset="0"/>
              </a:rPr>
              <a:t>- </a:t>
            </a:r>
            <a:r>
              <a:rPr lang="nl-NL" sz="2400" dirty="0" smtClean="0">
                <a:latin typeface="Georgia" charset="0"/>
                <a:ea typeface="Georgia" charset="0"/>
                <a:cs typeface="Georgia" charset="0"/>
              </a:rPr>
              <a:t>Stijlleer</a:t>
            </a:r>
            <a:endParaRPr lang="nl-NL" sz="2400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69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33400" y="696686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Georgia" charset="0"/>
                <a:ea typeface="Georgia" charset="0"/>
                <a:cs typeface="Georgia" charset="0"/>
              </a:rPr>
              <a:t>1. </a:t>
            </a:r>
            <a:r>
              <a:rPr lang="en-US" dirty="0" err="1" smtClean="0">
                <a:latin typeface="Georgia" charset="0"/>
                <a:ea typeface="Georgia" charset="0"/>
                <a:cs typeface="Georgia" charset="0"/>
              </a:rPr>
              <a:t>stijlleer</a:t>
            </a:r>
            <a:endParaRPr lang="nl-NL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803110"/>
            <a:ext cx="8229600" cy="4325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Stijlleer/stilistiek</a:t>
            </a:r>
            <a:endParaRPr lang="nl-NL" dirty="0"/>
          </a:p>
          <a:p>
            <a:r>
              <a:rPr lang="nl-NL" dirty="0"/>
              <a:t>De stijlleer of stilistiek is een beschrijving van stijlmiddelen die bestaat uit twee onderdelen: stijlfiguren en beeldspraak.</a:t>
            </a:r>
          </a:p>
          <a:p>
            <a:pPr marL="0" indent="0">
              <a:lnSpc>
                <a:spcPct val="120000"/>
              </a:lnSpc>
              <a:buNone/>
            </a:pPr>
            <a:endParaRPr lang="nl-NL" dirty="0">
              <a:solidFill>
                <a:schemeClr val="tx1"/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520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33400" y="696686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Georgia" charset="0"/>
                <a:ea typeface="Georgia" charset="0"/>
                <a:cs typeface="Georgia" charset="0"/>
              </a:rPr>
              <a:t>2. </a:t>
            </a:r>
            <a:r>
              <a:rPr lang="en-US" dirty="0" err="1" smtClean="0">
                <a:latin typeface="Georgia" charset="0"/>
                <a:ea typeface="Georgia" charset="0"/>
                <a:cs typeface="Georgia" charset="0"/>
              </a:rPr>
              <a:t>Stijlfiguren</a:t>
            </a:r>
            <a:r>
              <a:rPr lang="en-US" dirty="0" smtClean="0">
                <a:latin typeface="Georgia" charset="0"/>
                <a:ea typeface="Georgia" charset="0"/>
                <a:cs typeface="Georgia" charset="0"/>
              </a:rPr>
              <a:t> (1/2)</a:t>
            </a:r>
            <a:endParaRPr lang="nl-NL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803110"/>
            <a:ext cx="8229600" cy="4737390"/>
          </a:xfrm>
        </p:spPr>
        <p:txBody>
          <a:bodyPr>
            <a:normAutofit/>
          </a:bodyPr>
          <a:lstStyle/>
          <a:p>
            <a:r>
              <a:rPr lang="nl-NL" b="1" dirty="0"/>
              <a:t>Antithese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Zuivere tegenstelling (zwart-wit, jong-oud</a:t>
            </a:r>
            <a:r>
              <a:rPr lang="nl-NL" dirty="0" smtClean="0"/>
              <a:t>)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b="1" dirty="0"/>
              <a:t>Eufemisme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Een verzachtende uitdrukking (de hond is ingeslapen i.p.v. de hond is afgemaakt)</a:t>
            </a:r>
            <a:br>
              <a:rPr lang="nl-NL" dirty="0"/>
            </a:br>
            <a:endParaRPr lang="nl-NL" dirty="0"/>
          </a:p>
          <a:p>
            <a:r>
              <a:rPr lang="nl-NL" b="1" dirty="0"/>
              <a:t>Hyperbool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Overdrijving ('Dat heb ik nou al 100 keer gezegd</a:t>
            </a:r>
            <a:r>
              <a:rPr lang="nl-NL" dirty="0" smtClean="0"/>
              <a:t>!')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2874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33400" y="696686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Georgia" charset="0"/>
                <a:ea typeface="Georgia" charset="0"/>
                <a:cs typeface="Georgia" charset="0"/>
              </a:rPr>
              <a:t>2. </a:t>
            </a:r>
            <a:r>
              <a:rPr lang="en-US" dirty="0" err="1" smtClean="0">
                <a:latin typeface="Georgia" charset="0"/>
                <a:ea typeface="Georgia" charset="0"/>
                <a:cs typeface="Georgia" charset="0"/>
              </a:rPr>
              <a:t>Stijlfiguren</a:t>
            </a:r>
            <a:r>
              <a:rPr lang="en-US" dirty="0" smtClean="0">
                <a:latin typeface="Georgia" charset="0"/>
                <a:ea typeface="Georgia" charset="0"/>
                <a:cs typeface="Georgia" charset="0"/>
              </a:rPr>
              <a:t> (2/2)</a:t>
            </a:r>
            <a:endParaRPr lang="nl-NL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803110"/>
            <a:ext cx="8229600" cy="4737390"/>
          </a:xfrm>
        </p:spPr>
        <p:txBody>
          <a:bodyPr>
            <a:normAutofit/>
          </a:bodyPr>
          <a:lstStyle/>
          <a:p>
            <a:r>
              <a:rPr lang="nl-NL" b="1" dirty="0"/>
              <a:t>Paradox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Een schijnbare tegenstelling. Hoe langer je erover nadenkt, hoe logischer het wordt ('Door de bomen het bos niet meer zien</a:t>
            </a:r>
            <a:r>
              <a:rPr lang="nl-NL" dirty="0" smtClean="0"/>
              <a:t>.').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b="1" dirty="0"/>
              <a:t>Retorische vraag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Een vraag waarop je geen antwoord verwacht ('Ben je gek?').</a:t>
            </a:r>
            <a:br>
              <a:rPr lang="nl-NL" dirty="0"/>
            </a:br>
            <a:endParaRPr lang="nl-NL" dirty="0"/>
          </a:p>
          <a:p>
            <a:r>
              <a:rPr lang="nl-NL" b="1" dirty="0"/>
              <a:t>Woordspeling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Een woord of uitdrukking wordt dubbel gebruikt. Dit zijn eigenlijk 'woordgrapjes': ('De duiker is diep gezonken.').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8952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33400" y="696686"/>
            <a:ext cx="8229600" cy="1066800"/>
          </a:xfrm>
        </p:spPr>
        <p:txBody>
          <a:bodyPr/>
          <a:lstStyle/>
          <a:p>
            <a:r>
              <a:rPr lang="en-US" dirty="0">
                <a:latin typeface="Georgia" charset="0"/>
                <a:ea typeface="Georgia" charset="0"/>
                <a:cs typeface="Georgia" charset="0"/>
              </a:rPr>
              <a:t>3</a:t>
            </a:r>
            <a:r>
              <a:rPr lang="en-US" dirty="0" smtClean="0">
                <a:latin typeface="Georgia" charset="0"/>
                <a:ea typeface="Georgia" charset="0"/>
                <a:cs typeface="Georgia" charset="0"/>
              </a:rPr>
              <a:t>. </a:t>
            </a:r>
            <a:r>
              <a:rPr lang="en-US" dirty="0" err="1" smtClean="0">
                <a:latin typeface="Georgia" charset="0"/>
                <a:ea typeface="Georgia" charset="0"/>
                <a:cs typeface="Georgia" charset="0"/>
              </a:rPr>
              <a:t>Beeldspraak</a:t>
            </a:r>
            <a:r>
              <a:rPr lang="en-US" dirty="0" smtClean="0">
                <a:latin typeface="Georgia" charset="0"/>
                <a:ea typeface="Georgia" charset="0"/>
                <a:cs typeface="Georgia" charset="0"/>
              </a:rPr>
              <a:t> (1/3)</a:t>
            </a:r>
            <a:endParaRPr lang="nl-NL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803110"/>
            <a:ext cx="8229600" cy="4325112"/>
          </a:xfrm>
        </p:spPr>
        <p:txBody>
          <a:bodyPr>
            <a:normAutofit/>
          </a:bodyPr>
          <a:lstStyle/>
          <a:p>
            <a:r>
              <a:rPr lang="nl-NL" b="1" dirty="0"/>
              <a:t>Beeldspraak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Onder beeldspraak vallen alle woorden en uitdrukkingen die niet letterlijk maar figuurlijk bedoeld </a:t>
            </a:r>
            <a:r>
              <a:rPr lang="nl-NL" dirty="0" smtClean="0"/>
              <a:t>zijn.</a:t>
            </a:r>
            <a:endParaRPr lang="nl-NL" dirty="0">
              <a:solidFill>
                <a:schemeClr val="tx1"/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688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33400" y="696686"/>
            <a:ext cx="8229600" cy="1066800"/>
          </a:xfrm>
        </p:spPr>
        <p:txBody>
          <a:bodyPr/>
          <a:lstStyle/>
          <a:p>
            <a:r>
              <a:rPr lang="en-US" dirty="0">
                <a:latin typeface="Georgia" charset="0"/>
                <a:ea typeface="Georgia" charset="0"/>
                <a:cs typeface="Georgia" charset="0"/>
              </a:rPr>
              <a:t>3</a:t>
            </a:r>
            <a:r>
              <a:rPr lang="en-US" dirty="0" smtClean="0">
                <a:latin typeface="Georgia" charset="0"/>
                <a:ea typeface="Georgia" charset="0"/>
                <a:cs typeface="Georgia" charset="0"/>
              </a:rPr>
              <a:t>. </a:t>
            </a:r>
            <a:r>
              <a:rPr lang="en-US" dirty="0" err="1" smtClean="0">
                <a:latin typeface="Georgia" charset="0"/>
                <a:ea typeface="Georgia" charset="0"/>
                <a:cs typeface="Georgia" charset="0"/>
              </a:rPr>
              <a:t>Beeldspraak</a:t>
            </a:r>
            <a:r>
              <a:rPr lang="en-US" dirty="0" smtClean="0">
                <a:latin typeface="Georgia" charset="0"/>
                <a:ea typeface="Georgia" charset="0"/>
                <a:cs typeface="Georgia" charset="0"/>
              </a:rPr>
              <a:t> 2/3 </a:t>
            </a:r>
            <a:endParaRPr lang="nl-NL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803110"/>
            <a:ext cx="8229600" cy="4325112"/>
          </a:xfrm>
        </p:spPr>
        <p:txBody>
          <a:bodyPr>
            <a:noAutofit/>
          </a:bodyPr>
          <a:lstStyle/>
          <a:p>
            <a:r>
              <a:rPr lang="nl-NL" b="1" dirty="0" smtClean="0"/>
              <a:t>Vergelijking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Het beeld en het object staan in dezelfde zin naast elkaar ('Jouw kamer (O) is net een zwijnenstal (B</a:t>
            </a:r>
            <a:r>
              <a:rPr lang="nl-NL" dirty="0" smtClean="0"/>
              <a:t>)!').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b="1" dirty="0"/>
              <a:t>Metafoor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Bij een metafoor worden ook twee zaken vergeleken, maar het object wordt daarbij weggelaten ('Ruim die zwijnenstal eens op</a:t>
            </a:r>
            <a:r>
              <a:rPr lang="nl-NL" dirty="0" smtClean="0"/>
              <a:t>!').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  <a:p>
            <a:r>
              <a:rPr lang="nl-NL" b="1" dirty="0"/>
              <a:t>Personificatie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Een levenloos iets wordt voorgesteld als iets levends ('De wind fluisterde door de bomen</a:t>
            </a:r>
            <a:r>
              <a:rPr lang="nl-NL" dirty="0" smtClean="0"/>
              <a:t>.').</a:t>
            </a:r>
            <a:r>
              <a:rPr lang="nl-NL" dirty="0"/>
              <a:t/>
            </a:r>
            <a:br>
              <a:rPr lang="nl-NL" dirty="0"/>
            </a:br>
            <a:endParaRPr lang="nl-NL" dirty="0">
              <a:solidFill>
                <a:schemeClr val="tx1"/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52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33400" y="696686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Georgia" charset="0"/>
                <a:ea typeface="Georgia" charset="0"/>
                <a:cs typeface="Georgia" charset="0"/>
              </a:rPr>
              <a:t>3. </a:t>
            </a:r>
            <a:r>
              <a:rPr lang="en-US" dirty="0" err="1" smtClean="0">
                <a:latin typeface="Georgia" charset="0"/>
                <a:ea typeface="Georgia" charset="0"/>
                <a:cs typeface="Georgia" charset="0"/>
              </a:rPr>
              <a:t>Beeldspraak</a:t>
            </a:r>
            <a:r>
              <a:rPr lang="en-US" dirty="0" smtClean="0">
                <a:latin typeface="Georgia" charset="0"/>
                <a:ea typeface="Georgia" charset="0"/>
                <a:cs typeface="Georgia" charset="0"/>
              </a:rPr>
              <a:t> 3/3</a:t>
            </a:r>
            <a:endParaRPr lang="nl-NL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533400" y="1803110"/>
            <a:ext cx="8229600" cy="4325112"/>
          </a:xfrm>
        </p:spPr>
        <p:txBody>
          <a:bodyPr>
            <a:normAutofit/>
          </a:bodyPr>
          <a:lstStyle/>
          <a:p>
            <a:r>
              <a:rPr lang="nl-NL" b="1" dirty="0" smtClean="0"/>
              <a:t>Synesthesie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Twee zintuiglijke waarnemingen worden gecombineerd ('</a:t>
            </a:r>
            <a:r>
              <a:rPr lang="nl-NL" dirty="0" err="1"/>
              <a:t>Scheeuwende</a:t>
            </a:r>
            <a:r>
              <a:rPr lang="nl-NL" dirty="0"/>
              <a:t> kleuren', 'De smaak van herfst'.).</a:t>
            </a:r>
            <a:br>
              <a:rPr lang="nl-NL" dirty="0"/>
            </a:br>
            <a:endParaRPr lang="nl-NL" dirty="0"/>
          </a:p>
          <a:p>
            <a:r>
              <a:rPr lang="nl-NL" b="1" dirty="0"/>
              <a:t>Metonymia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Het begrip wordt vervangen door een deel van het geheel ('Hij heeft goud gewonnen!', 'Bløf vind ik fantastisch!'.).</a:t>
            </a:r>
            <a:br>
              <a:rPr lang="nl-NL" dirty="0"/>
            </a:br>
            <a:endParaRPr lang="nl-NL" dirty="0"/>
          </a:p>
          <a:p>
            <a:r>
              <a:rPr lang="nl-NL" b="1" dirty="0"/>
              <a:t>Cliché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Een zin of uitdrukking die zo afgezaagd is dat ze niet eens meer herkent als beeldspraak ('Dat is voor herhaling vatbaar', 'Ik klim in de pen', 'Ik ben </a:t>
            </a:r>
            <a:r>
              <a:rPr lang="nl-NL" dirty="0" err="1"/>
              <a:t>lekgestoken</a:t>
            </a:r>
            <a:r>
              <a:rPr lang="nl-NL" dirty="0"/>
              <a:t> door de muggen</a:t>
            </a:r>
            <a:r>
              <a:rPr lang="nl-NL" dirty="0" smtClean="0"/>
              <a:t>'.)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6259607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Segment</Template>
  <TotalTime>22</TotalTime>
  <Words>59</Words>
  <Application>Microsoft Macintosh PowerPoint</Application>
  <PresentationFormat>Breedbeeld</PresentationFormat>
  <Paragraphs>23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Century Gothic</vt:lpstr>
      <vt:lpstr>Georgia</vt:lpstr>
      <vt:lpstr>Wingdings 3</vt:lpstr>
      <vt:lpstr>Segment</vt:lpstr>
      <vt:lpstr>Poëzieanalyse  bataafs lyceum</vt:lpstr>
      <vt:lpstr>1. stijlleer</vt:lpstr>
      <vt:lpstr>2. Stijlfiguren (1/2)</vt:lpstr>
      <vt:lpstr>2. Stijlfiguren (2/2)</vt:lpstr>
      <vt:lpstr>3. Beeldspraak (1/3)</vt:lpstr>
      <vt:lpstr>3. Beeldspraak 2/3 </vt:lpstr>
      <vt:lpstr>3. Beeldspraak 3/3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Poëzieanalyse  bataafs lyceum</dc:title>
  <dc:creator>Kitty Oude Kamphuis</dc:creator>
  <cp:lastModifiedBy>Kitty Oude Kamphuis</cp:lastModifiedBy>
  <cp:revision>3</cp:revision>
  <dcterms:created xsi:type="dcterms:W3CDTF">2018-05-02T13:35:15Z</dcterms:created>
  <dcterms:modified xsi:type="dcterms:W3CDTF">2018-05-27T11:13:17Z</dcterms:modified>
</cp:coreProperties>
</file>