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256" r:id="rId2"/>
    <p:sldId id="257" r:id="rId3"/>
    <p:sldId id="259" r:id="rId4"/>
    <p:sldId id="262" r:id="rId5"/>
    <p:sldId id="265"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179"/>
    <p:restoredTop sz="68015" autoAdjust="0"/>
  </p:normalViewPr>
  <p:slideViewPr>
    <p:cSldViewPr snapToGrid="0" snapToObjects="1">
      <p:cViewPr varScale="1">
        <p:scale>
          <a:sx n="58" d="100"/>
          <a:sy n="58" d="100"/>
        </p:scale>
        <p:origin x="-84" y="-738"/>
      </p:cViewPr>
      <p:guideLst>
        <p:guide orient="horz" pos="2160"/>
        <p:guide pos="2880"/>
      </p:guideLst>
    </p:cSldViewPr>
  </p:slideViewPr>
  <p:notesTextViewPr>
    <p:cViewPr>
      <p:scale>
        <a:sx n="100" d="100"/>
        <a:sy n="100" d="100"/>
      </p:scale>
      <p:origin x="30" y="666"/>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51DB13-8B38-B042-8945-119E2A2B7D54}" type="datetimeFigureOut">
              <a:rPr lang="en-US" smtClean="0"/>
              <a:t>6/13/2017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6A12D4-6A2B-9E46-B80F-705C9EA321AF}" type="slidenum">
              <a:rPr lang="en-US" smtClean="0"/>
              <a:t>‹#›</a:t>
            </a:fld>
            <a:endParaRPr lang="en-US"/>
          </a:p>
        </p:txBody>
      </p:sp>
    </p:spTree>
    <p:extLst>
      <p:ext uri="{BB962C8B-B14F-4D97-AF65-F5344CB8AC3E}">
        <p14:creationId xmlns:p14="http://schemas.microsoft.com/office/powerpoint/2010/main" val="375764587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epa.sagepub.com/content/29/3/169.full.pdf+html"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Het </a:t>
            </a:r>
            <a:r>
              <a:rPr lang="en-GB" sz="1200" kern="1200" dirty="0" err="1" smtClean="0">
                <a:solidFill>
                  <a:schemeClr val="tx1"/>
                </a:solidFill>
                <a:effectLst/>
                <a:latin typeface="+mn-lt"/>
                <a:ea typeface="+mn-ea"/>
                <a:cs typeface="+mn-cs"/>
              </a:rPr>
              <a:t>doel</a:t>
            </a:r>
            <a:r>
              <a:rPr lang="en-GB" sz="1200" kern="1200" baseline="0" dirty="0" smtClean="0">
                <a:solidFill>
                  <a:schemeClr val="tx1"/>
                </a:solidFill>
                <a:effectLst/>
                <a:latin typeface="+mn-lt"/>
                <a:ea typeface="+mn-ea"/>
                <a:cs typeface="+mn-cs"/>
              </a:rPr>
              <a:t> van </a:t>
            </a:r>
            <a:r>
              <a:rPr lang="en-GB" sz="1200" kern="1200" baseline="0" dirty="0" err="1" smtClean="0">
                <a:solidFill>
                  <a:schemeClr val="tx1"/>
                </a:solidFill>
                <a:effectLst/>
                <a:latin typeface="+mn-lt"/>
                <a:ea typeface="+mn-ea"/>
                <a:cs typeface="+mn-cs"/>
              </a:rPr>
              <a:t>deze</a:t>
            </a:r>
            <a:r>
              <a:rPr lang="en-GB" sz="1200" kern="1200" baseline="0" dirty="0" smtClean="0">
                <a:solidFill>
                  <a:schemeClr val="tx1"/>
                </a:solidFill>
                <a:effectLst/>
                <a:latin typeface="+mn-lt"/>
                <a:ea typeface="+mn-ea"/>
                <a:cs typeface="+mn-cs"/>
              </a:rPr>
              <a:t> tool is om </a:t>
            </a:r>
            <a:r>
              <a:rPr lang="en-GB" sz="1200" kern="1200" baseline="0" dirty="0" err="1" smtClean="0">
                <a:solidFill>
                  <a:schemeClr val="tx1"/>
                </a:solidFill>
                <a:effectLst/>
                <a:latin typeface="+mn-lt"/>
                <a:ea typeface="+mn-ea"/>
                <a:cs typeface="+mn-cs"/>
              </a:rPr>
              <a:t>na</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te</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denken</a:t>
            </a:r>
            <a:r>
              <a:rPr lang="en-GB" sz="1200" kern="1200" baseline="0" dirty="0" smtClean="0">
                <a:solidFill>
                  <a:schemeClr val="tx1"/>
                </a:solidFill>
                <a:effectLst/>
                <a:latin typeface="+mn-lt"/>
                <a:ea typeface="+mn-ea"/>
                <a:cs typeface="+mn-cs"/>
              </a:rPr>
              <a:t> over de </a:t>
            </a:r>
            <a:r>
              <a:rPr lang="en-GB" sz="1200" kern="1200" baseline="0" dirty="0" err="1" smtClean="0">
                <a:solidFill>
                  <a:schemeClr val="tx1"/>
                </a:solidFill>
                <a:effectLst/>
                <a:latin typeface="+mn-lt"/>
                <a:ea typeface="+mn-ea"/>
                <a:cs typeface="+mn-cs"/>
              </a:rPr>
              <a:t>effectiviteit</a:t>
            </a:r>
            <a:r>
              <a:rPr lang="en-GB" sz="1200" kern="1200" baseline="0" dirty="0" smtClean="0">
                <a:solidFill>
                  <a:schemeClr val="tx1"/>
                </a:solidFill>
                <a:effectLst/>
                <a:latin typeface="+mn-lt"/>
                <a:ea typeface="+mn-ea"/>
                <a:cs typeface="+mn-cs"/>
              </a:rPr>
              <a:t> van </a:t>
            </a:r>
            <a:r>
              <a:rPr lang="en-GB" sz="1200" kern="1200" baseline="0" dirty="0" err="1" smtClean="0">
                <a:solidFill>
                  <a:schemeClr val="tx1"/>
                </a:solidFill>
                <a:effectLst/>
                <a:latin typeface="+mn-lt"/>
                <a:ea typeface="+mn-ea"/>
                <a:cs typeface="+mn-cs"/>
              </a:rPr>
              <a:t>onderzoekend</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leren</a:t>
            </a:r>
            <a:r>
              <a:rPr lang="en-GB" sz="1200" kern="1200" baseline="0" dirty="0" smtClean="0">
                <a:solidFill>
                  <a:schemeClr val="tx1"/>
                </a:solidFill>
                <a:effectLst/>
                <a:latin typeface="+mn-lt"/>
                <a:ea typeface="+mn-ea"/>
                <a:cs typeface="+mn-cs"/>
              </a:rPr>
              <a:t>.</a:t>
            </a:r>
          </a:p>
          <a:p>
            <a:pPr marL="0" marR="0" indent="0" algn="l" defTabSz="457200" rtl="0" eaLnBrk="1" fontAlgn="auto" latinLnBrk="0" hangingPunct="1">
              <a:lnSpc>
                <a:spcPct val="100000"/>
              </a:lnSpc>
              <a:spcBef>
                <a:spcPts val="0"/>
              </a:spcBef>
              <a:spcAft>
                <a:spcPts val="0"/>
              </a:spcAft>
              <a:buClrTx/>
              <a:buSzTx/>
              <a:buFontTx/>
              <a:buNone/>
              <a:tabLst/>
              <a:defRPr/>
            </a:pPr>
            <a:r>
              <a:rPr lang="en-GB" sz="1200" kern="1200" baseline="0" dirty="0" smtClean="0">
                <a:solidFill>
                  <a:schemeClr val="tx1"/>
                </a:solidFill>
                <a:effectLst/>
                <a:latin typeface="+mn-lt"/>
                <a:ea typeface="+mn-ea"/>
                <a:cs typeface="+mn-cs"/>
              </a:rPr>
              <a:t>Het is </a:t>
            </a:r>
            <a:r>
              <a:rPr lang="en-GB" sz="1200" kern="1200" baseline="0" dirty="0" err="1" smtClean="0">
                <a:solidFill>
                  <a:schemeClr val="tx1"/>
                </a:solidFill>
                <a:effectLst/>
                <a:latin typeface="+mn-lt"/>
                <a:ea typeface="+mn-ea"/>
                <a:cs typeface="+mn-cs"/>
              </a:rPr>
              <a:t>een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discussieactiviteit</a:t>
            </a:r>
            <a:r>
              <a:rPr lang="en-GB" sz="1200" kern="1200" baseline="0" dirty="0" smtClean="0">
                <a:solidFill>
                  <a:schemeClr val="tx1"/>
                </a:solidFill>
                <a:effectLst/>
                <a:latin typeface="+mn-lt"/>
                <a:ea typeface="+mn-ea"/>
                <a:cs typeface="+mn-cs"/>
              </a:rPr>
              <a:t> die </a:t>
            </a:r>
            <a:r>
              <a:rPr lang="en-GB" sz="1200" kern="1200" baseline="0" dirty="0" err="1" smtClean="0">
                <a:solidFill>
                  <a:schemeClr val="tx1"/>
                </a:solidFill>
                <a:effectLst/>
                <a:latin typeface="+mn-lt"/>
                <a:ea typeface="+mn-ea"/>
                <a:cs typeface="+mn-cs"/>
              </a:rPr>
              <a:t>gebasseerd</a:t>
            </a:r>
            <a:r>
              <a:rPr lang="en-GB" sz="1200" kern="1200" baseline="0" dirty="0" smtClean="0">
                <a:solidFill>
                  <a:schemeClr val="tx1"/>
                </a:solidFill>
                <a:effectLst/>
                <a:latin typeface="+mn-lt"/>
                <a:ea typeface="+mn-ea"/>
                <a:cs typeface="+mn-cs"/>
              </a:rPr>
              <a:t> is op </a:t>
            </a:r>
            <a:r>
              <a:rPr lang="en-GB" sz="1200" kern="1200" baseline="0" dirty="0" err="1" smtClean="0">
                <a:solidFill>
                  <a:schemeClr val="tx1"/>
                </a:solidFill>
                <a:effectLst/>
                <a:latin typeface="+mn-lt"/>
                <a:ea typeface="+mn-ea"/>
                <a:cs typeface="+mn-cs"/>
              </a:rPr>
              <a:t>onderzoeksresultaten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deze</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helpen</a:t>
            </a:r>
            <a:r>
              <a:rPr lang="en-GB" sz="1200" kern="1200" baseline="0" dirty="0" smtClean="0">
                <a:solidFill>
                  <a:schemeClr val="tx1"/>
                </a:solidFill>
                <a:effectLst/>
                <a:latin typeface="+mn-lt"/>
                <a:ea typeface="+mn-ea"/>
                <a:cs typeface="+mn-cs"/>
              </a:rPr>
              <a:t> om </a:t>
            </a:r>
            <a:r>
              <a:rPr lang="en-GB" sz="1200" kern="1200" baseline="0" dirty="0" err="1" smtClean="0">
                <a:solidFill>
                  <a:schemeClr val="tx1"/>
                </a:solidFill>
                <a:effectLst/>
                <a:latin typeface="+mn-lt"/>
                <a:ea typeface="+mn-ea"/>
                <a:cs typeface="+mn-cs"/>
              </a:rPr>
              <a:t>na</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te</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denken</a:t>
            </a:r>
            <a:r>
              <a:rPr lang="en-GB" sz="1200" kern="1200" baseline="0" dirty="0" smtClean="0">
                <a:solidFill>
                  <a:schemeClr val="tx1"/>
                </a:solidFill>
                <a:effectLst/>
                <a:latin typeface="+mn-lt"/>
                <a:ea typeface="+mn-ea"/>
                <a:cs typeface="+mn-cs"/>
              </a:rPr>
              <a:t> over </a:t>
            </a:r>
            <a:r>
              <a:rPr lang="en-GB" sz="1200" kern="1200" baseline="0" dirty="0" err="1" smtClean="0">
                <a:solidFill>
                  <a:schemeClr val="tx1"/>
                </a:solidFill>
                <a:effectLst/>
                <a:latin typeface="+mn-lt"/>
                <a:ea typeface="+mn-ea"/>
                <a:cs typeface="+mn-cs"/>
              </a:rPr>
              <a:t>welke</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beweringen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docenten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kunnen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maken</a:t>
            </a:r>
            <a:r>
              <a:rPr lang="en-GB" sz="1200" kern="1200" baseline="0" dirty="0" smtClean="0">
                <a:solidFill>
                  <a:schemeClr val="tx1"/>
                </a:solidFill>
                <a:effectLst/>
                <a:latin typeface="+mn-lt"/>
                <a:ea typeface="+mn-ea"/>
                <a:cs typeface="+mn-cs"/>
              </a:rPr>
              <a:t> over de </a:t>
            </a:r>
            <a:r>
              <a:rPr lang="en-GB" sz="1200" kern="1200" baseline="0" dirty="0" err="1" smtClean="0">
                <a:solidFill>
                  <a:schemeClr val="tx1"/>
                </a:solidFill>
                <a:effectLst/>
                <a:latin typeface="+mn-lt"/>
                <a:ea typeface="+mn-ea"/>
                <a:cs typeface="+mn-cs"/>
              </a:rPr>
              <a:t>effectiviteit</a:t>
            </a:r>
            <a:r>
              <a:rPr lang="en-GB" sz="1200" kern="1200" baseline="0" dirty="0" smtClean="0">
                <a:solidFill>
                  <a:schemeClr val="tx1"/>
                </a:solidFill>
                <a:effectLst/>
                <a:latin typeface="+mn-lt"/>
                <a:ea typeface="+mn-ea"/>
                <a:cs typeface="+mn-cs"/>
              </a:rPr>
              <a:t> van </a:t>
            </a:r>
            <a:r>
              <a:rPr lang="en-GB" sz="1200" kern="1200" baseline="0" dirty="0" err="1" smtClean="0">
                <a:solidFill>
                  <a:schemeClr val="tx1"/>
                </a:solidFill>
                <a:effectLst/>
                <a:latin typeface="+mn-lt"/>
                <a:ea typeface="+mn-ea"/>
                <a:cs typeface="+mn-cs"/>
              </a:rPr>
              <a:t>onderzoekend</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leren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Deze</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activiteit</a:t>
            </a:r>
            <a:r>
              <a:rPr lang="en-GB" sz="1200" kern="1200" baseline="0" dirty="0" smtClean="0">
                <a:solidFill>
                  <a:schemeClr val="tx1"/>
                </a:solidFill>
                <a:effectLst/>
                <a:latin typeface="+mn-lt"/>
                <a:ea typeface="+mn-ea"/>
                <a:cs typeface="+mn-cs"/>
              </a:rPr>
              <a:t> is </a:t>
            </a:r>
            <a:r>
              <a:rPr lang="en-GB" sz="1200" kern="1200" baseline="0" dirty="0" err="1" smtClean="0">
                <a:solidFill>
                  <a:schemeClr val="tx1"/>
                </a:solidFill>
                <a:effectLst/>
                <a:latin typeface="+mn-lt"/>
                <a:ea typeface="+mn-ea"/>
                <a:cs typeface="+mn-cs"/>
              </a:rPr>
              <a:t>geschikt</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voor</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docenten</a:t>
            </a:r>
            <a:r>
              <a:rPr lang="en-GB" sz="1200" kern="1200" baseline="0" dirty="0" smtClean="0">
                <a:solidFill>
                  <a:schemeClr val="tx1"/>
                </a:solidFill>
                <a:effectLst/>
                <a:latin typeface="+mn-lt"/>
                <a:ea typeface="+mn-ea"/>
                <a:cs typeface="+mn-cs"/>
              </a:rPr>
              <a:t>  in </a:t>
            </a:r>
            <a:r>
              <a:rPr lang="en-GB" sz="1200" kern="1200" baseline="0" dirty="0" err="1" smtClean="0">
                <a:solidFill>
                  <a:schemeClr val="tx1"/>
                </a:solidFill>
                <a:effectLst/>
                <a:latin typeface="+mn-lt"/>
                <a:ea typeface="+mn-ea"/>
                <a:cs typeface="+mn-cs"/>
              </a:rPr>
              <a:t>wiskunde</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en</a:t>
            </a:r>
            <a:r>
              <a:rPr lang="en-GB" sz="1200" kern="1200" baseline="0" dirty="0" smtClean="0">
                <a:solidFill>
                  <a:schemeClr val="tx1"/>
                </a:solidFill>
                <a:effectLst/>
                <a:latin typeface="+mn-lt"/>
                <a:ea typeface="+mn-ea"/>
                <a:cs typeface="+mn-cs"/>
              </a:rPr>
              <a:t> in de </a:t>
            </a:r>
            <a:r>
              <a:rPr lang="en-GB" sz="1200" kern="1200" baseline="0" dirty="0" err="1" smtClean="0">
                <a:solidFill>
                  <a:schemeClr val="tx1"/>
                </a:solidFill>
                <a:effectLst/>
                <a:latin typeface="+mn-lt"/>
                <a:ea typeface="+mn-ea"/>
                <a:cs typeface="+mn-cs"/>
              </a:rPr>
              <a:t>natuurwetenschappen</a:t>
            </a:r>
            <a:r>
              <a:rPr lang="en-GB"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2</a:t>
            </a:fld>
            <a:endParaRPr lang="en-US"/>
          </a:p>
        </p:txBody>
      </p:sp>
    </p:spTree>
    <p:extLst>
      <p:ext uri="{BB962C8B-B14F-4D97-AF65-F5344CB8AC3E}">
        <p14:creationId xmlns:p14="http://schemas.microsoft.com/office/powerpoint/2010/main" val="30114293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S</a:t>
            </a:r>
            <a:r>
              <a:rPr lang="nl-NL" sz="1200" kern="1200" dirty="0" smtClean="0">
                <a:solidFill>
                  <a:schemeClr val="tx1"/>
                </a:solidFill>
                <a:effectLst/>
                <a:latin typeface="+mn-lt"/>
                <a:ea typeface="+mn-ea"/>
                <a:cs typeface="+mn-cs"/>
              </a:rPr>
              <a:t>tart door met de docenten te bespreken hoe ze denken te weten of deze </a:t>
            </a:r>
            <a:r>
              <a:rPr lang="nl-NL" sz="1200" kern="1200" dirty="0" err="1" smtClean="0">
                <a:solidFill>
                  <a:schemeClr val="tx1"/>
                </a:solidFill>
                <a:effectLst/>
                <a:latin typeface="+mn-lt"/>
                <a:ea typeface="+mn-ea"/>
                <a:cs typeface="+mn-cs"/>
              </a:rPr>
              <a:t>onderzoeksbenaderingen</a:t>
            </a:r>
            <a:r>
              <a:rPr lang="nl-NL" sz="1200" kern="1200" dirty="0" smtClean="0">
                <a:solidFill>
                  <a:schemeClr val="tx1"/>
                </a:solidFill>
                <a:effectLst/>
                <a:latin typeface="+mn-lt"/>
                <a:ea typeface="+mn-ea"/>
                <a:cs typeface="+mn-cs"/>
              </a:rPr>
              <a:t> werken. Ze kunnen bijvoorbeeld denken aan grotere betrokkenheid van de leerlingen of meer leerrendement. </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3</a:t>
            </a:fld>
            <a:endParaRPr lang="en-US"/>
          </a:p>
        </p:txBody>
      </p:sp>
    </p:spTree>
    <p:extLst>
      <p:ext uri="{BB962C8B-B14F-4D97-AF65-F5344CB8AC3E}">
        <p14:creationId xmlns:p14="http://schemas.microsoft.com/office/powerpoint/2010/main" val="35560754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sz="1200" kern="1200" dirty="0" smtClean="0">
                <a:solidFill>
                  <a:schemeClr val="tx1"/>
                </a:solidFill>
                <a:effectLst/>
                <a:latin typeface="+mn-lt"/>
                <a:ea typeface="+mn-ea"/>
                <a:cs typeface="+mn-cs"/>
              </a:rPr>
              <a:t>Deel het artikel uit van Smith et al. </a:t>
            </a:r>
            <a:r>
              <a:rPr lang="en-GB" sz="1200" kern="1200" dirty="0" smtClean="0">
                <a:solidFill>
                  <a:schemeClr val="tx1"/>
                </a:solidFill>
                <a:effectLst/>
                <a:latin typeface="+mn-lt"/>
                <a:ea typeface="+mn-ea"/>
                <a:cs typeface="+mn-cs"/>
              </a:rPr>
              <a:t>(2007) </a:t>
            </a:r>
            <a:r>
              <a:rPr lang="en-GB" sz="1200" kern="1200" dirty="0" err="1" smtClean="0">
                <a:solidFill>
                  <a:schemeClr val="tx1"/>
                </a:solidFill>
                <a:effectLst/>
                <a:latin typeface="+mn-lt"/>
                <a:ea typeface="+mn-ea"/>
                <a:cs typeface="+mn-cs"/>
              </a:rPr>
              <a:t>getiteld</a:t>
            </a:r>
            <a:r>
              <a:rPr lang="en-GB" sz="1200" kern="1200" dirty="0" smtClean="0">
                <a:solidFill>
                  <a:schemeClr val="tx1"/>
                </a:solidFill>
                <a:effectLst/>
                <a:latin typeface="+mn-lt"/>
                <a:ea typeface="+mn-ea"/>
                <a:cs typeface="+mn-cs"/>
              </a:rPr>
              <a:t>: Inquiry-Oriented Instruction in Science: Who Teaches That Way?</a:t>
            </a:r>
            <a:r>
              <a:rPr lang="nl-NL" sz="1200" kern="1200" dirty="0" smtClean="0">
                <a:solidFill>
                  <a:schemeClr val="tx1"/>
                </a:solidFill>
                <a:effectLst/>
                <a:latin typeface="+mn-lt"/>
                <a:ea typeface="+mn-ea"/>
                <a:cs typeface="+mn-cs"/>
              </a:rPr>
              <a:t> (</a:t>
            </a:r>
            <a:r>
              <a:rPr lang="nl-NL" sz="1200" kern="1200" dirty="0" err="1" smtClean="0">
                <a:solidFill>
                  <a:schemeClr val="tx1"/>
                </a:solidFill>
                <a:effectLst/>
                <a:latin typeface="+mn-lt"/>
                <a:ea typeface="+mn-ea"/>
                <a:cs typeface="+mn-cs"/>
              </a:rPr>
              <a:t>Onderzoeksgeoriënteerde</a:t>
            </a:r>
            <a:r>
              <a:rPr lang="nl-NL" sz="1200" kern="1200" dirty="0" smtClean="0">
                <a:solidFill>
                  <a:schemeClr val="tx1"/>
                </a:solidFill>
                <a:effectLst/>
                <a:latin typeface="+mn-lt"/>
                <a:ea typeface="+mn-ea"/>
                <a:cs typeface="+mn-cs"/>
              </a:rPr>
              <a:t> Instructie in de Natuurwetenschappen) en leg ze het volgende citaat uit dit artikel voor en vraag ze om Andersons </a:t>
            </a:r>
            <a:r>
              <a:rPr lang="nl-NL" sz="1200" kern="1200" dirty="0" err="1" smtClean="0">
                <a:solidFill>
                  <a:schemeClr val="tx1"/>
                </a:solidFill>
                <a:effectLst/>
                <a:latin typeface="+mn-lt"/>
                <a:ea typeface="+mn-ea"/>
                <a:cs typeface="+mn-cs"/>
              </a:rPr>
              <a:t>voorzichte</a:t>
            </a:r>
            <a:r>
              <a:rPr lang="nl-NL" sz="1200" kern="1200" dirty="0" smtClean="0">
                <a:solidFill>
                  <a:schemeClr val="tx1"/>
                </a:solidFill>
                <a:effectLst/>
                <a:latin typeface="+mn-lt"/>
                <a:ea typeface="+mn-ea"/>
                <a:cs typeface="+mn-cs"/>
              </a:rPr>
              <a:t> conclusie te bespreken die in dit citaat genoemd wordt:</a:t>
            </a:r>
          </a:p>
          <a:p>
            <a:r>
              <a:rPr lang="nl-NL" sz="1200" kern="1200" dirty="0" smtClean="0">
                <a:solidFill>
                  <a:schemeClr val="tx1"/>
                </a:solidFill>
                <a:effectLst/>
                <a:latin typeface="+mn-lt"/>
                <a:ea typeface="+mn-ea"/>
                <a:cs typeface="+mn-cs"/>
              </a:rPr>
              <a:t> </a:t>
            </a:r>
          </a:p>
          <a:p>
            <a:r>
              <a:rPr lang="nl-NL" sz="1200" i="1" kern="1200" dirty="0" smtClean="0">
                <a:solidFill>
                  <a:schemeClr val="tx1"/>
                </a:solidFill>
                <a:effectLst/>
                <a:latin typeface="+mn-lt"/>
                <a:ea typeface="+mn-ea"/>
                <a:cs typeface="+mn-cs"/>
              </a:rPr>
              <a:t>Hoewel bepaalde onderzoeksresultaten suggereren dat leerlingen die blootgesteld worden aan </a:t>
            </a:r>
            <a:r>
              <a:rPr lang="nl-NL" sz="1200" i="1" kern="1200" dirty="0" err="1" smtClean="0">
                <a:solidFill>
                  <a:schemeClr val="tx1"/>
                </a:solidFill>
                <a:effectLst/>
                <a:latin typeface="+mn-lt"/>
                <a:ea typeface="+mn-ea"/>
                <a:cs typeface="+mn-cs"/>
              </a:rPr>
              <a:t>onderzoeksgeoriënteerde</a:t>
            </a:r>
            <a:r>
              <a:rPr lang="nl-NL" sz="1200" i="1" kern="1200" dirty="0" smtClean="0">
                <a:solidFill>
                  <a:schemeClr val="tx1"/>
                </a:solidFill>
                <a:effectLst/>
                <a:latin typeface="+mn-lt"/>
                <a:ea typeface="+mn-ea"/>
                <a:cs typeface="+mn-cs"/>
              </a:rPr>
              <a:t> instructie een beter </a:t>
            </a:r>
            <a:r>
              <a:rPr lang="nl-NL" sz="1200" i="1" kern="1200" dirty="0" err="1" smtClean="0">
                <a:solidFill>
                  <a:schemeClr val="tx1"/>
                </a:solidFill>
                <a:effectLst/>
                <a:latin typeface="+mn-lt"/>
                <a:ea typeface="+mn-ea"/>
                <a:cs typeface="+mn-cs"/>
              </a:rPr>
              <a:t>em</a:t>
            </a:r>
            <a:r>
              <a:rPr lang="nl-NL" sz="1200" i="1" kern="1200" dirty="0" smtClean="0">
                <a:solidFill>
                  <a:schemeClr val="tx1"/>
                </a:solidFill>
                <a:effectLst/>
                <a:latin typeface="+mn-lt"/>
                <a:ea typeface="+mn-ea"/>
                <a:cs typeface="+mn-cs"/>
              </a:rPr>
              <a:t> </a:t>
            </a:r>
            <a:r>
              <a:rPr lang="nl-NL" sz="1200" i="1" kern="1200" dirty="0" err="1" smtClean="0">
                <a:solidFill>
                  <a:schemeClr val="tx1"/>
                </a:solidFill>
                <a:effectLst/>
                <a:latin typeface="+mn-lt"/>
                <a:ea typeface="+mn-ea"/>
                <a:cs typeface="+mn-cs"/>
              </a:rPr>
              <a:t>diepgaanderbegrip</a:t>
            </a:r>
            <a:r>
              <a:rPr lang="nl-NL" sz="1200" i="1" kern="1200" dirty="0" smtClean="0">
                <a:solidFill>
                  <a:schemeClr val="tx1"/>
                </a:solidFill>
                <a:effectLst/>
                <a:latin typeface="+mn-lt"/>
                <a:ea typeface="+mn-ea"/>
                <a:cs typeface="+mn-cs"/>
              </a:rPr>
              <a:t> van natuurwetenschappen verkrijgen .... en betere prestaties neerzetten, is een groot deel van het bewijs gebaseerd op kleinschalige kwalitatieve of correlatieonderzoeken. In het samenvatten van de resultaten …trok Anderson (2002) de conclusie dat </a:t>
            </a:r>
            <a:r>
              <a:rPr lang="nl-NL" sz="1200" i="1" kern="1200" dirty="0" err="1" smtClean="0">
                <a:solidFill>
                  <a:schemeClr val="tx1"/>
                </a:solidFill>
                <a:effectLst/>
                <a:latin typeface="+mn-lt"/>
                <a:ea typeface="+mn-ea"/>
                <a:cs typeface="+mn-cs"/>
              </a:rPr>
              <a:t>onderzoeksgeoriënteerd</a:t>
            </a:r>
            <a:r>
              <a:rPr lang="nl-NL" sz="1200" i="1" kern="1200" dirty="0" smtClean="0">
                <a:solidFill>
                  <a:schemeClr val="tx1"/>
                </a:solidFill>
                <a:effectLst/>
                <a:latin typeface="+mn-lt"/>
                <a:ea typeface="+mn-ea"/>
                <a:cs typeface="+mn-cs"/>
              </a:rPr>
              <a:t> lesgeven “zou kunnen werken” (p. 4).</a:t>
            </a:r>
          </a:p>
          <a:p>
            <a:endParaRPr lang="nl-NL" sz="1200" i="1" kern="1200" dirty="0" smtClean="0">
              <a:solidFill>
                <a:schemeClr val="tx1"/>
              </a:solidFill>
              <a:effectLst/>
              <a:latin typeface="+mn-lt"/>
              <a:ea typeface="+mn-ea"/>
              <a:cs typeface="+mn-cs"/>
            </a:endParaRPr>
          </a:p>
          <a:p>
            <a:r>
              <a:rPr lang="nl-NL" sz="1200" i="0" kern="1200" dirty="0" smtClean="0">
                <a:solidFill>
                  <a:schemeClr val="tx1"/>
                </a:solidFill>
                <a:effectLst/>
                <a:latin typeface="+mn-lt"/>
                <a:ea typeface="+mn-ea"/>
                <a:cs typeface="+mn-cs"/>
              </a:rPr>
              <a:t>Bron: </a:t>
            </a:r>
            <a:r>
              <a:rPr lang="nl-NL" sz="1200" u="sng" kern="1200" dirty="0" smtClean="0">
                <a:solidFill>
                  <a:schemeClr val="tx1"/>
                </a:solidFill>
                <a:effectLst/>
                <a:latin typeface="+mn-lt"/>
                <a:ea typeface="+mn-ea"/>
                <a:cs typeface="+mn-cs"/>
                <a:hlinkClick r:id="rId3"/>
              </a:rPr>
              <a:t>http://epa.sagepub.com/content/29/3/169.full.pdf+html</a:t>
            </a:r>
            <a:r>
              <a:rPr lang="nl-NL" sz="1200" kern="1200" dirty="0" smtClean="0">
                <a:solidFill>
                  <a:schemeClr val="tx1"/>
                </a:solidFill>
                <a:effectLst/>
                <a:latin typeface="+mn-lt"/>
                <a:ea typeface="+mn-ea"/>
                <a:cs typeface="+mn-cs"/>
              </a:rPr>
              <a:t> </a:t>
            </a:r>
            <a:endParaRPr lang="nl-NL"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4</a:t>
            </a:fld>
            <a:endParaRPr lang="en-US"/>
          </a:p>
        </p:txBody>
      </p:sp>
    </p:spTree>
    <p:extLst>
      <p:ext uri="{BB962C8B-B14F-4D97-AF65-F5344CB8AC3E}">
        <p14:creationId xmlns:p14="http://schemas.microsoft.com/office/powerpoint/2010/main" val="31704974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sz="1200" kern="1200" dirty="0" smtClean="0">
                <a:solidFill>
                  <a:schemeClr val="tx1"/>
                </a:solidFill>
                <a:effectLst/>
                <a:latin typeface="+mn-lt"/>
                <a:ea typeface="+mn-ea"/>
                <a:cs typeface="+mn-cs"/>
              </a:rPr>
              <a:t>Laat de docenten nu beginnen om als groep een onderzoeksvraag te formuleren die verband houdt met hoe effectief </a:t>
            </a:r>
            <a:r>
              <a:rPr lang="nl-NL" sz="1200" kern="1200" dirty="0" err="1" smtClean="0">
                <a:solidFill>
                  <a:schemeClr val="tx1"/>
                </a:solidFill>
                <a:effectLst/>
                <a:latin typeface="+mn-lt"/>
                <a:ea typeface="+mn-ea"/>
                <a:cs typeface="+mn-cs"/>
              </a:rPr>
              <a:t>onderzoeksgerichte</a:t>
            </a:r>
            <a:r>
              <a:rPr lang="nl-NL" sz="1200" kern="1200" dirty="0" smtClean="0">
                <a:solidFill>
                  <a:schemeClr val="tx1"/>
                </a:solidFill>
                <a:effectLst/>
                <a:latin typeface="+mn-lt"/>
                <a:ea typeface="+mn-ea"/>
                <a:cs typeface="+mn-cs"/>
              </a:rPr>
              <a:t> onderwijsbenaderingen zijn en waarom dit zo is. De groep kan bijvoorbeeld de verschillen willen verkennen in de antwoorden en resultaten van de leerlingen zowel op het gebied van betrokkenheid als op het terrein van prestaties bij het gebruiken van opdrachten voor onderzoekend leren en bij een benadering met meer traditionele opdrachten. Aan de andere kant willen ze misschien liever iets specifieker ergens naar kijken, zoals de taal die leerlingen gebruiken wanneer ze bezig zijn met een onderzoeksopdracht.</a:t>
            </a:r>
          </a:p>
          <a:p>
            <a:r>
              <a:rPr lang="nl-NL" sz="1200" kern="1200" dirty="0" smtClean="0">
                <a:solidFill>
                  <a:schemeClr val="tx1"/>
                </a:solidFill>
                <a:effectLst/>
                <a:latin typeface="+mn-lt"/>
                <a:ea typeface="+mn-ea"/>
                <a:cs typeface="+mn-cs"/>
              </a:rPr>
              <a:t> </a:t>
            </a:r>
          </a:p>
          <a:p>
            <a:r>
              <a:rPr lang="nl-NL" sz="1200" kern="1200" dirty="0" smtClean="0">
                <a:solidFill>
                  <a:schemeClr val="tx1"/>
                </a:solidFill>
                <a:effectLst/>
                <a:latin typeface="+mn-lt"/>
                <a:ea typeface="+mn-ea"/>
                <a:cs typeface="+mn-cs"/>
              </a:rPr>
              <a:t>Vraag ze in het bijzonder om na te denken over hun eigen klassen en lessen en over de soorten bewijs die zij mogelijk kunnen verzamelen om de beweringen te onderbouwen dat de onderzoekend leren aanpak effectief is. Moedig ze aan om kritisch te zijn over ‘bewijs’ zoals een grotere betrokkenheid van de leerlingen, wat niet noodzakelijkerwijs resulteert in een groter leerrendement.</a:t>
            </a:r>
          </a:p>
          <a:p>
            <a:r>
              <a:rPr lang="nl-NL" sz="1200" kern="1200" dirty="0" smtClean="0">
                <a:solidFill>
                  <a:schemeClr val="tx1"/>
                </a:solidFill>
                <a:effectLst/>
                <a:latin typeface="+mn-lt"/>
                <a:ea typeface="+mn-ea"/>
                <a:cs typeface="+mn-cs"/>
              </a:rPr>
              <a:t> </a:t>
            </a:r>
          </a:p>
          <a:p>
            <a:r>
              <a:rPr lang="nl-NL" sz="1200" kern="1200" dirty="0" smtClean="0">
                <a:solidFill>
                  <a:schemeClr val="tx1"/>
                </a:solidFill>
                <a:effectLst/>
                <a:latin typeface="+mn-lt"/>
                <a:ea typeface="+mn-ea"/>
                <a:cs typeface="+mn-cs"/>
              </a:rPr>
              <a:t>Vraag ze om hun vraag te onderzoeken in hun klassen en bereid te zijn hier in een volgende bijeenkomst verslag van uit te brengen aan de groep. </a:t>
            </a:r>
            <a:r>
              <a:rPr lang="nl-NL" sz="1200" kern="1200" smtClean="0">
                <a:solidFill>
                  <a:schemeClr val="tx1"/>
                </a:solidFill>
                <a:effectLst/>
                <a:latin typeface="+mn-lt"/>
                <a:ea typeface="+mn-ea"/>
                <a:cs typeface="+mn-cs"/>
              </a:rPr>
              <a:t>Moedig ze wanneer ze verslag uitbrengen aan om te reflecteren op wat ze geleerd hebben over de effectiviteit (of anderszins) van onderzoekend leren benaderingen.</a:t>
            </a:r>
          </a:p>
          <a:p>
            <a:endParaRPr lang="en-US" sz="1200" kern="1200" dirty="0" smtClean="0">
              <a:solidFill>
                <a:schemeClr val="tx1"/>
              </a:solidFill>
              <a:effectLst/>
              <a:latin typeface="+mn-lt"/>
              <a:ea typeface="+mn-ea"/>
              <a:cs typeface="+mn-cs"/>
            </a:endParaRPr>
          </a:p>
          <a:p>
            <a:r>
              <a:rPr lang="en-GB" sz="1200" i="1" u="sng" kern="1200" dirty="0" smtClean="0">
                <a:solidFill>
                  <a:schemeClr val="tx1"/>
                </a:solidFill>
                <a:effectLst/>
                <a:latin typeface="+mn-lt"/>
                <a:ea typeface="+mn-ea"/>
                <a:cs typeface="+mn-cs"/>
              </a:rPr>
              <a:t>References</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Anderson, R. D. (2002). Reforming science teaching: What research says about inquiry. </a:t>
            </a:r>
            <a:r>
              <a:rPr lang="en-US" sz="1200" i="1" kern="1200" dirty="0" smtClean="0">
                <a:solidFill>
                  <a:schemeClr val="tx1"/>
                </a:solidFill>
                <a:effectLst/>
                <a:latin typeface="+mn-lt"/>
                <a:ea typeface="+mn-ea"/>
                <a:cs typeface="+mn-cs"/>
              </a:rPr>
              <a:t>Journal of science teacher education</a:t>
            </a:r>
            <a:r>
              <a:rPr lang="en-US" sz="120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13</a:t>
            </a:r>
            <a:r>
              <a:rPr lang="en-US" sz="1200" kern="1200" dirty="0" smtClean="0">
                <a:solidFill>
                  <a:schemeClr val="tx1"/>
                </a:solidFill>
                <a:effectLst/>
                <a:latin typeface="+mn-lt"/>
                <a:ea typeface="+mn-ea"/>
                <a:cs typeface="+mn-cs"/>
              </a:rPr>
              <a:t>(1), 1-12.</a:t>
            </a:r>
          </a:p>
          <a:p>
            <a:r>
              <a:rPr lang="en-US" sz="1200" kern="1200" dirty="0" smtClean="0">
                <a:solidFill>
                  <a:schemeClr val="tx1"/>
                </a:solidFill>
                <a:effectLst/>
                <a:latin typeface="+mn-lt"/>
                <a:ea typeface="+mn-ea"/>
                <a:cs typeface="+mn-cs"/>
              </a:rPr>
              <a:t>Smith, T. M., </a:t>
            </a:r>
            <a:r>
              <a:rPr lang="en-US" sz="1200" kern="1200" dirty="0" err="1" smtClean="0">
                <a:solidFill>
                  <a:schemeClr val="tx1"/>
                </a:solidFill>
                <a:effectLst/>
                <a:latin typeface="+mn-lt"/>
                <a:ea typeface="+mn-ea"/>
                <a:cs typeface="+mn-cs"/>
              </a:rPr>
              <a:t>Desimone</a:t>
            </a:r>
            <a:r>
              <a:rPr lang="en-US" sz="1200" kern="1200" dirty="0" smtClean="0">
                <a:solidFill>
                  <a:schemeClr val="tx1"/>
                </a:solidFill>
                <a:effectLst/>
                <a:latin typeface="+mn-lt"/>
                <a:ea typeface="+mn-ea"/>
                <a:cs typeface="+mn-cs"/>
              </a:rPr>
              <a:t>, L. M., </a:t>
            </a:r>
            <a:r>
              <a:rPr lang="en-US" sz="1200" kern="1200" dirty="0" err="1" smtClean="0">
                <a:solidFill>
                  <a:schemeClr val="tx1"/>
                </a:solidFill>
                <a:effectLst/>
                <a:latin typeface="+mn-lt"/>
                <a:ea typeface="+mn-ea"/>
                <a:cs typeface="+mn-cs"/>
              </a:rPr>
              <a:t>Zeidner</a:t>
            </a:r>
            <a:r>
              <a:rPr lang="en-US" sz="1200" kern="1200" dirty="0" smtClean="0">
                <a:solidFill>
                  <a:schemeClr val="tx1"/>
                </a:solidFill>
                <a:effectLst/>
                <a:latin typeface="+mn-lt"/>
                <a:ea typeface="+mn-ea"/>
                <a:cs typeface="+mn-cs"/>
              </a:rPr>
              <a:t>, T. L., Dunn, A. C., Bhatt, M., &amp; </a:t>
            </a:r>
            <a:r>
              <a:rPr lang="en-US" sz="1200" kern="1200" dirty="0" err="1" smtClean="0">
                <a:solidFill>
                  <a:schemeClr val="tx1"/>
                </a:solidFill>
                <a:effectLst/>
                <a:latin typeface="+mn-lt"/>
                <a:ea typeface="+mn-ea"/>
                <a:cs typeface="+mn-cs"/>
              </a:rPr>
              <a:t>Rumyantseva</a:t>
            </a:r>
            <a:r>
              <a:rPr lang="en-US" sz="1200" kern="1200" dirty="0" smtClean="0">
                <a:solidFill>
                  <a:schemeClr val="tx1"/>
                </a:solidFill>
                <a:effectLst/>
                <a:latin typeface="+mn-lt"/>
                <a:ea typeface="+mn-ea"/>
                <a:cs typeface="+mn-cs"/>
              </a:rPr>
              <a:t>, N. L. (2007). Inquiry-oriented instruction in science: Who teaches that way?. </a:t>
            </a:r>
            <a:r>
              <a:rPr lang="en-US" sz="1200" i="1" kern="1200" dirty="0" smtClean="0">
                <a:solidFill>
                  <a:schemeClr val="tx1"/>
                </a:solidFill>
                <a:effectLst/>
                <a:latin typeface="+mn-lt"/>
                <a:ea typeface="+mn-ea"/>
                <a:cs typeface="+mn-cs"/>
              </a:rPr>
              <a:t>Educational evaluation and policy analysis</a:t>
            </a:r>
            <a:r>
              <a:rPr lang="en-US" sz="120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29</a:t>
            </a:r>
            <a:r>
              <a:rPr lang="en-US" sz="1200" kern="1200" dirty="0" smtClean="0">
                <a:solidFill>
                  <a:schemeClr val="tx1"/>
                </a:solidFill>
                <a:effectLst/>
                <a:latin typeface="+mn-lt"/>
                <a:ea typeface="+mn-ea"/>
                <a:cs typeface="+mn-cs"/>
              </a:rPr>
              <a:t>(3), 169-199.</a:t>
            </a:r>
          </a:p>
          <a:p>
            <a:pPr fontAlgn="base"/>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5</a:t>
            </a:fld>
            <a:endParaRPr lang="en-US"/>
          </a:p>
        </p:txBody>
      </p:sp>
    </p:spTree>
    <p:extLst>
      <p:ext uri="{BB962C8B-B14F-4D97-AF65-F5344CB8AC3E}">
        <p14:creationId xmlns:p14="http://schemas.microsoft.com/office/powerpoint/2010/main" val="13063095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760E1BD8-D732-3649-BF4F-B81352AC8426}" type="datetimeFigureOut">
              <a:rPr lang="en-US" smtClean="0"/>
              <a:t>6/13/2017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760E1BD8-D732-3649-BF4F-B81352AC8426}" type="datetimeFigureOut">
              <a:rPr lang="en-US" smtClean="0"/>
              <a:t>6/13/2017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760E1BD8-D732-3649-BF4F-B81352AC8426}" type="datetimeFigureOut">
              <a:rPr lang="en-US" smtClean="0"/>
              <a:t>6/13/2017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760E1BD8-D732-3649-BF4F-B81352AC8426}" type="datetimeFigureOut">
              <a:rPr lang="en-US" smtClean="0"/>
              <a:t>6/13/2017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0E1BD8-D732-3649-BF4F-B81352AC8426}" type="datetimeFigureOut">
              <a:rPr lang="en-US" smtClean="0"/>
              <a:t>6/13/2017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60E1BD8-D732-3649-BF4F-B81352AC8426}" type="datetimeFigureOut">
              <a:rPr lang="en-US" smtClean="0"/>
              <a:t>6/13/2017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60E1BD8-D732-3649-BF4F-B81352AC8426}" type="datetimeFigureOut">
              <a:rPr lang="en-US" smtClean="0"/>
              <a:t>6/13/2017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0E1BD8-D732-3649-BF4F-B81352AC8426}" type="datetimeFigureOut">
              <a:rPr lang="en-US" smtClean="0"/>
              <a:t>6/13/2017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Centre for Research in Mathematics Education, University of Nottingham</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7E06CA-0160-C047-90C8-0DF1167D882B}" type="slidenum">
              <a:rPr lang="en-US" smtClean="0"/>
              <a:t>‹#›</a:t>
            </a:fld>
            <a:endParaRPr lang="en-US"/>
          </a:p>
        </p:txBody>
      </p:sp>
      <p:pic>
        <p:nvPicPr>
          <p:cNvPr id="7" name="Picture 6" descr="mascil_Logo_4C.eps"/>
          <p:cNvPicPr>
            <a:picLocks noChangeAspect="1"/>
          </p:cNvPicPr>
          <p:nvPr userDrawn="1"/>
        </p:nvPicPr>
        <p:blipFill>
          <a:blip r:embed="rId13"/>
          <a:stretch>
            <a:fillRect/>
          </a:stretch>
        </p:blipFill>
        <p:spPr>
          <a:xfrm>
            <a:off x="333917" y="6070600"/>
            <a:ext cx="1117600" cy="571500"/>
          </a:xfrm>
          <a:prstGeom prst="rect">
            <a:avLst/>
          </a:prstGeom>
        </p:spPr>
      </p:pic>
      <p:pic>
        <p:nvPicPr>
          <p:cNvPr id="8" name="Grafik 2"/>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8015287" y="6149025"/>
            <a:ext cx="850354" cy="572450"/>
          </a:xfrm>
          <a:prstGeom prst="rect">
            <a:avLst/>
          </a:prstGeom>
        </p:spPr>
      </p:pic>
      <p:pic>
        <p:nvPicPr>
          <p:cNvPr id="9" name="Grafik 4"/>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7307193" y="6149025"/>
            <a:ext cx="708094" cy="576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72658"/>
            <a:ext cx="7772400" cy="1704715"/>
          </a:xfrm>
        </p:spPr>
        <p:txBody>
          <a:bodyPr>
            <a:normAutofit fontScale="90000"/>
          </a:bodyPr>
          <a:lstStyle/>
          <a:p>
            <a:r>
              <a:rPr lang="en-US" dirty="0" err="1"/>
              <a:t>Onderzoekend</a:t>
            </a:r>
            <a:r>
              <a:rPr lang="en-US" dirty="0"/>
              <a:t> </a:t>
            </a:r>
            <a:r>
              <a:rPr lang="en-US" dirty="0" err="1"/>
              <a:t>leren</a:t>
            </a:r>
            <a:r>
              <a:rPr lang="en-US" dirty="0"/>
              <a:t/>
            </a:r>
            <a:br>
              <a:rPr lang="en-US" dirty="0"/>
            </a:br>
            <a:r>
              <a:rPr lang="en-US" dirty="0"/>
              <a:t/>
            </a:r>
            <a:br>
              <a:rPr lang="en-US" dirty="0"/>
            </a:br>
            <a:r>
              <a:rPr lang="en-GB" dirty="0" err="1">
                <a:solidFill>
                  <a:schemeClr val="accent3">
                    <a:lumMod val="75000"/>
                  </a:schemeClr>
                </a:solidFill>
                <a:ea typeface="Lucida Grande"/>
                <a:cs typeface="Lucida Grande"/>
              </a:rPr>
              <a:t>Werkt</a:t>
            </a:r>
            <a:r>
              <a:rPr lang="en-GB" dirty="0">
                <a:solidFill>
                  <a:schemeClr val="accent3">
                    <a:lumMod val="75000"/>
                  </a:schemeClr>
                </a:solidFill>
                <a:ea typeface="Lucida Grande"/>
                <a:cs typeface="Lucida Grande"/>
              </a:rPr>
              <a:t> </a:t>
            </a:r>
            <a:r>
              <a:rPr lang="en-GB" dirty="0" err="1">
                <a:solidFill>
                  <a:schemeClr val="accent3">
                    <a:lumMod val="75000"/>
                  </a:schemeClr>
                </a:solidFill>
                <a:ea typeface="Lucida Grande"/>
                <a:cs typeface="Lucida Grande"/>
              </a:rPr>
              <a:t>onderzoekend</a:t>
            </a:r>
            <a:r>
              <a:rPr lang="en-GB" dirty="0">
                <a:solidFill>
                  <a:schemeClr val="accent3">
                    <a:lumMod val="75000"/>
                  </a:schemeClr>
                </a:solidFill>
                <a:ea typeface="Lucida Grande"/>
                <a:cs typeface="Lucida Grande"/>
              </a:rPr>
              <a:t> </a:t>
            </a:r>
            <a:r>
              <a:rPr lang="en-GB" dirty="0" err="1">
                <a:solidFill>
                  <a:schemeClr val="accent3">
                    <a:lumMod val="75000"/>
                  </a:schemeClr>
                </a:solidFill>
                <a:ea typeface="Lucida Grande"/>
                <a:cs typeface="Lucida Grande"/>
              </a:rPr>
              <a:t>leren</a:t>
            </a:r>
            <a:r>
              <a:rPr lang="en-GB" dirty="0">
                <a:solidFill>
                  <a:schemeClr val="accent3">
                    <a:lumMod val="75000"/>
                  </a:schemeClr>
                </a:solidFill>
                <a:ea typeface="Lucida Grande"/>
                <a:cs typeface="Lucida Grande"/>
              </a:rPr>
              <a:t>?</a:t>
            </a:r>
            <a:r>
              <a:rPr lang="en-GB" b="1" i="1" dirty="0"/>
              <a:t/>
            </a:r>
            <a:br>
              <a:rPr lang="en-GB" b="1" i="1" dirty="0"/>
            </a:br>
            <a:endParaRPr lang="en-US" dirty="0"/>
          </a:p>
        </p:txBody>
      </p:sp>
      <p:sp>
        <p:nvSpPr>
          <p:cNvPr id="3" name="Subtitle 2"/>
          <p:cNvSpPr>
            <a:spLocks noGrp="1"/>
          </p:cNvSpPr>
          <p:nvPr>
            <p:ph type="subTitle" idx="1"/>
          </p:nvPr>
        </p:nvSpPr>
        <p:spPr>
          <a:xfrm>
            <a:off x="1371600" y="3511289"/>
            <a:ext cx="6400800" cy="1752600"/>
          </a:xfrm>
        </p:spPr>
        <p:txBody>
          <a:bodyPr>
            <a:normAutofit/>
          </a:bodyPr>
          <a:lstStyle/>
          <a:p>
            <a:r>
              <a:rPr lang="en-US" sz="4400" dirty="0">
                <a:solidFill>
                  <a:schemeClr val="tx1"/>
                </a:solidFill>
              </a:rPr>
              <a:t>Tool </a:t>
            </a:r>
            <a:r>
              <a:rPr lang="en-US" sz="4400" dirty="0" smtClean="0">
                <a:solidFill>
                  <a:schemeClr val="tx1"/>
                </a:solidFill>
              </a:rPr>
              <a:t>IB-2: </a:t>
            </a:r>
            <a:r>
              <a:rPr lang="en-US" sz="4400" dirty="0" err="1" smtClean="0">
                <a:solidFill>
                  <a:schemeClr val="tx1"/>
                </a:solidFill>
              </a:rPr>
              <a:t>Bewijs</a:t>
            </a:r>
            <a:r>
              <a:rPr lang="en-US" sz="4400" dirty="0" smtClean="0">
                <a:solidFill>
                  <a:schemeClr val="tx1"/>
                </a:solidFill>
              </a:rPr>
              <a:t> </a:t>
            </a:r>
            <a:r>
              <a:rPr lang="en-US" sz="4400" dirty="0" err="1" smtClean="0">
                <a:solidFill>
                  <a:schemeClr val="tx1"/>
                </a:solidFill>
              </a:rPr>
              <a:t>verkennen</a:t>
            </a:r>
            <a:endParaRPr lang="en-US" sz="4400" dirty="0">
              <a:solidFill>
                <a:schemeClr val="tx1"/>
              </a:solidFill>
            </a:endParaRPr>
          </a:p>
        </p:txBody>
      </p:sp>
      <p:sp>
        <p:nvSpPr>
          <p:cNvPr id="4" name="TextBox 3"/>
          <p:cNvSpPr txBox="1"/>
          <p:nvPr/>
        </p:nvSpPr>
        <p:spPr>
          <a:xfrm>
            <a:off x="1762125" y="5638800"/>
            <a:ext cx="5619750" cy="954107"/>
          </a:xfrm>
          <a:prstGeom prst="rect">
            <a:avLst/>
          </a:prstGeom>
          <a:noFill/>
        </p:spPr>
        <p:txBody>
          <a:bodyPr wrap="square" rtlCol="0">
            <a:spAutoFit/>
          </a:bodyPr>
          <a:lstStyle/>
          <a:p>
            <a:r>
              <a:rPr lang="en-US" sz="1400" i="1" dirty="0"/>
              <a:t>© </a:t>
            </a:r>
            <a:r>
              <a:rPr lang="en-US" sz="1400" i="1" dirty="0" smtClean="0"/>
              <a:t>2016 </a:t>
            </a:r>
            <a:r>
              <a:rPr lang="en-US" sz="1400" i="1" dirty="0" err="1"/>
              <a:t>mascil</a:t>
            </a:r>
            <a:r>
              <a:rPr lang="en-US" sz="1400" i="1" dirty="0"/>
              <a:t> project (G.A. no. </a:t>
            </a:r>
            <a:r>
              <a:rPr lang="en-US" sz="1400" i="1" dirty="0" smtClean="0"/>
              <a:t>320693). Lead partner University of Nottingham; </a:t>
            </a:r>
            <a:r>
              <a:rPr lang="en-US" sz="1400" i="1" dirty="0"/>
              <a:t>CC-NC-SA </a:t>
            </a:r>
            <a:r>
              <a:rPr lang="en-US" sz="1400" i="1" dirty="0" smtClean="0"/>
              <a:t>4.0 </a:t>
            </a:r>
            <a:r>
              <a:rPr lang="en-US" sz="1400" i="1" dirty="0"/>
              <a:t>license granted. The project </a:t>
            </a:r>
            <a:r>
              <a:rPr lang="en-US" sz="1400" i="1" dirty="0" err="1"/>
              <a:t>mascil</a:t>
            </a:r>
            <a:r>
              <a:rPr lang="en-US" sz="1400" i="1" dirty="0"/>
              <a:t> has received funding from the European Union’s Seventh Framework </a:t>
            </a:r>
            <a:r>
              <a:rPr lang="en-US" sz="1400" i="1" dirty="0" err="1"/>
              <a:t>Programme</a:t>
            </a:r>
            <a:r>
              <a:rPr lang="en-US" sz="1400" i="1" dirty="0"/>
              <a:t> (FP7/2007-2013).</a:t>
            </a:r>
            <a:endParaRPr lang="en-US"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508554"/>
            <a:ext cx="8229600" cy="1143000"/>
          </a:xfrm>
        </p:spPr>
        <p:txBody>
          <a:bodyPr/>
          <a:lstStyle/>
          <a:p>
            <a:r>
              <a:rPr lang="en-US" dirty="0" err="1" smtClean="0"/>
              <a:t>Overzicht</a:t>
            </a:r>
            <a:endParaRPr lang="en-US" dirty="0"/>
          </a:p>
        </p:txBody>
      </p:sp>
      <p:sp>
        <p:nvSpPr>
          <p:cNvPr id="3" name="Content Placeholder 2"/>
          <p:cNvSpPr>
            <a:spLocks noGrp="1"/>
          </p:cNvSpPr>
          <p:nvPr>
            <p:ph idx="1"/>
          </p:nvPr>
        </p:nvSpPr>
        <p:spPr>
          <a:xfrm>
            <a:off x="1110108" y="1906735"/>
            <a:ext cx="6923781" cy="3871913"/>
          </a:xfrm>
        </p:spPr>
        <p:txBody>
          <a:bodyPr>
            <a:normAutofit fontScale="92500" lnSpcReduction="10000"/>
          </a:bodyPr>
          <a:lstStyle/>
          <a:p>
            <a:pPr marL="0" indent="0">
              <a:buNone/>
            </a:pPr>
            <a:r>
              <a:rPr lang="en-GB" i="1" dirty="0" err="1" smtClean="0"/>
              <a:t>Doel</a:t>
            </a:r>
            <a:r>
              <a:rPr lang="en-GB" i="1" dirty="0" smtClean="0"/>
              <a:t>: </a:t>
            </a:r>
            <a:endParaRPr lang="en-GB" i="1" dirty="0" smtClean="0"/>
          </a:p>
          <a:p>
            <a:pPr marL="0" indent="0">
              <a:buNone/>
            </a:pPr>
            <a:r>
              <a:rPr lang="en-GB" dirty="0" err="1" smtClean="0"/>
              <a:t>Nadenken</a:t>
            </a:r>
            <a:r>
              <a:rPr lang="en-GB" dirty="0" smtClean="0"/>
              <a:t> </a:t>
            </a:r>
            <a:r>
              <a:rPr lang="en-GB" dirty="0"/>
              <a:t>over de </a:t>
            </a:r>
            <a:r>
              <a:rPr lang="en-GB" dirty="0" err="1"/>
              <a:t>effectiviteit</a:t>
            </a:r>
            <a:r>
              <a:rPr lang="en-GB" dirty="0"/>
              <a:t> van </a:t>
            </a:r>
            <a:r>
              <a:rPr lang="en-GB" dirty="0" err="1"/>
              <a:t>onderzoekend</a:t>
            </a:r>
            <a:r>
              <a:rPr lang="en-GB" dirty="0"/>
              <a:t> </a:t>
            </a:r>
            <a:r>
              <a:rPr lang="en-GB" dirty="0" err="1"/>
              <a:t>leren</a:t>
            </a:r>
            <a:r>
              <a:rPr lang="en-GB" dirty="0"/>
              <a:t>. </a:t>
            </a:r>
            <a:endParaRPr lang="en-GB" dirty="0" smtClean="0"/>
          </a:p>
          <a:p>
            <a:pPr marL="0" indent="0">
              <a:buNone/>
            </a:pPr>
            <a:r>
              <a:rPr lang="en-GB" i="1" dirty="0" smtClean="0"/>
              <a:t>We </a:t>
            </a:r>
            <a:r>
              <a:rPr lang="en-GB" i="1" dirty="0" err="1" smtClean="0"/>
              <a:t>zullen</a:t>
            </a:r>
            <a:r>
              <a:rPr lang="en-GB" i="1" dirty="0" smtClean="0"/>
              <a:t>:</a:t>
            </a:r>
            <a:endParaRPr lang="en-GB" i="1" dirty="0"/>
          </a:p>
          <a:p>
            <a:r>
              <a:rPr lang="en-GB" dirty="0" err="1" smtClean="0"/>
              <a:t>Onderzoeksresultaten</a:t>
            </a:r>
            <a:r>
              <a:rPr lang="en-GB" dirty="0" smtClean="0"/>
              <a:t> </a:t>
            </a:r>
            <a:r>
              <a:rPr lang="en-GB" dirty="0" err="1" smtClean="0"/>
              <a:t>beschouwen</a:t>
            </a:r>
            <a:r>
              <a:rPr lang="en-GB" dirty="0" smtClean="0"/>
              <a:t>;</a:t>
            </a:r>
            <a:endParaRPr lang="en-GB" dirty="0" smtClean="0"/>
          </a:p>
          <a:p>
            <a:r>
              <a:rPr lang="en-GB" dirty="0" err="1" smtClean="0"/>
              <a:t>Bespreken</a:t>
            </a:r>
            <a:r>
              <a:rPr lang="en-GB" dirty="0" smtClean="0"/>
              <a:t> </a:t>
            </a:r>
            <a:r>
              <a:rPr lang="en-GB" dirty="0" err="1" smtClean="0"/>
              <a:t>welke</a:t>
            </a:r>
            <a:r>
              <a:rPr lang="en-GB" dirty="0" smtClean="0"/>
              <a:t> </a:t>
            </a:r>
            <a:r>
              <a:rPr lang="en-GB" dirty="0" err="1" smtClean="0"/>
              <a:t>beweringen</a:t>
            </a:r>
            <a:r>
              <a:rPr lang="en-GB" dirty="0" smtClean="0"/>
              <a:t> </a:t>
            </a:r>
            <a:r>
              <a:rPr lang="en-GB" dirty="0" err="1" smtClean="0"/>
              <a:t>gemaakt</a:t>
            </a:r>
            <a:r>
              <a:rPr lang="en-GB" dirty="0" smtClean="0"/>
              <a:t> </a:t>
            </a:r>
            <a:r>
              <a:rPr lang="en-GB" dirty="0" err="1" smtClean="0"/>
              <a:t>kunnen</a:t>
            </a:r>
            <a:r>
              <a:rPr lang="en-GB" dirty="0" smtClean="0"/>
              <a:t> </a:t>
            </a:r>
            <a:r>
              <a:rPr lang="en-GB" dirty="0" err="1" smtClean="0"/>
              <a:t>worden</a:t>
            </a:r>
            <a:r>
              <a:rPr lang="en-GB" dirty="0" smtClean="0"/>
              <a:t> over de </a:t>
            </a:r>
            <a:r>
              <a:rPr lang="en-GB" dirty="0" err="1" smtClean="0"/>
              <a:t>effectiviteit</a:t>
            </a:r>
            <a:r>
              <a:rPr lang="en-GB" dirty="0" smtClean="0"/>
              <a:t> van </a:t>
            </a:r>
            <a:r>
              <a:rPr lang="en-GB" dirty="0" err="1" smtClean="0"/>
              <a:t>onderzoekend</a:t>
            </a:r>
            <a:r>
              <a:rPr lang="en-GB" dirty="0" smtClean="0"/>
              <a:t> </a:t>
            </a:r>
            <a:r>
              <a:rPr lang="en-GB" dirty="0" err="1" smtClean="0"/>
              <a:t>leren</a:t>
            </a:r>
            <a:r>
              <a:rPr lang="en-GB" dirty="0" smtClean="0"/>
              <a:t>.</a:t>
            </a:r>
            <a:endParaRPr lang="en-GB" dirty="0"/>
          </a:p>
        </p:txBody>
      </p:sp>
      <p:pic>
        <p:nvPicPr>
          <p:cNvPr id="4" name="Picture 3" descr="http://mascil.mathshell.org.uk/wp-content/uploads/2014/05/20min.gif"/>
          <p:cNvPicPr/>
          <p:nvPr/>
        </p:nvPicPr>
        <p:blipFill>
          <a:blip r:embed="rId3">
            <a:extLst>
              <a:ext uri="{28A0092B-C50C-407E-A947-70E740481C1C}">
                <a14:useLocalDpi xmlns:a14="http://schemas.microsoft.com/office/drawing/2010/main" val="0"/>
              </a:ext>
            </a:extLst>
          </a:blip>
          <a:srcRect/>
          <a:stretch>
            <a:fillRect/>
          </a:stretch>
        </p:blipFill>
        <p:spPr bwMode="auto">
          <a:xfrm>
            <a:off x="592598" y="508554"/>
            <a:ext cx="1080000" cy="1080000"/>
          </a:xfrm>
          <a:prstGeom prst="rect">
            <a:avLst/>
          </a:prstGeom>
          <a:noFill/>
          <a:ln>
            <a:noFill/>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2667000" y="2174875"/>
            <a:ext cx="1603375" cy="369332"/>
          </a:xfrm>
          <a:prstGeom prst="rect">
            <a:avLst/>
          </a:prstGeom>
          <a:noFill/>
        </p:spPr>
        <p:txBody>
          <a:bodyPr wrap="square" rtlCol="0">
            <a:spAutoFit/>
          </a:bodyPr>
          <a:lstStyle/>
          <a:p>
            <a:endParaRPr lang="en-US" dirty="0"/>
          </a:p>
        </p:txBody>
      </p:sp>
      <p:sp>
        <p:nvSpPr>
          <p:cNvPr id="11" name="Content Placeholder 2"/>
          <p:cNvSpPr>
            <a:spLocks noGrp="1"/>
          </p:cNvSpPr>
          <p:nvPr>
            <p:ph idx="1"/>
          </p:nvPr>
        </p:nvSpPr>
        <p:spPr>
          <a:xfrm>
            <a:off x="914400" y="2095194"/>
            <a:ext cx="7166344" cy="3929281"/>
          </a:xfrm>
        </p:spPr>
        <p:txBody>
          <a:bodyPr>
            <a:normAutofit/>
          </a:bodyPr>
          <a:lstStyle/>
          <a:p>
            <a:pPr marL="0" lvl="0" indent="0" fontAlgn="base">
              <a:buNone/>
            </a:pPr>
            <a:r>
              <a:rPr lang="en-GB" dirty="0" smtClean="0"/>
              <a:t>Hoe </a:t>
            </a:r>
            <a:r>
              <a:rPr lang="en-GB" dirty="0" err="1" smtClean="0"/>
              <a:t>weten</a:t>
            </a:r>
            <a:r>
              <a:rPr lang="en-GB" dirty="0" smtClean="0"/>
              <a:t> we of </a:t>
            </a:r>
            <a:r>
              <a:rPr lang="en-GB" dirty="0" err="1" smtClean="0"/>
              <a:t>onderzoekend</a:t>
            </a:r>
            <a:r>
              <a:rPr lang="en-GB" dirty="0" smtClean="0"/>
              <a:t> </a:t>
            </a:r>
            <a:r>
              <a:rPr lang="en-GB" dirty="0" err="1" smtClean="0"/>
              <a:t>leren</a:t>
            </a:r>
            <a:r>
              <a:rPr lang="en-GB" dirty="0" smtClean="0"/>
              <a:t> </a:t>
            </a:r>
            <a:r>
              <a:rPr lang="en-GB" dirty="0" err="1" smtClean="0"/>
              <a:t>werkt</a:t>
            </a:r>
            <a:r>
              <a:rPr lang="en-GB" dirty="0" smtClean="0"/>
              <a:t>?</a:t>
            </a:r>
            <a:endParaRPr lang="en-GB" dirty="0" smtClean="0"/>
          </a:p>
          <a:p>
            <a:pPr marL="0" lvl="0" indent="0" fontAlgn="base">
              <a:buNone/>
            </a:pPr>
            <a:endParaRPr lang="en-GB" dirty="0"/>
          </a:p>
          <a:p>
            <a:pPr marL="0" lvl="0" indent="0" fontAlgn="base">
              <a:buNone/>
            </a:pPr>
            <a:r>
              <a:rPr lang="en-GB" dirty="0" smtClean="0"/>
              <a:t>Wat </a:t>
            </a:r>
            <a:r>
              <a:rPr lang="en-GB" dirty="0" err="1" smtClean="0"/>
              <a:t>telt</a:t>
            </a:r>
            <a:r>
              <a:rPr lang="en-GB" dirty="0" smtClean="0"/>
              <a:t> </a:t>
            </a:r>
            <a:r>
              <a:rPr lang="en-GB" dirty="0" err="1" smtClean="0"/>
              <a:t>als</a:t>
            </a:r>
            <a:r>
              <a:rPr lang="en-GB" dirty="0" smtClean="0"/>
              <a:t> </a:t>
            </a:r>
            <a:r>
              <a:rPr lang="en-GB" dirty="0" err="1" smtClean="0"/>
              <a:t>bewijs</a:t>
            </a:r>
            <a:r>
              <a:rPr lang="en-GB" dirty="0" smtClean="0"/>
              <a:t>:</a:t>
            </a:r>
            <a:endParaRPr lang="en-GB" dirty="0" smtClean="0"/>
          </a:p>
          <a:p>
            <a:pPr lvl="0" fontAlgn="base"/>
            <a:r>
              <a:rPr lang="en-GB" dirty="0" err="1" smtClean="0"/>
              <a:t>Betrokkenheid</a:t>
            </a:r>
            <a:r>
              <a:rPr lang="en-GB" dirty="0" smtClean="0"/>
              <a:t> van </a:t>
            </a:r>
            <a:r>
              <a:rPr lang="en-GB" dirty="0" err="1" smtClean="0"/>
              <a:t>leerlingen</a:t>
            </a:r>
            <a:r>
              <a:rPr lang="en-GB" dirty="0" smtClean="0"/>
              <a:t>?</a:t>
            </a:r>
            <a:endParaRPr lang="en-GB" dirty="0" smtClean="0"/>
          </a:p>
          <a:p>
            <a:pPr lvl="0" fontAlgn="base"/>
            <a:r>
              <a:rPr lang="en-GB" dirty="0" err="1" smtClean="0"/>
              <a:t>Leerrendement</a:t>
            </a:r>
            <a:r>
              <a:rPr lang="en-GB" dirty="0" smtClean="0"/>
              <a:t>?</a:t>
            </a:r>
            <a:endParaRPr lang="en-GB" dirty="0" smtClean="0"/>
          </a:p>
        </p:txBody>
      </p:sp>
      <p:sp>
        <p:nvSpPr>
          <p:cNvPr id="8" name="Title 1"/>
          <p:cNvSpPr txBox="1">
            <a:spLocks/>
          </p:cNvSpPr>
          <p:nvPr/>
        </p:nvSpPr>
        <p:spPr>
          <a:xfrm>
            <a:off x="1598238" y="265030"/>
            <a:ext cx="6835396" cy="1830164"/>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t>Wat </a:t>
            </a:r>
            <a:r>
              <a:rPr lang="en-US" dirty="0" err="1" smtClean="0"/>
              <a:t>telt</a:t>
            </a:r>
            <a:r>
              <a:rPr lang="en-US" dirty="0" smtClean="0"/>
              <a:t> </a:t>
            </a:r>
            <a:r>
              <a:rPr lang="en-US" dirty="0" err="1" smtClean="0"/>
              <a:t>als</a:t>
            </a:r>
            <a:r>
              <a:rPr lang="en-US" dirty="0" smtClean="0"/>
              <a:t> </a:t>
            </a:r>
            <a:r>
              <a:rPr lang="en-US" dirty="0" err="1" smtClean="0"/>
              <a:t>bewijs</a:t>
            </a:r>
            <a:r>
              <a:rPr lang="en-US" dirty="0" smtClean="0"/>
              <a:t>?</a:t>
            </a:r>
            <a:endParaRPr lang="en-US" dirty="0"/>
          </a:p>
        </p:txBody>
      </p:sp>
      <p:pic>
        <p:nvPicPr>
          <p:cNvPr id="16" name="Picture 15" descr="class.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238" y="632912"/>
            <a:ext cx="1080000" cy="1094400"/>
          </a:xfrm>
          <a:prstGeom prst="rect">
            <a:avLst/>
          </a:prstGeom>
        </p:spPr>
      </p:pic>
    </p:spTree>
    <p:extLst>
      <p:ext uri="{BB962C8B-B14F-4D97-AF65-F5344CB8AC3E}">
        <p14:creationId xmlns:p14="http://schemas.microsoft.com/office/powerpoint/2010/main" val="16828729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6954" y="274638"/>
            <a:ext cx="6483458" cy="1830164"/>
          </a:xfrm>
        </p:spPr>
        <p:txBody>
          <a:bodyPr>
            <a:normAutofit/>
          </a:bodyPr>
          <a:lstStyle/>
          <a:p>
            <a:r>
              <a:rPr lang="en-US" dirty="0" smtClean="0"/>
              <a:t>Anderson’s </a:t>
            </a:r>
            <a:r>
              <a:rPr lang="en-US" dirty="0" err="1" smtClean="0"/>
              <a:t>conclusie</a:t>
            </a:r>
            <a:endParaRPr lang="en-US" dirty="0"/>
          </a:p>
        </p:txBody>
      </p:sp>
      <p:sp>
        <p:nvSpPr>
          <p:cNvPr id="3" name="Content Placeholder 2"/>
          <p:cNvSpPr>
            <a:spLocks noGrp="1"/>
          </p:cNvSpPr>
          <p:nvPr>
            <p:ph idx="1"/>
          </p:nvPr>
        </p:nvSpPr>
        <p:spPr>
          <a:xfrm>
            <a:off x="631164" y="1915613"/>
            <a:ext cx="7549248" cy="4024938"/>
          </a:xfrm>
        </p:spPr>
        <p:txBody>
          <a:bodyPr>
            <a:normAutofit fontScale="85000" lnSpcReduction="10000"/>
          </a:bodyPr>
          <a:lstStyle/>
          <a:p>
            <a:pPr marL="0" indent="0">
              <a:buNone/>
            </a:pPr>
            <a:r>
              <a:rPr lang="nl-NL" i="1" dirty="0"/>
              <a:t>Hoewel bepaalde onderzoeksresultaten suggereren dat leerlingen die blootgesteld worden aan </a:t>
            </a:r>
            <a:r>
              <a:rPr lang="nl-NL" i="1" dirty="0" err="1"/>
              <a:t>onderzoeksgeoriënteerde</a:t>
            </a:r>
            <a:r>
              <a:rPr lang="nl-NL" i="1" dirty="0"/>
              <a:t> instructie een beter </a:t>
            </a:r>
            <a:r>
              <a:rPr lang="nl-NL" i="1" dirty="0" err="1"/>
              <a:t>em</a:t>
            </a:r>
            <a:r>
              <a:rPr lang="nl-NL" i="1" dirty="0"/>
              <a:t> </a:t>
            </a:r>
            <a:r>
              <a:rPr lang="nl-NL" i="1" dirty="0" err="1"/>
              <a:t>diepgaanderbegrip</a:t>
            </a:r>
            <a:r>
              <a:rPr lang="nl-NL" i="1" dirty="0"/>
              <a:t> van natuurwetenschappen verkrijgen .... en betere prestaties neerzetten, is een groot deel van het bewijs gebaseerd op kleinschalige kwalitatieve of correlatieonderzoeken. In het samenvatten van de resultaten …trok Anderson (2002) de conclusie dat </a:t>
            </a:r>
            <a:r>
              <a:rPr lang="nl-NL" i="1" dirty="0" err="1"/>
              <a:t>onderzoeksgeoriënteerd</a:t>
            </a:r>
            <a:r>
              <a:rPr lang="nl-NL" i="1" dirty="0"/>
              <a:t> lesgeven “zou kunnen werken” (p. 4).</a:t>
            </a:r>
            <a:endParaRPr lang="nl-NL" dirty="0"/>
          </a:p>
        </p:txBody>
      </p:sp>
      <p:pic>
        <p:nvPicPr>
          <p:cNvPr id="7" name="Picture 6" descr="class.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1164" y="649720"/>
            <a:ext cx="1065790" cy="1080000"/>
          </a:xfrm>
          <a:prstGeom prst="rect">
            <a:avLst/>
          </a:prstGeom>
        </p:spPr>
      </p:pic>
    </p:spTree>
    <p:extLst>
      <p:ext uri="{BB962C8B-B14F-4D97-AF65-F5344CB8AC3E}">
        <p14:creationId xmlns:p14="http://schemas.microsoft.com/office/powerpoint/2010/main" val="13849804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1599"/>
            <a:ext cx="8229600" cy="1143000"/>
          </a:xfrm>
        </p:spPr>
        <p:txBody>
          <a:bodyPr/>
          <a:lstStyle/>
          <a:p>
            <a:r>
              <a:rPr lang="en-US" dirty="0" smtClean="0"/>
              <a:t>Finishing off</a:t>
            </a:r>
            <a:endParaRPr lang="en-US" dirty="0"/>
          </a:p>
        </p:txBody>
      </p:sp>
      <p:sp>
        <p:nvSpPr>
          <p:cNvPr id="3" name="Content Placeholder 2"/>
          <p:cNvSpPr>
            <a:spLocks noGrp="1"/>
          </p:cNvSpPr>
          <p:nvPr>
            <p:ph idx="1"/>
          </p:nvPr>
        </p:nvSpPr>
        <p:spPr>
          <a:xfrm>
            <a:off x="1701209" y="1852191"/>
            <a:ext cx="6613451" cy="4003064"/>
          </a:xfrm>
        </p:spPr>
        <p:txBody>
          <a:bodyPr>
            <a:normAutofit fontScale="92500" lnSpcReduction="10000"/>
          </a:bodyPr>
          <a:lstStyle/>
          <a:p>
            <a:pPr marL="0" indent="0">
              <a:buNone/>
            </a:pPr>
            <a:r>
              <a:rPr lang="en-GB" dirty="0" err="1" smtClean="0"/>
              <a:t>Bespreek</a:t>
            </a:r>
            <a:r>
              <a:rPr lang="en-GB" dirty="0" smtClean="0"/>
              <a:t> hoe je de </a:t>
            </a:r>
            <a:r>
              <a:rPr lang="en-GB" dirty="0" err="1" smtClean="0"/>
              <a:t>effectiviteit</a:t>
            </a:r>
            <a:r>
              <a:rPr lang="en-GB" dirty="0" smtClean="0"/>
              <a:t> van </a:t>
            </a:r>
            <a:r>
              <a:rPr lang="en-GB" dirty="0" err="1" smtClean="0"/>
              <a:t>onderzoekend</a:t>
            </a:r>
            <a:r>
              <a:rPr lang="en-GB" dirty="0" smtClean="0"/>
              <a:t> </a:t>
            </a:r>
            <a:r>
              <a:rPr lang="en-GB" dirty="0" err="1" smtClean="0"/>
              <a:t>leren</a:t>
            </a:r>
            <a:r>
              <a:rPr lang="en-GB" dirty="0" smtClean="0"/>
              <a:t> in </a:t>
            </a:r>
            <a:r>
              <a:rPr lang="en-GB" dirty="0" err="1" smtClean="0"/>
              <a:t>jouw</a:t>
            </a:r>
            <a:r>
              <a:rPr lang="en-GB" dirty="0" smtClean="0"/>
              <a:t> </a:t>
            </a:r>
            <a:r>
              <a:rPr lang="en-GB" dirty="0" err="1" smtClean="0"/>
              <a:t>lespraktijk</a:t>
            </a:r>
            <a:r>
              <a:rPr lang="en-GB" dirty="0" smtClean="0"/>
              <a:t> </a:t>
            </a:r>
            <a:r>
              <a:rPr lang="en-GB" dirty="0" err="1" smtClean="0"/>
              <a:t>kan</a:t>
            </a:r>
            <a:r>
              <a:rPr lang="en-GB" dirty="0" smtClean="0"/>
              <a:t> </a:t>
            </a:r>
            <a:r>
              <a:rPr lang="en-GB" dirty="0" err="1" smtClean="0"/>
              <a:t>onderzoeken</a:t>
            </a:r>
            <a:r>
              <a:rPr lang="en-GB" dirty="0" smtClean="0"/>
              <a:t>.  </a:t>
            </a:r>
            <a:r>
              <a:rPr lang="en-GB" dirty="0" err="1" smtClean="0"/>
              <a:t>Wordt</a:t>
            </a:r>
            <a:r>
              <a:rPr lang="en-GB" dirty="0" smtClean="0"/>
              <a:t> het </a:t>
            </a:r>
            <a:r>
              <a:rPr lang="en-GB" dirty="0" err="1" smtClean="0"/>
              <a:t>als</a:t>
            </a:r>
            <a:r>
              <a:rPr lang="en-GB" dirty="0" smtClean="0"/>
              <a:t> </a:t>
            </a:r>
            <a:r>
              <a:rPr lang="en-GB" dirty="0" err="1" smtClean="0"/>
              <a:t>groep</a:t>
            </a:r>
            <a:r>
              <a:rPr lang="en-GB" dirty="0" smtClean="0"/>
              <a:t> </a:t>
            </a:r>
            <a:r>
              <a:rPr lang="en-GB" dirty="0" err="1" smtClean="0"/>
              <a:t>eens</a:t>
            </a:r>
            <a:r>
              <a:rPr lang="en-GB" dirty="0" smtClean="0"/>
              <a:t> over </a:t>
            </a:r>
            <a:r>
              <a:rPr lang="en-GB" dirty="0" err="1" smtClean="0"/>
              <a:t>een</a:t>
            </a:r>
            <a:r>
              <a:rPr lang="en-GB" dirty="0" smtClean="0"/>
              <a:t> </a:t>
            </a:r>
            <a:r>
              <a:rPr lang="en-GB" dirty="0" err="1" smtClean="0"/>
              <a:t>specifieke</a:t>
            </a:r>
            <a:r>
              <a:rPr lang="en-GB" dirty="0" smtClean="0"/>
              <a:t> </a:t>
            </a:r>
            <a:r>
              <a:rPr lang="en-GB" dirty="0" err="1" smtClean="0"/>
              <a:t>onderzoeksvraag</a:t>
            </a:r>
            <a:r>
              <a:rPr lang="en-GB" dirty="0" smtClean="0"/>
              <a:t> die </a:t>
            </a:r>
            <a:r>
              <a:rPr lang="en-GB" dirty="0" err="1" smtClean="0"/>
              <a:t>jullie</a:t>
            </a:r>
            <a:r>
              <a:rPr lang="en-GB" dirty="0" smtClean="0"/>
              <a:t> </a:t>
            </a:r>
            <a:r>
              <a:rPr lang="en-GB" dirty="0" err="1" smtClean="0"/>
              <a:t>willen</a:t>
            </a:r>
            <a:r>
              <a:rPr lang="en-GB" dirty="0" smtClean="0"/>
              <a:t> </a:t>
            </a:r>
            <a:r>
              <a:rPr lang="en-GB" dirty="0" err="1" smtClean="0"/>
              <a:t>onderzoeken</a:t>
            </a:r>
            <a:r>
              <a:rPr lang="en-GB" dirty="0" smtClean="0"/>
              <a:t> </a:t>
            </a:r>
            <a:r>
              <a:rPr lang="en-GB" dirty="0" err="1" smtClean="0"/>
              <a:t>en</a:t>
            </a:r>
            <a:r>
              <a:rPr lang="en-GB" dirty="0" smtClean="0"/>
              <a:t> </a:t>
            </a:r>
            <a:r>
              <a:rPr lang="en-GB" dirty="0" err="1" smtClean="0"/>
              <a:t>welk</a:t>
            </a:r>
            <a:r>
              <a:rPr lang="en-GB" dirty="0" smtClean="0"/>
              <a:t> </a:t>
            </a:r>
            <a:r>
              <a:rPr lang="en-GB" dirty="0" smtClean="0"/>
              <a:t>‘</a:t>
            </a:r>
            <a:r>
              <a:rPr lang="en-GB" dirty="0" err="1" smtClean="0"/>
              <a:t>bewijs</a:t>
            </a:r>
            <a:r>
              <a:rPr lang="en-GB" dirty="0" smtClean="0"/>
              <a:t>’ </a:t>
            </a:r>
            <a:r>
              <a:rPr lang="en-GB" dirty="0" err="1" smtClean="0"/>
              <a:t>nodig</a:t>
            </a:r>
            <a:r>
              <a:rPr lang="en-GB" dirty="0" smtClean="0"/>
              <a:t> is</a:t>
            </a:r>
            <a:r>
              <a:rPr lang="en-GB" dirty="0" smtClean="0"/>
              <a:t>.</a:t>
            </a:r>
            <a:endParaRPr lang="en-GB" dirty="0" smtClean="0"/>
          </a:p>
          <a:p>
            <a:pPr marL="0" indent="0">
              <a:buNone/>
            </a:pPr>
            <a:endParaRPr lang="en-GB" dirty="0"/>
          </a:p>
          <a:p>
            <a:pPr marL="0" indent="0">
              <a:buNone/>
            </a:pPr>
            <a:r>
              <a:rPr lang="en-GB" dirty="0" err="1" smtClean="0"/>
              <a:t>Voer</a:t>
            </a:r>
            <a:r>
              <a:rPr lang="en-GB" dirty="0" smtClean="0"/>
              <a:t> het </a:t>
            </a:r>
            <a:r>
              <a:rPr lang="en-GB" dirty="0" err="1" smtClean="0"/>
              <a:t>onderzoek</a:t>
            </a:r>
            <a:r>
              <a:rPr lang="en-GB" dirty="0" smtClean="0"/>
              <a:t> </a:t>
            </a:r>
            <a:r>
              <a:rPr lang="en-GB" dirty="0" err="1" smtClean="0"/>
              <a:t>uit</a:t>
            </a:r>
            <a:r>
              <a:rPr lang="en-GB" dirty="0" smtClean="0"/>
              <a:t> </a:t>
            </a:r>
            <a:r>
              <a:rPr lang="en-GB" dirty="0" err="1" smtClean="0"/>
              <a:t>voor</a:t>
            </a:r>
            <a:r>
              <a:rPr lang="en-GB" dirty="0" smtClean="0"/>
              <a:t> de </a:t>
            </a:r>
            <a:r>
              <a:rPr lang="en-GB" dirty="0" err="1" smtClean="0"/>
              <a:t>volgende</a:t>
            </a:r>
            <a:r>
              <a:rPr lang="en-GB" dirty="0" smtClean="0"/>
              <a:t> </a:t>
            </a:r>
            <a:r>
              <a:rPr lang="en-GB" dirty="0" err="1" smtClean="0"/>
              <a:t>sessie</a:t>
            </a:r>
            <a:r>
              <a:rPr lang="en-GB" dirty="0" smtClean="0"/>
              <a:t> </a:t>
            </a:r>
            <a:r>
              <a:rPr lang="en-GB" dirty="0" err="1" smtClean="0"/>
              <a:t>en</a:t>
            </a:r>
            <a:r>
              <a:rPr lang="en-GB" dirty="0" smtClean="0"/>
              <a:t> </a:t>
            </a:r>
            <a:r>
              <a:rPr lang="en-GB" dirty="0" err="1" smtClean="0"/>
              <a:t>reflecteer</a:t>
            </a:r>
            <a:r>
              <a:rPr lang="en-GB" dirty="0" smtClean="0"/>
              <a:t> </a:t>
            </a:r>
            <a:r>
              <a:rPr lang="en-GB" smtClean="0"/>
              <a:t>hierop.</a:t>
            </a:r>
            <a:endParaRPr lang="en-GB" dirty="0" smtClean="0"/>
          </a:p>
        </p:txBody>
      </p:sp>
      <p:pic>
        <p:nvPicPr>
          <p:cNvPr id="5" name="Picture 4" descr="nextsteps.jpg"/>
          <p:cNvPicPr>
            <a:picLocks/>
          </p:cNvPicPr>
          <p:nvPr/>
        </p:nvPicPr>
        <p:blipFill>
          <a:blip r:embed="rId3">
            <a:extLst>
              <a:ext uri="{28A0092B-C50C-407E-A947-70E740481C1C}">
                <a14:useLocalDpi xmlns:a14="http://schemas.microsoft.com/office/drawing/2010/main" val="0"/>
              </a:ext>
            </a:extLst>
          </a:blip>
          <a:stretch>
            <a:fillRect/>
          </a:stretch>
        </p:blipFill>
        <p:spPr>
          <a:xfrm>
            <a:off x="457200" y="4608827"/>
            <a:ext cx="1080000" cy="1080000"/>
          </a:xfrm>
          <a:prstGeom prst="rect">
            <a:avLst/>
          </a:prstGeom>
        </p:spPr>
      </p:pic>
      <p:pic>
        <p:nvPicPr>
          <p:cNvPr id="6" name="Picture 5" descr="class.gi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1412" y="563099"/>
            <a:ext cx="1065790" cy="1080000"/>
          </a:xfrm>
          <a:prstGeom prst="rect">
            <a:avLst/>
          </a:prstGeom>
        </p:spPr>
      </p:pic>
    </p:spTree>
    <p:extLst>
      <p:ext uri="{BB962C8B-B14F-4D97-AF65-F5344CB8AC3E}">
        <p14:creationId xmlns:p14="http://schemas.microsoft.com/office/powerpoint/2010/main" val="21245279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468</Words>
  <Application>Microsoft Office PowerPoint</Application>
  <PresentationFormat>On-screen Show (4:3)</PresentationFormat>
  <Paragraphs>42</Paragraphs>
  <Slides>5</Slides>
  <Notes>4</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Onderzoekend leren  Werkt onderzoekend leren? </vt:lpstr>
      <vt:lpstr>Overzicht</vt:lpstr>
      <vt:lpstr>PowerPoint Presentation</vt:lpstr>
      <vt:lpstr>Anderson’s conclusie</vt:lpstr>
      <vt:lpstr>Finishing off</vt:lpstr>
    </vt:vector>
  </TitlesOfParts>
  <Company>Graduate School of Education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Domain: Issue (e.g. WoW) Question (e.g. M&amp;S in the WoW)</dc:title>
  <dc:creator>Marie Joubert</dc:creator>
  <cp:lastModifiedBy>Koffijberg, I.J.P. (Ilse)</cp:lastModifiedBy>
  <cp:revision>54</cp:revision>
  <dcterms:created xsi:type="dcterms:W3CDTF">2014-04-13T14:15:20Z</dcterms:created>
  <dcterms:modified xsi:type="dcterms:W3CDTF">2017-06-13T12:21:53Z</dcterms:modified>
</cp:coreProperties>
</file>