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61" r:id="rId8"/>
    <p:sldId id="25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A7FF00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87DF0DAC-5C25-4A93-A232-31494072D575}"/>
    <pc:docChg chg="undo custSel modSld">
      <pc:chgData name="Thomas Noordeloos" userId="df9f46e9-7760-4f6a-814f-9e8180d7b46a" providerId="ADAL" clId="{87DF0DAC-5C25-4A93-A232-31494072D575}" dt="2023-11-15T11:04:06.941" v="56" actId="20577"/>
      <pc:docMkLst>
        <pc:docMk/>
      </pc:docMkLst>
      <pc:sldChg chg="modSp mod">
        <pc:chgData name="Thomas Noordeloos" userId="df9f46e9-7760-4f6a-814f-9e8180d7b46a" providerId="ADAL" clId="{87DF0DAC-5C25-4A93-A232-31494072D575}" dt="2023-11-15T11:00:00.567" v="11" actId="20577"/>
        <pc:sldMkLst>
          <pc:docMk/>
          <pc:sldMk cId="2260983792" sldId="257"/>
        </pc:sldMkLst>
        <pc:spChg chg="mod">
          <ac:chgData name="Thomas Noordeloos" userId="df9f46e9-7760-4f6a-814f-9e8180d7b46a" providerId="ADAL" clId="{87DF0DAC-5C25-4A93-A232-31494072D575}" dt="2023-11-15T11:00:00.567" v="11" actId="20577"/>
          <ac:spMkLst>
            <pc:docMk/>
            <pc:sldMk cId="2260983792" sldId="257"/>
            <ac:spMk id="4" creationId="{7E256807-68E5-45A0-8DD0-5696A7E4E94A}"/>
          </ac:spMkLst>
        </pc:spChg>
      </pc:sldChg>
      <pc:sldChg chg="modSp mod">
        <pc:chgData name="Thomas Noordeloos" userId="df9f46e9-7760-4f6a-814f-9e8180d7b46a" providerId="ADAL" clId="{87DF0DAC-5C25-4A93-A232-31494072D575}" dt="2023-11-15T11:04:06.941" v="56" actId="20577"/>
        <pc:sldMkLst>
          <pc:docMk/>
          <pc:sldMk cId="52081604" sldId="258"/>
        </pc:sldMkLst>
        <pc:spChg chg="mod">
          <ac:chgData name="Thomas Noordeloos" userId="df9f46e9-7760-4f6a-814f-9e8180d7b46a" providerId="ADAL" clId="{87DF0DAC-5C25-4A93-A232-31494072D575}" dt="2023-11-15T11:01:03.521" v="17" actId="20577"/>
          <ac:spMkLst>
            <pc:docMk/>
            <pc:sldMk cId="52081604" sldId="258"/>
            <ac:spMk id="4" creationId="{7E256807-68E5-45A0-8DD0-5696A7E4E94A}"/>
          </ac:spMkLst>
        </pc:spChg>
        <pc:spChg chg="mod">
          <ac:chgData name="Thomas Noordeloos" userId="df9f46e9-7760-4f6a-814f-9e8180d7b46a" providerId="ADAL" clId="{87DF0DAC-5C25-4A93-A232-31494072D575}" dt="2023-11-15T11:04:06.941" v="56" actId="20577"/>
          <ac:spMkLst>
            <pc:docMk/>
            <pc:sldMk cId="52081604" sldId="258"/>
            <ac:spMk id="5" creationId="{E185BC7D-0C50-462D-8907-AB6C6FBD3634}"/>
          </ac:spMkLst>
        </pc:spChg>
      </pc:sldChg>
      <pc:sldChg chg="modSp mod">
        <pc:chgData name="Thomas Noordeloos" userId="df9f46e9-7760-4f6a-814f-9e8180d7b46a" providerId="ADAL" clId="{87DF0DAC-5C25-4A93-A232-31494072D575}" dt="2023-11-15T11:04:01.686" v="54" actId="20577"/>
        <pc:sldMkLst>
          <pc:docMk/>
          <pc:sldMk cId="734401415" sldId="261"/>
        </pc:sldMkLst>
        <pc:spChg chg="mod">
          <ac:chgData name="Thomas Noordeloos" userId="df9f46e9-7760-4f6a-814f-9e8180d7b46a" providerId="ADAL" clId="{87DF0DAC-5C25-4A93-A232-31494072D575}" dt="2023-11-15T11:04:01.686" v="54" actId="20577"/>
          <ac:spMkLst>
            <pc:docMk/>
            <pc:sldMk cId="734401415" sldId="261"/>
            <ac:spMk id="5" creationId="{E185BC7D-0C50-462D-8907-AB6C6FBD36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365 gradi - Consulenza a 365° gradi per le aziende">
            <a:extLst>
              <a:ext uri="{FF2B5EF4-FFF2-40B4-BE49-F238E27FC236}">
                <a16:creationId xmlns:a16="http://schemas.microsoft.com/office/drawing/2014/main" id="{E8B98746-D468-479F-9A7B-4BB62D2E2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366" y="1690688"/>
            <a:ext cx="7600517" cy="473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695324" y="416400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Summatieve</a:t>
            </a:r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toetsen in week 9 en 10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98C58BA-AAD7-4A39-B944-B86898650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25667"/>
              </p:ext>
            </p:extLst>
          </p:nvPr>
        </p:nvGraphicFramePr>
        <p:xfrm>
          <a:off x="2319100" y="2011544"/>
          <a:ext cx="6887049" cy="3964384"/>
        </p:xfrm>
        <a:graphic>
          <a:graphicData uri="http://schemas.openxmlformats.org/drawingml/2006/table">
            <a:tbl>
              <a:tblPr firstRow="1" bandRow="1"/>
              <a:tblGrid>
                <a:gridCol w="1733218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525423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760222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868186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Ondernemings-</a:t>
                      </a:r>
                    </a:p>
                    <a:p>
                      <a:r>
                        <a:rPr lang="nl-NL" sz="1600" dirty="0"/>
                        <a:t>verslag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Podcast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Bijbehorende</a:t>
                      </a:r>
                      <a:r>
                        <a:rPr lang="nl-NL" sz="1600" b="1" baseline="0"/>
                        <a:t> leerdoelen</a:t>
                      </a:r>
                      <a:endParaRPr lang="nl-NL" sz="1600" b="1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Nr. 2</a:t>
                      </a:r>
                      <a:r>
                        <a:rPr lang="nl-NL" sz="1600" baseline="0"/>
                        <a:t> t/m 4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Nr. 5</a:t>
                      </a:r>
                      <a:r>
                        <a:rPr lang="nl-NL" sz="1600" baseline="0" dirty="0"/>
                        <a:t> t/m 6</a:t>
                      </a:r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66% =</a:t>
                      </a:r>
                      <a:r>
                        <a:rPr lang="nl-NL" sz="1600" baseline="0"/>
                        <a:t> 5,5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60%</a:t>
                      </a:r>
                      <a:r>
                        <a:rPr lang="nl-NL" sz="1600" baseline="0"/>
                        <a:t> = 5,5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60%</a:t>
                      </a:r>
                      <a:r>
                        <a:rPr lang="nl-NL" sz="1600" baseline="0"/>
                        <a:t> = 5,5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Individueel</a:t>
                      </a:r>
                      <a:r>
                        <a:rPr lang="nl-NL" sz="1600" baseline="0"/>
                        <a:t>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Individueel / Groep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Individueel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98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 in week 5</a:t>
            </a:r>
          </a:p>
          <a:p>
            <a:r>
              <a:rPr lang="nl-NL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B455711-6E97-482E-98FE-8CC3CD6C2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8226"/>
              </p:ext>
            </p:extLst>
          </p:nvPr>
        </p:nvGraphicFramePr>
        <p:xfrm>
          <a:off x="838200" y="3770820"/>
          <a:ext cx="7305215" cy="2773680"/>
        </p:xfrm>
        <a:graphic>
          <a:graphicData uri="http://schemas.openxmlformats.org/drawingml/2006/table">
            <a:tbl>
              <a:tblPr firstRow="1" firstCol="1" bandRow="1"/>
              <a:tblGrid>
                <a:gridCol w="840998">
                  <a:extLst>
                    <a:ext uri="{9D8B030D-6E8A-4147-A177-3AD203B41FA5}">
                      <a16:colId xmlns:a16="http://schemas.microsoft.com/office/drawing/2014/main" val="1490829464"/>
                    </a:ext>
                  </a:extLst>
                </a:gridCol>
                <a:gridCol w="3360171">
                  <a:extLst>
                    <a:ext uri="{9D8B030D-6E8A-4147-A177-3AD203B41FA5}">
                      <a16:colId xmlns:a16="http://schemas.microsoft.com/office/drawing/2014/main" val="1129348053"/>
                    </a:ext>
                  </a:extLst>
                </a:gridCol>
                <a:gridCol w="840998">
                  <a:extLst>
                    <a:ext uri="{9D8B030D-6E8A-4147-A177-3AD203B41FA5}">
                      <a16:colId xmlns:a16="http://schemas.microsoft.com/office/drawing/2014/main" val="1539373424"/>
                    </a:ext>
                  </a:extLst>
                </a:gridCol>
                <a:gridCol w="434260">
                  <a:extLst>
                    <a:ext uri="{9D8B030D-6E8A-4147-A177-3AD203B41FA5}">
                      <a16:colId xmlns:a16="http://schemas.microsoft.com/office/drawing/2014/main" val="1575767154"/>
                    </a:ext>
                  </a:extLst>
                </a:gridCol>
                <a:gridCol w="434260">
                  <a:extLst>
                    <a:ext uri="{9D8B030D-6E8A-4147-A177-3AD203B41FA5}">
                      <a16:colId xmlns:a16="http://schemas.microsoft.com/office/drawing/2014/main" val="2169633452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199289555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448608109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902411057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842304996"/>
                    </a:ext>
                  </a:extLst>
                </a:gridCol>
              </a:tblGrid>
              <a:tr h="22657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b="1" cap="all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100" i="1" cap="all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punten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Ondernemingsplan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wordt gemotiveerd welke manier het product of de dienst inspeelt op de ontwikkelingen in de maatschappij.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duidelijke missie, visie en strategie.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marktanalyse is helder omschreven en onderbouwd met theorie.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SWOT analyse is helder omschreven en onderbouwd met externe en interne factoren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Score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067657"/>
                  </a:ext>
                </a:extLst>
              </a:tr>
              <a:tr h="50351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Punten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338056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E185BC7D-0C50-462D-8907-AB6C6FBD3634}"/>
              </a:ext>
            </a:extLst>
          </p:cNvPr>
          <p:cNvSpPr txBox="1"/>
          <p:nvPr/>
        </p:nvSpPr>
        <p:spPr>
          <a:xfrm>
            <a:off x="838199" y="1994503"/>
            <a:ext cx="91860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/>
              <a:t>Gedeelte 1 </a:t>
            </a:r>
            <a:r>
              <a:rPr lang="nl-NL" dirty="0"/>
              <a:t>‘</a:t>
            </a:r>
            <a:r>
              <a:rPr lang="nl-NL" b="1" dirty="0"/>
              <a:t>Ondernemingsplan</a:t>
            </a:r>
            <a:r>
              <a:rPr lang="nl-NL" dirty="0"/>
              <a:t>’ van het ondernemersverslag.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Aanleveren via Teams op </a:t>
            </a:r>
            <a:r>
              <a:rPr lang="nl-NL" b="1" dirty="0"/>
              <a:t>15 december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Voldaan aan checklist voor het schrijven van een 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IBS verantwoordelijke (Thomas).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vanuit feedback friends bijeenkomst van </a:t>
            </a:r>
            <a:r>
              <a:rPr lang="nl-NL" b="1" dirty="0"/>
              <a:t>12 december</a:t>
            </a:r>
            <a:r>
              <a:rPr lang="nl-NL" dirty="0"/>
              <a:t>.</a:t>
            </a:r>
          </a:p>
        </p:txBody>
      </p:sp>
      <p:pic>
        <p:nvPicPr>
          <p:cNvPr id="1026" name="Picture 2" descr="Rollenspel Assessment Oefenen (+ 3 Onmisbare Tips)">
            <a:extLst>
              <a:ext uri="{FF2B5EF4-FFF2-40B4-BE49-F238E27FC236}">
                <a16:creationId xmlns:a16="http://schemas.microsoft.com/office/drawing/2014/main" id="{0C153C7C-DBE4-4334-9D11-5595AA410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626" y="3115463"/>
            <a:ext cx="3304374" cy="248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8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 in week 6</a:t>
            </a:r>
          </a:p>
          <a:p>
            <a:r>
              <a:rPr lang="nl-NL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Ecologische en sociale impact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185BC7D-0C50-462D-8907-AB6C6FBD3634}"/>
              </a:ext>
            </a:extLst>
          </p:cNvPr>
          <p:cNvSpPr txBox="1"/>
          <p:nvPr/>
        </p:nvSpPr>
        <p:spPr>
          <a:xfrm>
            <a:off x="838199" y="1921244"/>
            <a:ext cx="92800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Gedeelte 2 ‘</a:t>
            </a:r>
            <a:r>
              <a:rPr lang="nl-NL" b="1" dirty="0"/>
              <a:t>Ecologische en sociale impact</a:t>
            </a:r>
            <a:r>
              <a:rPr lang="nl-NL" dirty="0"/>
              <a:t>’ van het ondernemersverslag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Aanleveren via Teams op </a:t>
            </a:r>
            <a:r>
              <a:rPr lang="nl-NL" b="1" dirty="0"/>
              <a:t>22 december</a:t>
            </a:r>
            <a:r>
              <a:rPr lang="nl-NL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Voldaan aan checklist voor het schrijven van een 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IBS verantwoordelijke (Valerie en/of Thomas).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vanuit feedback friends bijeenkomst van </a:t>
            </a:r>
            <a:r>
              <a:rPr lang="nl-NL" b="1" dirty="0"/>
              <a:t>19 december</a:t>
            </a:r>
            <a:r>
              <a:rPr lang="nl-NL" dirty="0"/>
              <a:t>.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4823980F-C53E-4A69-8CB0-076A67F41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035194"/>
              </p:ext>
            </p:extLst>
          </p:nvPr>
        </p:nvGraphicFramePr>
        <p:xfrm>
          <a:off x="838201" y="3740176"/>
          <a:ext cx="7936150" cy="2937427"/>
        </p:xfrm>
        <a:graphic>
          <a:graphicData uri="http://schemas.openxmlformats.org/drawingml/2006/table">
            <a:tbl>
              <a:tblPr firstRow="1" firstCol="1" bandRow="1"/>
              <a:tblGrid>
                <a:gridCol w="913633">
                  <a:extLst>
                    <a:ext uri="{9D8B030D-6E8A-4147-A177-3AD203B41FA5}">
                      <a16:colId xmlns:a16="http://schemas.microsoft.com/office/drawing/2014/main" val="4179181418"/>
                    </a:ext>
                  </a:extLst>
                </a:gridCol>
                <a:gridCol w="3650382">
                  <a:extLst>
                    <a:ext uri="{9D8B030D-6E8A-4147-A177-3AD203B41FA5}">
                      <a16:colId xmlns:a16="http://schemas.microsoft.com/office/drawing/2014/main" val="2907427949"/>
                    </a:ext>
                  </a:extLst>
                </a:gridCol>
                <a:gridCol w="913633">
                  <a:extLst>
                    <a:ext uri="{9D8B030D-6E8A-4147-A177-3AD203B41FA5}">
                      <a16:colId xmlns:a16="http://schemas.microsoft.com/office/drawing/2014/main" val="3817173406"/>
                    </a:ext>
                  </a:extLst>
                </a:gridCol>
                <a:gridCol w="471767">
                  <a:extLst>
                    <a:ext uri="{9D8B030D-6E8A-4147-A177-3AD203B41FA5}">
                      <a16:colId xmlns:a16="http://schemas.microsoft.com/office/drawing/2014/main" val="1491867627"/>
                    </a:ext>
                  </a:extLst>
                </a:gridCol>
                <a:gridCol w="471767">
                  <a:extLst>
                    <a:ext uri="{9D8B030D-6E8A-4147-A177-3AD203B41FA5}">
                      <a16:colId xmlns:a16="http://schemas.microsoft.com/office/drawing/2014/main" val="1777439618"/>
                    </a:ext>
                  </a:extLst>
                </a:gridCol>
                <a:gridCol w="378742">
                  <a:extLst>
                    <a:ext uri="{9D8B030D-6E8A-4147-A177-3AD203B41FA5}">
                      <a16:colId xmlns:a16="http://schemas.microsoft.com/office/drawing/2014/main" val="3419774349"/>
                    </a:ext>
                  </a:extLst>
                </a:gridCol>
                <a:gridCol w="378742">
                  <a:extLst>
                    <a:ext uri="{9D8B030D-6E8A-4147-A177-3AD203B41FA5}">
                      <a16:colId xmlns:a16="http://schemas.microsoft.com/office/drawing/2014/main" val="452533676"/>
                    </a:ext>
                  </a:extLst>
                </a:gridCol>
                <a:gridCol w="378742">
                  <a:extLst>
                    <a:ext uri="{9D8B030D-6E8A-4147-A177-3AD203B41FA5}">
                      <a16:colId xmlns:a16="http://schemas.microsoft.com/office/drawing/2014/main" val="191794567"/>
                    </a:ext>
                  </a:extLst>
                </a:gridCol>
                <a:gridCol w="378742">
                  <a:extLst>
                    <a:ext uri="{9D8B030D-6E8A-4147-A177-3AD203B41FA5}">
                      <a16:colId xmlns:a16="http://schemas.microsoft.com/office/drawing/2014/main" val="2418266148"/>
                    </a:ext>
                  </a:extLst>
                </a:gridCol>
              </a:tblGrid>
              <a:tr h="206494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 cap="all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i="1" cap="all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punten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Ecologische en sociale impact: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 beschrijft wat de ecologische en sociale impact is van je bedrijf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 beschrijft hoe de eigen onderneming, op meerdere vlakken, inspeelt op de principes van ‘de Nieuwe Economie’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Score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80694"/>
                  </a:ext>
                </a:extLst>
              </a:tr>
              <a:tr h="87248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Punten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372588"/>
                  </a:ext>
                </a:extLst>
              </a:tr>
            </a:tbl>
          </a:graphicData>
        </a:graphic>
      </p:graphicFrame>
      <p:pic>
        <p:nvPicPr>
          <p:cNvPr id="8" name="Picture 2" descr="Rollenspel Assessment Oefenen (+ 3 Onmisbare Tips)">
            <a:extLst>
              <a:ext uri="{FF2B5EF4-FFF2-40B4-BE49-F238E27FC236}">
                <a16:creationId xmlns:a16="http://schemas.microsoft.com/office/drawing/2014/main" id="{25FEEF5D-B9C5-41E8-AAD6-DAA1B1A01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626" y="3115463"/>
            <a:ext cx="3304374" cy="248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40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2">
            <a:extLst>
              <a:ext uri="{FF2B5EF4-FFF2-40B4-BE49-F238E27FC236}">
                <a16:creationId xmlns:a16="http://schemas.microsoft.com/office/drawing/2014/main" id="{5087FB46-3DFF-490E-90D0-3606CAEB9B1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Waarom?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499BF90-C80A-46C7-AC34-2DE1EEF63E9C}"/>
              </a:ext>
            </a:extLst>
          </p:cNvPr>
          <p:cNvSpPr txBox="1"/>
          <p:nvPr/>
        </p:nvSpPr>
        <p:spPr>
          <a:xfrm>
            <a:off x="1602076" y="2105561"/>
            <a:ext cx="89878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Tijdens het assessment ontvang je:</a:t>
            </a:r>
          </a:p>
          <a:p>
            <a:endParaRPr lang="nl-NL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up; </a:t>
            </a:r>
            <a:r>
              <a:rPr lang="nl-NL" sz="2000" dirty="0"/>
              <a:t>wat is het doel van het besproken onderdeel in het grotere geheel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back; </a:t>
            </a:r>
            <a:r>
              <a:rPr lang="nl-NL" sz="2000" dirty="0"/>
              <a:t>waar sta je op dit moment d.m.v. een score (0 – 5)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forward; </a:t>
            </a:r>
            <a:r>
              <a:rPr lang="nl-NL" sz="2000" dirty="0"/>
              <a:t>wat kan je nog doen om je product te verbeteren.</a:t>
            </a:r>
            <a:endParaRPr lang="nl-NL" sz="2000" b="1" dirty="0"/>
          </a:p>
        </p:txBody>
      </p:sp>
      <p:pic>
        <p:nvPicPr>
          <p:cNvPr id="3078" name="Picture 6" descr="Why You Should Trust Us? - Highest Casino Bonus">
            <a:extLst>
              <a:ext uri="{FF2B5EF4-FFF2-40B4-BE49-F238E27FC236}">
                <a16:creationId xmlns:a16="http://schemas.microsoft.com/office/drawing/2014/main" id="{CFAE0D47-4BEF-489D-B7FE-DAD45D6F5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110" y="4040332"/>
            <a:ext cx="4523779" cy="28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0059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39BB5A-DEA1-42C1-B9A9-2BC14D67C7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383</Words>
  <Application>Microsoft Office PowerPoint</Application>
  <PresentationFormat>Breedbeeld</PresentationFormat>
  <Paragraphs>95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10</cp:revision>
  <dcterms:created xsi:type="dcterms:W3CDTF">2021-07-07T07:37:45Z</dcterms:created>
  <dcterms:modified xsi:type="dcterms:W3CDTF">2023-11-15T11:04:11Z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