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9" r:id="rId3"/>
    <p:sldId id="270" r:id="rId4"/>
    <p:sldId id="274" r:id="rId5"/>
    <p:sldId id="276" r:id="rId6"/>
    <p:sldId id="263" r:id="rId7"/>
    <p:sldId id="262" r:id="rId8"/>
    <p:sldId id="264" r:id="rId9"/>
    <p:sldId id="258" r:id="rId10"/>
    <p:sldId id="260" r:id="rId11"/>
    <p:sldId id="281" r:id="rId12"/>
    <p:sldId id="265" r:id="rId13"/>
    <p:sldId id="280" r:id="rId14"/>
    <p:sldId id="282" r:id="rId15"/>
    <p:sldId id="283" r:id="rId16"/>
    <p:sldId id="277" r:id="rId17"/>
    <p:sldId id="284" r:id="rId18"/>
    <p:sldId id="278" r:id="rId19"/>
    <p:sldId id="279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eland Hiele" initials="R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22" autoAdjust="0"/>
  </p:normalViewPr>
  <p:slideViewPr>
    <p:cSldViewPr snapToGrid="0" snapToObjects="1">
      <p:cViewPr varScale="1">
        <p:scale>
          <a:sx n="80" d="100"/>
          <a:sy n="80" d="100"/>
        </p:scale>
        <p:origin x="13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001E2-4517-0B4B-BC50-9277D1E00E6F}" type="datetimeFigureOut">
              <a:rPr lang="nl-NL" smtClean="0"/>
              <a:t>23-2-2018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718BD-EA11-3A44-887F-7E2A2E288F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75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64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9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440651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10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85144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P-gY4hYI1Q&amp;rel=0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P-gY4hYI1Q?rel=0" TargetMode="Externa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kCKod6Gx4&amp;rel=0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dkCKod6Gx4?rel=0" TargetMode="Externa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package" Target="../embeddings/Microsoft_Word-document1.docx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5229" y="1079499"/>
            <a:ext cx="7979829" cy="1724867"/>
          </a:xfrm>
        </p:spPr>
        <p:txBody>
          <a:bodyPr/>
          <a:lstStyle/>
          <a:p>
            <a:r>
              <a:rPr lang="nl-NL" dirty="0" smtClean="0"/>
              <a:t>H5 – lineaire </a:t>
            </a:r>
            <a:br>
              <a:rPr lang="nl-NL" dirty="0" smtClean="0"/>
            </a:br>
            <a:r>
              <a:rPr lang="nl-NL" dirty="0" smtClean="0"/>
              <a:t>verbanden</a:t>
            </a:r>
            <a:endParaRPr lang="nl-NL" dirty="0"/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0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25862"/>
            <a:ext cx="3951287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8768" y="1305913"/>
            <a:ext cx="41248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 smtClean="0"/>
              <a:t>Opgave</a:t>
            </a:r>
          </a:p>
          <a:p>
            <a:r>
              <a:rPr lang="nl-NL" sz="2200" dirty="0" smtClean="0"/>
              <a:t>Stel de formule op van de lijn </a:t>
            </a:r>
            <a:r>
              <a:rPr lang="nl-NL" sz="2200" i="1" dirty="0" smtClean="0"/>
              <a:t>k</a:t>
            </a:r>
            <a:r>
              <a:rPr lang="nl-NL" sz="22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768" y="2313973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 smtClean="0"/>
              <a:t>Uitwerking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81826" y="1796589"/>
            <a:ext cx="3396467" cy="2525179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1238" y="40456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 smtClean="0">
                <a:solidFill>
                  <a:srgbClr val="FF0000"/>
                </a:solidFill>
              </a:rPr>
              <a:t>k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964808" y="2225760"/>
            <a:ext cx="2257648" cy="0"/>
          </a:xfrm>
          <a:prstGeom prst="line">
            <a:avLst/>
          </a:prstGeom>
          <a:ln w="2540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16427" y="2225760"/>
            <a:ext cx="0" cy="1635288"/>
          </a:xfrm>
          <a:prstGeom prst="line">
            <a:avLst/>
          </a:prstGeom>
          <a:ln w="2540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63506" y="18989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153388" y="276569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-3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8768" y="3515434"/>
                <a:ext cx="361560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 smtClean="0"/>
                  <a:t>Bij een lijn hoort </a:t>
                </a:r>
                <a14:m>
                  <m:oMath xmlns:m="http://schemas.openxmlformats.org/officeDocument/2006/math">
                    <m:r>
                      <a:rPr lang="nl-NL" sz="2200" b="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nl-NL" sz="22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nl-NL" sz="2200" i="1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nl-NL" sz="22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nl-NL" sz="2200" dirty="0" smtClean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nl-NL" sz="2200" i="1" dirty="0" smtClean="0">
                    <a:latin typeface="Times New Roman" pitchFamily="18" charset="0"/>
                    <a:cs typeface="Times New Roman" pitchFamily="18" charset="0"/>
                  </a:rPr>
                  <a:t>b.</a:t>
                </a:r>
                <a:r>
                  <a:rPr lang="nl-NL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3515434"/>
                <a:ext cx="3615605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024" t="-8571" r="-337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78768" y="2734920"/>
            <a:ext cx="4791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Welke formule hoort bij een lijn?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8768" y="2704143"/>
            <a:ext cx="31590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Waar snijdt </a:t>
            </a:r>
            <a:r>
              <a:rPr lang="nl-NL" sz="2200" b="1" i="1" dirty="0" smtClean="0">
                <a:solidFill>
                  <a:srgbClr val="0070C0"/>
                </a:solidFill>
              </a:rPr>
              <a:t>k </a:t>
            </a:r>
            <a:r>
              <a:rPr lang="nl-NL" sz="2200" b="1" dirty="0" smtClean="0">
                <a:solidFill>
                  <a:srgbClr val="0070C0"/>
                </a:solidFill>
              </a:rPr>
              <a:t>de y-as?</a:t>
            </a:r>
            <a:endParaRPr lang="nl-NL" sz="2200" b="1" i="1" dirty="0" smtClean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767" y="4372015"/>
            <a:ext cx="7986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 smtClean="0">
                <a:latin typeface="Times New Roman" pitchFamily="18" charset="0"/>
                <a:cs typeface="Times New Roman" pitchFamily="18" charset="0"/>
              </a:rPr>
              <a:t>b = </a:t>
            </a:r>
            <a:r>
              <a:rPr lang="nl-NL" sz="22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8768" y="4755038"/>
                <a:ext cx="2290820" cy="6020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i="1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nl-NL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i="0" smtClean="0">
                            <a:latin typeface="+mj-lt"/>
                          </a:rPr>
                          <m:t>verticaal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i="0" smtClean="0">
                            <a:latin typeface="+mj-lt"/>
                          </a:rPr>
                          <m:t>horizontaal</m:t>
                        </m:r>
                      </m:den>
                    </m:f>
                    <m:r>
                      <a:rPr lang="nl-NL" sz="2000" b="0" i="1" smtClean="0">
                        <a:latin typeface="Cambria Math"/>
                      </a:rPr>
                      <m:t>= </m:t>
                    </m:r>
                  </m:oMath>
                </a14:m>
                <a:endParaRPr lang="nl-NL" sz="2000" i="1" dirty="0" smtClean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4755038"/>
                <a:ext cx="2290820" cy="602088"/>
              </a:xfrm>
              <a:prstGeom prst="rect">
                <a:avLst/>
              </a:prstGeom>
              <a:blipFill rotWithShape="1">
                <a:blip r:embed="rId6"/>
                <a:stretch>
                  <a:fillRect l="-3191" r="-5053" b="-7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21848" y="4693436"/>
                <a:ext cx="718466" cy="641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nl-NL" sz="2200" i="0" smtClean="0">
                            <a:latin typeface="Times New Roman" pitchFamily="18" charset="0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i="0" smtClean="0">
                            <a:latin typeface="Times New Roman" pitchFamily="18" charset="0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sz="2200" dirty="0" smtClean="0">
                    <a:latin typeface="Times New Roman" pitchFamily="18" charset="0"/>
                    <a:cs typeface="Times New Roman" pitchFamily="18" charset="0"/>
                  </a:rPr>
                  <a:t>  =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848" y="4693436"/>
                <a:ext cx="718466" cy="641201"/>
              </a:xfrm>
              <a:prstGeom prst="rect">
                <a:avLst/>
              </a:prstGeom>
              <a:blipFill rotWithShape="1">
                <a:blip r:embed="rId7"/>
                <a:stretch>
                  <a:fillRect r="-3781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39793" y="4697128"/>
                <a:ext cx="490840" cy="631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dirty="0" smtClean="0">
                    <a:latin typeface="Times New Roman" pitchFamily="18" charset="0"/>
                    <a:cs typeface="Times New Roman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i="0" smtClean="0">
                            <a:latin typeface="Times New Roman" pitchFamily="18" charset="0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i="0" smtClean="0">
                            <a:latin typeface="Times New Roman" pitchFamily="18" charset="0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nl-NL" sz="2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793" y="4697128"/>
                <a:ext cx="490840" cy="631520"/>
              </a:xfrm>
              <a:prstGeom prst="rect">
                <a:avLst/>
              </a:prstGeom>
              <a:blipFill rotWithShape="1">
                <a:blip r:embed="rId8"/>
                <a:stretch>
                  <a:fillRect r="-414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8768" y="5401796"/>
                <a:ext cx="1594219" cy="579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2200" b="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nl-NL" sz="2200" dirty="0" smtClean="0">
                    <a:latin typeface="Times New Roman" pitchFamily="18" charset="0"/>
                    <a:cs typeface="Times New Roman" pitchFamily="18" charset="0"/>
                  </a:rPr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nl-NL" sz="2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nl-NL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nl-NL" sz="2200" dirty="0" smtClean="0">
                    <a:latin typeface="Times New Roman" pitchFamily="18" charset="0"/>
                    <a:cs typeface="Times New Roman" pitchFamily="18" charset="0"/>
                  </a:rPr>
                  <a:t> + 2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5401796"/>
                <a:ext cx="1594219" cy="579774"/>
              </a:xfrm>
              <a:prstGeom prst="rect">
                <a:avLst/>
              </a:prstGeom>
              <a:blipFill rotWithShape="1">
                <a:blip r:embed="rId9"/>
                <a:stretch>
                  <a:fillRect r="-7634" b="-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78768" y="3101472"/>
            <a:ext cx="3457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Wat is de waarde van </a:t>
            </a:r>
            <a:r>
              <a:rPr lang="nl-NL" sz="2200" b="1" i="1" dirty="0" smtClean="0">
                <a:solidFill>
                  <a:srgbClr val="0070C0"/>
                </a:solidFill>
              </a:rPr>
              <a:t>b</a:t>
            </a:r>
            <a:r>
              <a:rPr lang="nl-NL" sz="2200" b="1" dirty="0" smtClean="0">
                <a:solidFill>
                  <a:srgbClr val="0070C0"/>
                </a:solidFill>
              </a:rPr>
              <a:t>?</a:t>
            </a:r>
            <a:endParaRPr lang="nl-NL" sz="2200" b="1" i="1" dirty="0" smtClean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768" y="2724892"/>
            <a:ext cx="34411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Wat is de waarde van </a:t>
            </a:r>
            <a:r>
              <a:rPr lang="nl-NL" sz="2200" b="1" i="1" dirty="0" smtClean="0">
                <a:solidFill>
                  <a:srgbClr val="0070C0"/>
                </a:solidFill>
              </a:rPr>
              <a:t>a</a:t>
            </a:r>
            <a:r>
              <a:rPr lang="nl-NL" sz="2200" b="1" dirty="0" smtClean="0">
                <a:solidFill>
                  <a:srgbClr val="0070C0"/>
                </a:solidFill>
              </a:rPr>
              <a:t>?</a:t>
            </a:r>
            <a:endParaRPr lang="nl-NL" sz="2200" b="1" i="1" dirty="0" smtClean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8768" y="2724891"/>
            <a:ext cx="4399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Wat is de formule van de lijn </a:t>
            </a:r>
            <a:r>
              <a:rPr lang="nl-NL" sz="2200" b="1" i="1" dirty="0" smtClean="0">
                <a:solidFill>
                  <a:srgbClr val="0070C0"/>
                </a:solidFill>
              </a:rPr>
              <a:t>k</a:t>
            </a:r>
            <a:r>
              <a:rPr lang="nl-NL" sz="2200" b="1" dirty="0" smtClean="0">
                <a:solidFill>
                  <a:srgbClr val="0070C0"/>
                </a:solidFill>
              </a:rPr>
              <a:t>?</a:t>
            </a:r>
            <a:endParaRPr lang="nl-NL" sz="2200" b="1" i="1" dirty="0" smtClean="0">
              <a:solidFill>
                <a:srgbClr val="0070C0"/>
              </a:solidFill>
            </a:endParaRPr>
          </a:p>
        </p:txBody>
      </p:sp>
      <p:sp>
        <p:nvSpPr>
          <p:cNvPr id="37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3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40" name="Rectangle 3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Isosceles Triangle 4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Oval 4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Oval 4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899593" y="5409782"/>
            <a:ext cx="2143530" cy="609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tangle 44"/>
          <p:cNvSpPr/>
          <p:nvPr/>
        </p:nvSpPr>
        <p:spPr>
          <a:xfrm>
            <a:off x="1953327" y="5385027"/>
            <a:ext cx="855283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TextBox 45"/>
          <p:cNvSpPr txBox="1"/>
          <p:nvPr/>
        </p:nvSpPr>
        <p:spPr>
          <a:xfrm>
            <a:off x="378768" y="3941128"/>
            <a:ext cx="22589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In het punt (0,2).</a:t>
            </a:r>
          </a:p>
        </p:txBody>
      </p:sp>
      <p:sp>
        <p:nvSpPr>
          <p:cNvPr id="48" name="Rechthoek 47"/>
          <p:cNvSpPr/>
          <p:nvPr/>
        </p:nvSpPr>
        <p:spPr>
          <a:xfrm>
            <a:off x="320816" y="93166"/>
            <a:ext cx="70594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5.2 – Formule maken</a:t>
            </a:r>
          </a:p>
          <a:p>
            <a:r>
              <a:rPr lang="nl-NL" dirty="0">
                <a:solidFill>
                  <a:srgbClr val="FF0000"/>
                </a:solidFill>
              </a:rPr>
              <a:t>- Je kan een formule maken bij een grafiek.</a:t>
            </a:r>
          </a:p>
          <a:p>
            <a:r>
              <a:rPr lang="nl-NL" dirty="0"/>
              <a:t>- Je kan een formule maken bij een tabel.</a:t>
            </a:r>
          </a:p>
        </p:txBody>
      </p:sp>
    </p:spTree>
    <p:extLst>
      <p:ext uri="{BB962C8B-B14F-4D97-AF65-F5344CB8AC3E}">
        <p14:creationId xmlns:p14="http://schemas.microsoft.com/office/powerpoint/2010/main" val="28371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1" grpId="0"/>
      <p:bldP spid="23" grpId="0"/>
      <p:bldP spid="22" grpId="0"/>
      <p:bldP spid="33" grpId="0"/>
      <p:bldP spid="33" grpId="1"/>
      <p:bldP spid="34" grpId="0"/>
      <p:bldP spid="34" grpId="1"/>
      <p:bldP spid="8" grpId="0"/>
      <p:bldP spid="10" grpId="0"/>
      <p:bldP spid="12" grpId="0"/>
      <p:bldP spid="13" grpId="0"/>
      <p:bldP spid="14" grpId="0"/>
      <p:bldP spid="35" grpId="0"/>
      <p:bldP spid="35" grpId="1"/>
      <p:bldP spid="16" grpId="0"/>
      <p:bldP spid="16" grpId="1"/>
      <p:bldP spid="36" grpId="0"/>
      <p:bldP spid="37" grpId="0" animBg="1"/>
      <p:bldP spid="38" grpId="0"/>
      <p:bldP spid="44" grpId="0" animBg="1"/>
      <p:bldP spid="45" grpId="0" animBg="1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354970"/>
            <a:ext cx="8042276" cy="494788"/>
          </a:xfrm>
        </p:spPr>
        <p:txBody>
          <a:bodyPr/>
          <a:lstStyle/>
          <a:p>
            <a:r>
              <a:rPr lang="nl-NL" dirty="0" smtClean="0"/>
              <a:t>Extra uitleg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49275" y="899905"/>
            <a:ext cx="70594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5.2 – Formule maken</a:t>
            </a:r>
          </a:p>
          <a:p>
            <a:r>
              <a:rPr lang="nl-NL" dirty="0">
                <a:solidFill>
                  <a:srgbClr val="FF4040"/>
                </a:solidFill>
              </a:rPr>
              <a:t>- Je kan een formule maken bij een grafiek.</a:t>
            </a:r>
          </a:p>
          <a:p>
            <a:r>
              <a:rPr lang="nl-NL" dirty="0"/>
              <a:t>- Je kan een formule maken bij een tabel.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53031" y="2235237"/>
            <a:ext cx="8166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hlinkClick r:id="rId3"/>
              </a:rPr>
              <a:t>Flimpje</a:t>
            </a:r>
            <a:r>
              <a:rPr lang="nl-NL" sz="3200" dirty="0" smtClean="0">
                <a:hlinkClick r:id="rId3"/>
              </a:rPr>
              <a:t>!!!</a:t>
            </a:r>
            <a:endParaRPr lang="nl-NL" sz="3200" dirty="0" smtClean="0"/>
          </a:p>
          <a:p>
            <a:endParaRPr lang="nl-NL" sz="3200" dirty="0" smtClean="0"/>
          </a:p>
        </p:txBody>
      </p:sp>
      <p:pic>
        <p:nvPicPr>
          <p:cNvPr id="3" name="QP-gY4hYI1Q?rel=0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14400" y="2892669"/>
            <a:ext cx="5611447" cy="315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3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825984"/>
              </p:ext>
            </p:extLst>
          </p:nvPr>
        </p:nvGraphicFramePr>
        <p:xfrm>
          <a:off x="1336519" y="2860551"/>
          <a:ext cx="6728477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4547"/>
                <a:gridCol w="938786"/>
                <a:gridCol w="938786"/>
                <a:gridCol w="938786"/>
                <a:gridCol w="938786"/>
                <a:gridCol w="938786"/>
              </a:tblGrid>
              <a:tr h="264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Aantal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453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Bedrag in euro’s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Gekromde pijl omhoog 4"/>
          <p:cNvSpPr/>
          <p:nvPr/>
        </p:nvSpPr>
        <p:spPr>
          <a:xfrm>
            <a:off x="4027228" y="3951320"/>
            <a:ext cx="521002" cy="244202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 omhoog 5"/>
          <p:cNvSpPr/>
          <p:nvPr/>
        </p:nvSpPr>
        <p:spPr>
          <a:xfrm>
            <a:off x="4961131" y="3942277"/>
            <a:ext cx="521002" cy="244202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Gekromde pijl omhoog 6"/>
          <p:cNvSpPr/>
          <p:nvPr/>
        </p:nvSpPr>
        <p:spPr>
          <a:xfrm>
            <a:off x="5895035" y="3925996"/>
            <a:ext cx="521002" cy="244202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Gekromde pijl omhoog 7"/>
          <p:cNvSpPr/>
          <p:nvPr/>
        </p:nvSpPr>
        <p:spPr>
          <a:xfrm>
            <a:off x="6828939" y="3925996"/>
            <a:ext cx="521002" cy="244202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kromde pijl omlaag 8"/>
          <p:cNvSpPr/>
          <p:nvPr/>
        </p:nvSpPr>
        <p:spPr>
          <a:xfrm>
            <a:off x="4027228" y="2508265"/>
            <a:ext cx="521002" cy="211641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Gekromde pijl omlaag 9"/>
          <p:cNvSpPr/>
          <p:nvPr/>
        </p:nvSpPr>
        <p:spPr>
          <a:xfrm>
            <a:off x="4961131" y="2518668"/>
            <a:ext cx="521002" cy="211641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Gekromde pijl omlaag 10"/>
          <p:cNvSpPr/>
          <p:nvPr/>
        </p:nvSpPr>
        <p:spPr>
          <a:xfrm>
            <a:off x="5971896" y="2518668"/>
            <a:ext cx="521002" cy="211641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2" name="Gekromde pijl omlaag 11"/>
          <p:cNvSpPr/>
          <p:nvPr/>
        </p:nvSpPr>
        <p:spPr>
          <a:xfrm>
            <a:off x="6828939" y="2565247"/>
            <a:ext cx="521002" cy="211641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027228" y="2171202"/>
            <a:ext cx="48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+1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4950389" y="2171492"/>
            <a:ext cx="48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+1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5971896" y="2195915"/>
            <a:ext cx="48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+1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6828939" y="2195915"/>
            <a:ext cx="48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+1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3704542" y="4186479"/>
            <a:ext cx="843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+7,50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06498" y="4195522"/>
            <a:ext cx="843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+7,50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5720203" y="4197649"/>
            <a:ext cx="843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+7,50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6563891" y="4170198"/>
            <a:ext cx="9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 +7,50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2894989" y="4755650"/>
            <a:ext cx="1619251" cy="646331"/>
          </a:xfrm>
          <a:prstGeom prst="rect">
            <a:avLst/>
          </a:prstGeom>
          <a:ln w="57150" cmpd="sng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Stijggetal of</a:t>
            </a:r>
          </a:p>
          <a:p>
            <a:r>
              <a:rPr lang="nl-NL" dirty="0" smtClean="0"/>
              <a:t>Hellingsgetal</a:t>
            </a:r>
          </a:p>
        </p:txBody>
      </p:sp>
      <p:cxnSp>
        <p:nvCxnSpPr>
          <p:cNvPr id="23" name="Rechte verbindingslijn met pijl 22"/>
          <p:cNvCxnSpPr/>
          <p:nvPr/>
        </p:nvCxnSpPr>
        <p:spPr>
          <a:xfrm flipV="1">
            <a:off x="4164990" y="4438149"/>
            <a:ext cx="190500" cy="301626"/>
          </a:xfrm>
          <a:prstGeom prst="straightConnector1">
            <a:avLst/>
          </a:prstGeom>
          <a:ln w="5715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899592" y="4336886"/>
            <a:ext cx="1341646" cy="646331"/>
          </a:xfrm>
          <a:prstGeom prst="rect">
            <a:avLst/>
          </a:prstGeom>
          <a:ln w="57150"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Begingetal</a:t>
            </a:r>
          </a:p>
          <a:p>
            <a:r>
              <a:rPr lang="nl-NL" dirty="0" smtClean="0"/>
              <a:t>Startgetal </a:t>
            </a:r>
            <a:endParaRPr lang="nl-NL" dirty="0"/>
          </a:p>
        </p:txBody>
      </p:sp>
      <p:cxnSp>
        <p:nvCxnSpPr>
          <p:cNvPr id="25" name="Rechte verbindingslijn met pijl 24"/>
          <p:cNvCxnSpPr/>
          <p:nvPr/>
        </p:nvCxnSpPr>
        <p:spPr>
          <a:xfrm flipV="1">
            <a:off x="2220544" y="3646747"/>
            <a:ext cx="1361348" cy="701715"/>
          </a:xfrm>
          <a:prstGeom prst="straightConnector1">
            <a:avLst/>
          </a:prstGeom>
          <a:ln w="5715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kstvak 26"/>
          <p:cNvSpPr txBox="1"/>
          <p:nvPr/>
        </p:nvSpPr>
        <p:spPr>
          <a:xfrm>
            <a:off x="2658298" y="1535442"/>
            <a:ext cx="3753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Standaard formule: </a:t>
            </a:r>
            <a:r>
              <a:rPr lang="nl-NL" sz="2400" dirty="0" smtClean="0"/>
              <a:t>y = </a:t>
            </a:r>
            <a:r>
              <a:rPr lang="nl-NL" sz="2400" dirty="0" err="1" smtClean="0"/>
              <a:t>ax</a:t>
            </a:r>
            <a:r>
              <a:rPr lang="nl-NL" sz="2400" dirty="0" smtClean="0"/>
              <a:t> +b</a:t>
            </a:r>
            <a:endParaRPr lang="nl-NL" sz="2400" dirty="0"/>
          </a:p>
        </p:txBody>
      </p:sp>
      <p:sp>
        <p:nvSpPr>
          <p:cNvPr id="28" name="Tekstvak 27"/>
          <p:cNvSpPr txBox="1"/>
          <p:nvPr/>
        </p:nvSpPr>
        <p:spPr>
          <a:xfrm>
            <a:off x="944317" y="5698042"/>
            <a:ext cx="111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 = 7,50</a:t>
            </a:r>
          </a:p>
          <a:p>
            <a:r>
              <a:rPr lang="nl-NL" dirty="0" smtClean="0"/>
              <a:t>b = 10 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3581892" y="5746882"/>
            <a:ext cx="4748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y = 7,50x +10</a:t>
            </a:r>
          </a:p>
          <a:p>
            <a:r>
              <a:rPr lang="nl-NL" dirty="0" smtClean="0"/>
              <a:t>Bedrag in euro’s = 7,50 x aantal uur + 10 </a:t>
            </a:r>
          </a:p>
        </p:txBody>
      </p:sp>
      <p:sp>
        <p:nvSpPr>
          <p:cNvPr id="29" name="Rechthoek 28"/>
          <p:cNvSpPr/>
          <p:nvPr/>
        </p:nvSpPr>
        <p:spPr>
          <a:xfrm>
            <a:off x="320816" y="255967"/>
            <a:ext cx="70594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5.2 – Formule maken</a:t>
            </a:r>
          </a:p>
          <a:p>
            <a:r>
              <a:rPr lang="nl-NL" dirty="0"/>
              <a:t>- Je kan een formule maken bij een grafiek.</a:t>
            </a:r>
          </a:p>
          <a:p>
            <a:r>
              <a:rPr lang="nl-NL" dirty="0">
                <a:solidFill>
                  <a:srgbClr val="FF0000"/>
                </a:solidFill>
              </a:rPr>
              <a:t>- Je kan een formule maken bij een tabel.</a:t>
            </a:r>
          </a:p>
        </p:txBody>
      </p:sp>
    </p:spTree>
    <p:extLst>
      <p:ext uri="{BB962C8B-B14F-4D97-AF65-F5344CB8AC3E}">
        <p14:creationId xmlns:p14="http://schemas.microsoft.com/office/powerpoint/2010/main" val="53753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4" grpId="0" animBg="1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354970"/>
            <a:ext cx="8042276" cy="494788"/>
          </a:xfrm>
        </p:spPr>
        <p:txBody>
          <a:bodyPr/>
          <a:lstStyle/>
          <a:p>
            <a:r>
              <a:rPr lang="nl-NL" dirty="0" smtClean="0"/>
              <a:t>Extra uitleg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49275" y="899905"/>
            <a:ext cx="70594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5.2 – Formule maken</a:t>
            </a:r>
          </a:p>
          <a:p>
            <a:r>
              <a:rPr lang="nl-NL" dirty="0"/>
              <a:t>- Je kan een formule maken bij een grafiek.</a:t>
            </a:r>
          </a:p>
          <a:p>
            <a:r>
              <a:rPr lang="nl-NL" dirty="0">
                <a:solidFill>
                  <a:srgbClr val="FF0000"/>
                </a:solidFill>
              </a:rPr>
              <a:t>- Je kan een formule maken bij een tabel.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723370" y="2255334"/>
            <a:ext cx="8166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hlinkClick r:id="rId3"/>
              </a:rPr>
              <a:t>Flimpje</a:t>
            </a:r>
            <a:r>
              <a:rPr lang="nl-NL" sz="3200" dirty="0" smtClean="0">
                <a:hlinkClick r:id="rId3"/>
              </a:rPr>
              <a:t>!!!</a:t>
            </a:r>
            <a:endParaRPr lang="nl-NL" sz="3200" dirty="0" smtClean="0"/>
          </a:p>
          <a:p>
            <a:endParaRPr lang="nl-NL" sz="3200" dirty="0" smtClean="0"/>
          </a:p>
        </p:txBody>
      </p:sp>
      <p:pic>
        <p:nvPicPr>
          <p:cNvPr id="3" name="TdkCKod6Gx4?rel=0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59002" y="2872573"/>
            <a:ext cx="6240026" cy="351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6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klusbedrijf gebruikt de volgende formule voor het berekenen van de kosten voor een reparatie:</a:t>
            </a:r>
            <a:b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kosten</a:t>
            </a: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=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25×</a:t>
            </a:r>
            <a:r>
              <a:rPr lang="nl-NL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aantal </a:t>
            </a:r>
            <a:r>
              <a:rPr lang="nl-NL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uur</a:t>
            </a: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+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 een reparatie moet € 440,- worden afgerekend.</a:t>
            </a:r>
            <a:b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wilt weten hoeveel uur de klus in beslag heeft genomen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nl-NL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gaat de formule eigenlijk vergelijken met wat jij wil dat eruit komt.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 de vergelijking is </a:t>
            </a:r>
            <a:r>
              <a:rPr lang="nl-NL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25×</a:t>
            </a:r>
            <a:r>
              <a:rPr lang="nl-NL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aantal uur</a:t>
            </a:r>
            <a:r>
              <a:rPr lang="nl-NL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+</a:t>
            </a:r>
            <a:r>
              <a:rPr lang="nl-NL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= 440</a:t>
            </a:r>
            <a:endParaRPr lang="nl-NL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67115" y="176072"/>
            <a:ext cx="8606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5.4 – Vergelijking</a:t>
            </a:r>
          </a:p>
          <a:p>
            <a:r>
              <a:rPr lang="nl-NL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- Je kan een vergelijking maken bij een verhaaltje.</a:t>
            </a:r>
          </a:p>
          <a:p>
            <a:r>
              <a:rPr lang="nl-NL" dirty="0"/>
              <a:t>- Je kan een vergelijking oplossen met inklemmen. </a:t>
            </a:r>
          </a:p>
        </p:txBody>
      </p:sp>
      <p:sp>
        <p:nvSpPr>
          <p:cNvPr id="2" name="Ovaal 1"/>
          <p:cNvSpPr/>
          <p:nvPr/>
        </p:nvSpPr>
        <p:spPr>
          <a:xfrm>
            <a:off x="1767840" y="2286000"/>
            <a:ext cx="2946400" cy="568960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met pijl 5"/>
          <p:cNvCxnSpPr>
            <a:stCxn id="2" idx="4"/>
          </p:cNvCxnSpPr>
          <p:nvPr/>
        </p:nvCxnSpPr>
        <p:spPr>
          <a:xfrm>
            <a:off x="3241040" y="2854960"/>
            <a:ext cx="873760" cy="266192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al 6"/>
          <p:cNvSpPr/>
          <p:nvPr/>
        </p:nvSpPr>
        <p:spPr>
          <a:xfrm>
            <a:off x="3870960" y="2875280"/>
            <a:ext cx="1188720" cy="48768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>
            <a:off x="4570219" y="3362960"/>
            <a:ext cx="2104901" cy="215392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26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9275" y="325120"/>
            <a:ext cx="8042276" cy="5618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Twee verschillende taxibedrijven gebruiken verschillende formules voor het berekenen van de ritprijs</a:t>
            </a:r>
            <a:r>
              <a:rPr lang="nl-NL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/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I  </a:t>
            </a:r>
            <a:r>
              <a:rPr lang="nl-NL" b="1" i="1" dirty="0">
                <a:solidFill>
                  <a:schemeClr val="tx1"/>
                </a:solidFill>
              </a:rPr>
              <a:t>ritprijs</a:t>
            </a:r>
            <a:r>
              <a:rPr lang="nl-NL" dirty="0">
                <a:solidFill>
                  <a:schemeClr val="tx1"/>
                </a:solidFill>
              </a:rPr>
              <a:t> </a:t>
            </a:r>
            <a:r>
              <a:rPr lang="nl-NL" dirty="0" smtClean="0">
                <a:solidFill>
                  <a:schemeClr val="tx1"/>
                </a:solidFill>
              </a:rPr>
              <a:t>=2</a:t>
            </a:r>
            <a:r>
              <a:rPr lang="nl-NL" dirty="0">
                <a:solidFill>
                  <a:schemeClr val="tx1"/>
                </a:solidFill>
              </a:rPr>
              <a:t>× </a:t>
            </a:r>
            <a:r>
              <a:rPr lang="nl-NL" b="1" i="1" dirty="0">
                <a:solidFill>
                  <a:schemeClr val="tx1"/>
                </a:solidFill>
              </a:rPr>
              <a:t>afstand</a:t>
            </a:r>
            <a:r>
              <a:rPr lang="nl-NL" dirty="0">
                <a:solidFill>
                  <a:schemeClr val="tx1"/>
                </a:solidFill>
              </a:rPr>
              <a:t> +</a:t>
            </a:r>
            <a:r>
              <a:rPr lang="nl-NL" dirty="0" smtClean="0">
                <a:solidFill>
                  <a:schemeClr val="tx1"/>
                </a:solidFill>
              </a:rPr>
              <a:t>4</a:t>
            </a:r>
          </a:p>
          <a:p>
            <a:pPr marL="0" indent="0">
              <a:buNone/>
            </a:pPr>
            <a:r>
              <a:rPr lang="nl-NL" sz="500" dirty="0">
                <a:solidFill>
                  <a:schemeClr val="tx1"/>
                </a:solidFill>
              </a:rPr>
              <a:t> </a:t>
            </a:r>
            <a:r>
              <a:rPr lang="nl-NL" dirty="0">
                <a:solidFill>
                  <a:schemeClr val="tx1"/>
                </a:solidFill>
              </a:rPr>
              <a:t/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II </a:t>
            </a:r>
            <a:r>
              <a:rPr lang="nl-NL" b="1" i="1" dirty="0">
                <a:solidFill>
                  <a:schemeClr val="tx1"/>
                </a:solidFill>
              </a:rPr>
              <a:t>ritprijs</a:t>
            </a:r>
            <a:r>
              <a:rPr lang="nl-NL" dirty="0">
                <a:solidFill>
                  <a:schemeClr val="tx1"/>
                </a:solidFill>
              </a:rPr>
              <a:t> </a:t>
            </a:r>
            <a:r>
              <a:rPr lang="nl-NL" dirty="0" smtClean="0">
                <a:solidFill>
                  <a:schemeClr val="tx1"/>
                </a:solidFill>
              </a:rPr>
              <a:t>=1,5</a:t>
            </a:r>
            <a:r>
              <a:rPr lang="nl-NL" dirty="0">
                <a:solidFill>
                  <a:schemeClr val="tx1"/>
                </a:solidFill>
              </a:rPr>
              <a:t>× </a:t>
            </a:r>
            <a:r>
              <a:rPr lang="nl-NL" b="1" i="1" dirty="0">
                <a:solidFill>
                  <a:schemeClr val="tx1"/>
                </a:solidFill>
              </a:rPr>
              <a:t>afstand</a:t>
            </a:r>
            <a:r>
              <a:rPr lang="nl-NL" dirty="0">
                <a:solidFill>
                  <a:schemeClr val="tx1"/>
                </a:solidFill>
              </a:rPr>
              <a:t> +</a:t>
            </a:r>
            <a:r>
              <a:rPr lang="nl-NL" dirty="0" smtClean="0">
                <a:solidFill>
                  <a:schemeClr val="tx1"/>
                </a:solidFill>
              </a:rPr>
              <a:t>6</a:t>
            </a: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Je wilt weten bij welk aantal km de taxibedrijven even duur zijn.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Welke vergelijking moet je oplossen?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2× </a:t>
            </a:r>
            <a:r>
              <a:rPr lang="nl-NL" b="1" i="1" dirty="0">
                <a:solidFill>
                  <a:srgbClr val="FF0000"/>
                </a:solidFill>
              </a:rPr>
              <a:t>afstand</a:t>
            </a:r>
            <a:r>
              <a:rPr lang="nl-NL" dirty="0">
                <a:solidFill>
                  <a:srgbClr val="FF0000"/>
                </a:solidFill>
              </a:rPr>
              <a:t> +</a:t>
            </a:r>
            <a:r>
              <a:rPr lang="nl-NL" dirty="0" smtClean="0">
                <a:solidFill>
                  <a:srgbClr val="FF0000"/>
                </a:solidFill>
              </a:rPr>
              <a:t>4</a:t>
            </a: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1788160" y="1717462"/>
            <a:ext cx="2753360" cy="629920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met pijl 5"/>
          <p:cNvCxnSpPr/>
          <p:nvPr/>
        </p:nvCxnSpPr>
        <p:spPr>
          <a:xfrm flipH="1">
            <a:off x="1570302" y="2347382"/>
            <a:ext cx="1178560" cy="285755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al 6"/>
          <p:cNvSpPr/>
          <p:nvPr/>
        </p:nvSpPr>
        <p:spPr>
          <a:xfrm>
            <a:off x="1940560" y="2701204"/>
            <a:ext cx="2753360" cy="62992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>
            <a:off x="3749040" y="3264377"/>
            <a:ext cx="243840" cy="194056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2725781" y="527571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=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3118930" y="5204937"/>
            <a:ext cx="28434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B050"/>
                </a:solidFill>
              </a:rPr>
              <a:t>1,5× </a:t>
            </a:r>
            <a:r>
              <a:rPr lang="nl-NL" sz="2400" b="1" i="1" dirty="0">
                <a:solidFill>
                  <a:srgbClr val="00B050"/>
                </a:solidFill>
              </a:rPr>
              <a:t>afstand</a:t>
            </a:r>
            <a:r>
              <a:rPr lang="nl-NL" sz="2400" dirty="0">
                <a:solidFill>
                  <a:srgbClr val="00B050"/>
                </a:solidFill>
              </a:rPr>
              <a:t> +6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110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7115" y="1600201"/>
            <a:ext cx="8594725" cy="434340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vergelijking </a:t>
            </a: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25×</a:t>
            </a:r>
            <a:r>
              <a:rPr lang="nl-NL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aantal uur</a:t>
            </a: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+40 = 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440 euro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/>
              <a:t>Dit kunnen we oplossen door te gaan proberen </a:t>
            </a:r>
            <a:r>
              <a:rPr lang="nl-NL" dirty="0" smtClean="0">
                <a:sym typeface="Wingdings" panose="05000000000000000000" pitchFamily="2" charset="2"/>
              </a:rPr>
              <a:t> Inklemmen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67115" y="338632"/>
            <a:ext cx="8606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5.4 – Vergelijking</a:t>
            </a:r>
          </a:p>
          <a:p>
            <a:r>
              <a:rPr lang="nl-NL" dirty="0"/>
              <a:t>- Je kan een vergelijking maken bij een verhaaltje.</a:t>
            </a:r>
          </a:p>
          <a:p>
            <a:r>
              <a:rPr lang="nl-NL" dirty="0">
                <a:solidFill>
                  <a:srgbClr val="FF4040"/>
                </a:solidFill>
              </a:rPr>
              <a:t>- Je kan een vergelijking oplossen met inklemmen. </a:t>
            </a: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053550"/>
              </p:ext>
            </p:extLst>
          </p:nvPr>
        </p:nvGraphicFramePr>
        <p:xfrm>
          <a:off x="843280" y="3063240"/>
          <a:ext cx="718312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824"/>
                <a:gridCol w="4070332"/>
                <a:gridCol w="1692964"/>
              </a:tblGrid>
              <a:tr h="600710">
                <a:tc>
                  <a:txBody>
                    <a:bodyPr/>
                    <a:lstStyle/>
                    <a:p>
                      <a:r>
                        <a:rPr lang="nl-NL" dirty="0" smtClean="0"/>
                        <a:t>Aantal uur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Kosten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Teveel / te weinig</a:t>
                      </a:r>
                      <a:endParaRPr lang="nl-NL" dirty="0"/>
                    </a:p>
                  </a:txBody>
                  <a:tcPr/>
                </a:tc>
              </a:tr>
              <a:tr h="60071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0071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0071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0071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1026160" y="3750548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 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885439" y="3755072"/>
            <a:ext cx="322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 x </a:t>
            </a:r>
            <a:r>
              <a:rPr lang="nl-NL" dirty="0" smtClean="0">
                <a:solidFill>
                  <a:schemeClr val="accent6"/>
                </a:solidFill>
              </a:rPr>
              <a:t>10</a:t>
            </a:r>
            <a:r>
              <a:rPr lang="nl-NL" dirty="0" smtClean="0"/>
              <a:t> + 40 = 290 euro  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238240" y="3784044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 weinig 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026160" y="4390628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 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2885439" y="4434284"/>
            <a:ext cx="308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 x </a:t>
            </a:r>
            <a:r>
              <a:rPr lang="nl-NL" dirty="0" smtClean="0">
                <a:solidFill>
                  <a:schemeClr val="accent6"/>
                </a:solidFill>
              </a:rPr>
              <a:t>20</a:t>
            </a:r>
            <a:r>
              <a:rPr lang="nl-NL" dirty="0" smtClean="0"/>
              <a:t> + 40 = 540 euro  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6309360" y="4439086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 veel 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1026160" y="5040868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15 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2885440" y="5054322"/>
            <a:ext cx="322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 x </a:t>
            </a:r>
            <a:r>
              <a:rPr lang="nl-NL" dirty="0" smtClean="0">
                <a:solidFill>
                  <a:schemeClr val="accent6"/>
                </a:solidFill>
              </a:rPr>
              <a:t>15</a:t>
            </a:r>
            <a:r>
              <a:rPr lang="nl-NL" dirty="0" smtClean="0"/>
              <a:t> + 40 = 415 euro  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6380480" y="5057616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 weinig 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1026160" y="5663922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16 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2885440" y="5663922"/>
            <a:ext cx="322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 x </a:t>
            </a:r>
            <a:r>
              <a:rPr lang="nl-NL" dirty="0" smtClean="0">
                <a:solidFill>
                  <a:schemeClr val="accent6"/>
                </a:solidFill>
              </a:rPr>
              <a:t>16</a:t>
            </a:r>
            <a:r>
              <a:rPr lang="nl-NL" dirty="0" smtClean="0"/>
              <a:t> + 40 = 440 euro  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6390640" y="5663922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KLOPT!!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914400" y="6200616"/>
            <a:ext cx="730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ym typeface="Wingdings" panose="05000000000000000000" pitchFamily="2" charset="2"/>
              </a:rPr>
              <a:t> Conclusie  bij 16 uur werken zijn de kosten 440 euro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173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2449202" y="2717941"/>
            <a:ext cx="2152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50"/>
                </a:solidFill>
              </a:rPr>
              <a:t>1,5× </a:t>
            </a:r>
            <a:r>
              <a:rPr lang="nl-NL" b="1" i="1" dirty="0">
                <a:solidFill>
                  <a:srgbClr val="00B050"/>
                </a:solidFill>
              </a:rPr>
              <a:t>afstand</a:t>
            </a:r>
            <a:r>
              <a:rPr lang="nl-NL" dirty="0">
                <a:solidFill>
                  <a:srgbClr val="00B050"/>
                </a:solidFill>
              </a:rPr>
              <a:t> +6</a:t>
            </a:r>
          </a:p>
          <a:p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345440" y="2717941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2 ×</a:t>
            </a:r>
            <a:r>
              <a:rPr lang="nl-NL" dirty="0">
                <a:solidFill>
                  <a:srgbClr val="FF0000"/>
                </a:solidFill>
              </a:rPr>
              <a:t> </a:t>
            </a:r>
            <a:r>
              <a:rPr lang="nl-NL" b="1" i="1" dirty="0">
                <a:solidFill>
                  <a:srgbClr val="FF0000"/>
                </a:solidFill>
              </a:rPr>
              <a:t>afstand</a:t>
            </a:r>
            <a:r>
              <a:rPr lang="nl-NL" dirty="0">
                <a:solidFill>
                  <a:srgbClr val="FF0000"/>
                </a:solidFill>
              </a:rPr>
              <a:t> </a:t>
            </a:r>
            <a:r>
              <a:rPr lang="nl-NL" dirty="0" smtClean="0">
                <a:solidFill>
                  <a:srgbClr val="FF0000"/>
                </a:solidFill>
              </a:rPr>
              <a:t>+ 4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068239" y="264729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=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345440" y="2352940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Los de vergelijking op: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305277" y="44616"/>
            <a:ext cx="8593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Twee verschillende taxibedrijven gebruiken verschillende formules voor het berekenen van de ritprijs:</a:t>
            </a:r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I  </a:t>
            </a:r>
            <a:r>
              <a:rPr lang="nl-NL" b="1" i="1" dirty="0"/>
              <a:t>ritprijs</a:t>
            </a:r>
            <a:r>
              <a:rPr lang="nl-NL" dirty="0"/>
              <a:t> =2× </a:t>
            </a:r>
            <a:r>
              <a:rPr lang="nl-NL" b="1" i="1" dirty="0"/>
              <a:t>afstand</a:t>
            </a:r>
            <a:r>
              <a:rPr lang="nl-NL" dirty="0"/>
              <a:t> +4</a:t>
            </a:r>
          </a:p>
          <a:p>
            <a:r>
              <a:rPr lang="nl-NL" sz="300" dirty="0"/>
              <a:t> 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II </a:t>
            </a:r>
            <a:r>
              <a:rPr lang="nl-NL" b="1" i="1" dirty="0"/>
              <a:t>ritprijs</a:t>
            </a:r>
            <a:r>
              <a:rPr lang="nl-NL" dirty="0"/>
              <a:t> =1,5× </a:t>
            </a:r>
            <a:r>
              <a:rPr lang="nl-NL" b="1" i="1" dirty="0"/>
              <a:t>afstand</a:t>
            </a:r>
            <a:r>
              <a:rPr lang="nl-NL" dirty="0"/>
              <a:t> +</a:t>
            </a:r>
            <a:r>
              <a:rPr lang="nl-NL" dirty="0" smtClean="0"/>
              <a:t>6</a:t>
            </a:r>
          </a:p>
          <a:p>
            <a:endParaRPr lang="nl-NL" dirty="0"/>
          </a:p>
          <a:p>
            <a:r>
              <a:rPr lang="nl-NL" dirty="0" smtClean="0"/>
              <a:t>Je </a:t>
            </a:r>
            <a:r>
              <a:rPr lang="nl-NL" dirty="0"/>
              <a:t>wilt weten bij welk aantal km de taxibedrijven even duur zijn.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55348" y="3108960"/>
            <a:ext cx="6311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Proberen:</a:t>
            </a:r>
          </a:p>
          <a:p>
            <a:endParaRPr lang="nl-NL" dirty="0" smtClean="0"/>
          </a:p>
        </p:txBody>
      </p:sp>
      <p:graphicFrame>
        <p:nvGraphicFramePr>
          <p:cNvPr id="13" name="Tabe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040081"/>
              </p:ext>
            </p:extLst>
          </p:nvPr>
        </p:nvGraphicFramePr>
        <p:xfrm>
          <a:off x="548640" y="3480970"/>
          <a:ext cx="7670800" cy="240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868"/>
                <a:gridCol w="3269332"/>
                <a:gridCol w="2387600"/>
              </a:tblGrid>
              <a:tr h="589573">
                <a:tc>
                  <a:txBody>
                    <a:bodyPr/>
                    <a:lstStyle/>
                    <a:p>
                      <a:r>
                        <a:rPr lang="nl-NL" dirty="0" smtClean="0"/>
                        <a:t>Afstand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Klopt</a:t>
                      </a:r>
                      <a:r>
                        <a:rPr lang="nl-NL" baseline="0" dirty="0" smtClean="0"/>
                        <a:t> / klopt niet</a:t>
                      </a:r>
                      <a:endParaRPr lang="nl-NL" dirty="0"/>
                    </a:p>
                  </a:txBody>
                  <a:tcPr/>
                </a:tc>
              </a:tr>
              <a:tr h="589573"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6"/>
                          </a:solidFill>
                        </a:rPr>
                        <a:t>2 x 1 + 4 = 6 euro</a:t>
                      </a:r>
                    </a:p>
                    <a:p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1,5 x 1 + 6 = 7,5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Klopt niet</a:t>
                      </a:r>
                      <a:endParaRPr lang="nl-NL" dirty="0"/>
                    </a:p>
                  </a:txBody>
                  <a:tcPr/>
                </a:tc>
              </a:tr>
              <a:tr h="58957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58957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710664"/>
              </p:ext>
            </p:extLst>
          </p:nvPr>
        </p:nvGraphicFramePr>
        <p:xfrm>
          <a:off x="548640" y="3537729"/>
          <a:ext cx="7670800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868"/>
                <a:gridCol w="3288756"/>
                <a:gridCol w="2368176"/>
              </a:tblGrid>
              <a:tr h="431800">
                <a:tc>
                  <a:txBody>
                    <a:bodyPr/>
                    <a:lstStyle/>
                    <a:p>
                      <a:r>
                        <a:rPr lang="nl-NL" dirty="0" smtClean="0"/>
                        <a:t>Afstand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Klopt</a:t>
                      </a:r>
                      <a:r>
                        <a:rPr lang="nl-NL" baseline="0" dirty="0" smtClean="0"/>
                        <a:t> / klopt niet</a:t>
                      </a:r>
                      <a:endParaRPr lang="nl-NL" dirty="0"/>
                    </a:p>
                  </a:txBody>
                  <a:tcPr/>
                </a:tc>
              </a:tr>
              <a:tr h="600710"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6"/>
                          </a:solidFill>
                        </a:rPr>
                        <a:t>2 x 10 +4 = 24 euro</a:t>
                      </a:r>
                    </a:p>
                    <a:p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1,5 x 10 + 6 = 21 euro</a:t>
                      </a:r>
                      <a:endParaRPr lang="nl-N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Klopt niet</a:t>
                      </a:r>
                      <a:endParaRPr lang="nl-NL" dirty="0"/>
                    </a:p>
                  </a:txBody>
                  <a:tcPr/>
                </a:tc>
              </a:tr>
              <a:tr h="600710"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6"/>
                          </a:solidFill>
                        </a:rPr>
                        <a:t>2 x 5 +4 = 14 euro</a:t>
                      </a:r>
                    </a:p>
                    <a:p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1,5 x 5 + 6 = 13,5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Klopt niet</a:t>
                      </a:r>
                      <a:endParaRPr lang="nl-NL" dirty="0"/>
                    </a:p>
                  </a:txBody>
                  <a:tcPr/>
                </a:tc>
              </a:tr>
              <a:tr h="600710"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accent6"/>
                          </a:solidFill>
                        </a:rPr>
                        <a:t>2 x 4 +4 = 12 euro</a:t>
                      </a:r>
                    </a:p>
                    <a:p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1,5 x 4 + 6 = 12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Klopt 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kstvak 14"/>
          <p:cNvSpPr txBox="1"/>
          <p:nvPr/>
        </p:nvSpPr>
        <p:spPr>
          <a:xfrm>
            <a:off x="548640" y="6106160"/>
            <a:ext cx="450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Conclusie: bij 4 km is de ritprijs even duur!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934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7195" y="1478281"/>
            <a:ext cx="8042276" cy="434340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Bij de grafiek hiernaast hoort de formule</a:t>
            </a:r>
            <a:r>
              <a:rPr lang="nl-NL" dirty="0" smtClean="0"/>
              <a:t>:</a:t>
            </a:r>
            <a:r>
              <a:rPr lang="nl-NL" dirty="0"/>
              <a:t/>
            </a:r>
            <a:br>
              <a:rPr lang="nl-NL" dirty="0"/>
            </a:br>
            <a:r>
              <a:rPr lang="nl-NL" b="1" i="1" dirty="0" smtClean="0"/>
              <a:t>uitkomst</a:t>
            </a:r>
            <a:r>
              <a:rPr lang="nl-NL" dirty="0"/>
              <a:t> </a:t>
            </a:r>
            <a:r>
              <a:rPr lang="nl-NL" dirty="0" smtClean="0"/>
              <a:t>=16</a:t>
            </a:r>
            <a:r>
              <a:rPr lang="nl-NL" dirty="0"/>
              <a:t>−1,5× </a:t>
            </a:r>
            <a:r>
              <a:rPr lang="nl-NL" b="1" i="1" dirty="0"/>
              <a:t>getal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a. Je </a:t>
            </a:r>
            <a:r>
              <a:rPr lang="nl-NL" dirty="0"/>
              <a:t>wilt weten bij welk </a:t>
            </a:r>
            <a:r>
              <a:rPr lang="nl-NL" b="1" i="1" dirty="0"/>
              <a:t>getal</a:t>
            </a:r>
            <a:r>
              <a:rPr lang="nl-NL" dirty="0"/>
              <a:t> je als </a:t>
            </a:r>
            <a:r>
              <a:rPr lang="nl-NL" b="1" i="1" dirty="0" smtClean="0"/>
              <a:t>uitkomst</a:t>
            </a:r>
            <a:r>
              <a:rPr lang="nl-NL" dirty="0"/>
              <a:t> 7 krijgt.</a:t>
            </a:r>
            <a:br>
              <a:rPr lang="nl-NL" dirty="0"/>
            </a:br>
            <a:r>
              <a:rPr lang="nl-NL" dirty="0"/>
              <a:t>Welke vergelijking moet je oplossen?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6"/>
                </a:solidFill>
              </a:rPr>
              <a:t>Vergelijking:  16 – 1,5 x getal = 7</a:t>
            </a:r>
            <a:endParaRPr lang="nl-NL" dirty="0">
              <a:solidFill>
                <a:schemeClr val="accent6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15960" y="269394"/>
            <a:ext cx="8405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5.5 – Oplossen </a:t>
            </a:r>
          </a:p>
          <a:p>
            <a:r>
              <a:rPr lang="nl-NL" dirty="0">
                <a:solidFill>
                  <a:srgbClr val="FF4040"/>
                </a:solidFill>
              </a:rPr>
              <a:t>- Een vergelijking maken bij een verhaaltje.</a:t>
            </a:r>
          </a:p>
          <a:p>
            <a:r>
              <a:rPr lang="nl-NL" dirty="0"/>
              <a:t>- Een vergelijking oplossen door middel van de grafiek. </a:t>
            </a:r>
          </a:p>
        </p:txBody>
      </p:sp>
      <p:sp>
        <p:nvSpPr>
          <p:cNvPr id="2" name="Ovaal 1"/>
          <p:cNvSpPr/>
          <p:nvPr/>
        </p:nvSpPr>
        <p:spPr>
          <a:xfrm>
            <a:off x="5275249" y="2288502"/>
            <a:ext cx="1991360" cy="772160"/>
          </a:xfrm>
          <a:prstGeom prst="ellipse">
            <a:avLst/>
          </a:prstGeom>
          <a:noFill/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2" descr="https://maken.wikiwijs.nl/bestanden/466100/oplossengrafi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078" y="3474720"/>
            <a:ext cx="3153953" cy="291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8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3400" y="1417831"/>
            <a:ext cx="8042276" cy="50251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000" dirty="0"/>
              <a:t>Bij de grafiek hiernaast hoort de formule:</a:t>
            </a:r>
            <a:br>
              <a:rPr lang="nl-NL" sz="2000" dirty="0"/>
            </a:br>
            <a:r>
              <a:rPr lang="nl-NL" sz="2000" b="1" i="1" dirty="0" smtClean="0"/>
              <a:t>uitkomst</a:t>
            </a:r>
            <a:r>
              <a:rPr lang="nl-NL" sz="2000" dirty="0"/>
              <a:t> </a:t>
            </a:r>
            <a:r>
              <a:rPr lang="nl-NL" sz="2000" dirty="0" smtClean="0"/>
              <a:t>=16</a:t>
            </a:r>
            <a:r>
              <a:rPr lang="nl-NL" sz="2000" dirty="0"/>
              <a:t>−1,5× </a:t>
            </a:r>
            <a:r>
              <a:rPr lang="nl-NL" sz="2000" b="1" i="1" dirty="0" smtClean="0"/>
              <a:t>getal</a:t>
            </a:r>
          </a:p>
          <a:p>
            <a:pPr marL="0" indent="0">
              <a:buNone/>
            </a:pPr>
            <a:r>
              <a:rPr lang="nl-NL" sz="2000" b="1" dirty="0" smtClean="0">
                <a:solidFill>
                  <a:schemeClr val="tx1"/>
                </a:solidFill>
              </a:rPr>
              <a:t>Vergelijking: 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accent6"/>
                </a:solidFill>
              </a:rPr>
              <a:t>16 </a:t>
            </a:r>
            <a:r>
              <a:rPr lang="nl-NL" sz="2000" dirty="0">
                <a:solidFill>
                  <a:schemeClr val="accent6"/>
                </a:solidFill>
              </a:rPr>
              <a:t>– 1,5 x getal = </a:t>
            </a:r>
            <a:r>
              <a:rPr lang="nl-NL" sz="2000" dirty="0" smtClean="0">
                <a:solidFill>
                  <a:schemeClr val="accent6"/>
                </a:solidFill>
              </a:rPr>
              <a:t>7</a:t>
            </a: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b</a:t>
            </a:r>
            <a:r>
              <a:rPr lang="nl-NL" sz="2000" dirty="0"/>
              <a:t>. Lees uit de grafiek de oplossing </a:t>
            </a:r>
            <a:r>
              <a:rPr lang="nl-NL" sz="2000" dirty="0" smtClean="0"/>
              <a:t>af </a:t>
            </a:r>
          </a:p>
          <a:p>
            <a:pPr marL="0" indent="0">
              <a:buNone/>
            </a:pPr>
            <a:r>
              <a:rPr lang="nl-NL" sz="2000" dirty="0" smtClean="0"/>
              <a:t>en </a:t>
            </a:r>
            <a:r>
              <a:rPr lang="nl-NL" sz="2000" dirty="0"/>
              <a:t>controleer de oplossing.</a:t>
            </a:r>
          </a:p>
          <a:p>
            <a:pPr marL="0" indent="0">
              <a:buNone/>
            </a:pPr>
            <a:r>
              <a:rPr lang="nl-NL" sz="1800" dirty="0" smtClean="0">
                <a:solidFill>
                  <a:srgbClr val="FF0000"/>
                </a:solidFill>
              </a:rPr>
              <a:t>Het antwoord is getal = 6</a:t>
            </a:r>
          </a:p>
          <a:p>
            <a:pPr marL="0" indent="0">
              <a:buNone/>
            </a:pPr>
            <a:endParaRPr lang="nl-NL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1800" dirty="0" smtClean="0">
                <a:solidFill>
                  <a:schemeClr val="tx1"/>
                </a:solidFill>
              </a:rPr>
              <a:t>Controle </a:t>
            </a:r>
            <a:r>
              <a:rPr lang="nl-NL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invullen in formule</a:t>
            </a:r>
          </a:p>
          <a:p>
            <a:pPr marL="0" indent="0">
              <a:buNone/>
            </a:pPr>
            <a:r>
              <a:rPr lang="nl-NL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            16 – 1,5 x 6 = </a:t>
            </a:r>
          </a:p>
          <a:p>
            <a:pPr marL="0" indent="0">
              <a:buNone/>
            </a:pPr>
            <a:r>
              <a:rPr lang="nl-NL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nl-NL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            16 – 9 = 7    KLOPT!</a:t>
            </a:r>
            <a:endParaRPr lang="nl-NL" sz="1800" dirty="0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15960" y="269394"/>
            <a:ext cx="8405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5.5 – Oplossen </a:t>
            </a:r>
          </a:p>
          <a:p>
            <a:r>
              <a:rPr lang="nl-NL" dirty="0"/>
              <a:t>- Een vergelijking maken bij een verhaaltje.</a:t>
            </a:r>
          </a:p>
          <a:p>
            <a:r>
              <a:rPr lang="nl-NL" dirty="0">
                <a:solidFill>
                  <a:srgbClr val="FF4040"/>
                </a:solidFill>
              </a:rPr>
              <a:t>- Een vergelijking oplossen door middel van de grafiek. </a:t>
            </a:r>
          </a:p>
        </p:txBody>
      </p:sp>
      <p:pic>
        <p:nvPicPr>
          <p:cNvPr id="2050" name="Picture 2" descr="https://maken.wikiwijs.nl/bestanden/466100/oplossengrafi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560" y="1987569"/>
            <a:ext cx="4202921" cy="388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echte verbindingslijn 4"/>
          <p:cNvCxnSpPr/>
          <p:nvPr/>
        </p:nvCxnSpPr>
        <p:spPr>
          <a:xfrm>
            <a:off x="5181600" y="4084320"/>
            <a:ext cx="2418080" cy="1016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4897548" y="393043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rgbClr val="FF0000"/>
                </a:solidFill>
              </a:rPr>
              <a:t>7</a:t>
            </a:r>
            <a:endParaRPr lang="nl-NL" sz="1400" dirty="0">
              <a:solidFill>
                <a:srgbClr val="FF0000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4567790" y="2194560"/>
            <a:ext cx="406614" cy="138176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/>
          <p:cNvCxnSpPr/>
          <p:nvPr/>
        </p:nvCxnSpPr>
        <p:spPr>
          <a:xfrm flipV="1">
            <a:off x="7599680" y="4094480"/>
            <a:ext cx="0" cy="124968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7439988" y="5257800"/>
            <a:ext cx="319384" cy="29464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589280" y="3930431"/>
            <a:ext cx="262128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3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108020"/>
            <a:ext cx="8042276" cy="891008"/>
          </a:xfrm>
        </p:spPr>
        <p:txBody>
          <a:bodyPr/>
          <a:lstStyle/>
          <a:p>
            <a:r>
              <a:rPr lang="nl-NL" dirty="0" smtClean="0"/>
              <a:t>Wat moet je kunnen?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7617" y="1181668"/>
            <a:ext cx="8594725" cy="5139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5.1 – Tabel, grafiek, formule</a:t>
            </a:r>
          </a:p>
          <a:p>
            <a:pPr marL="0" indent="0">
              <a:buNone/>
            </a:pPr>
            <a:r>
              <a:rPr lang="nl-NL" dirty="0" smtClean="0"/>
              <a:t>- Je kan bij een formule een tabel maken en een grafiek tekenen.</a:t>
            </a:r>
          </a:p>
          <a:p>
            <a:pPr marL="0" indent="0">
              <a:buNone/>
            </a:pPr>
            <a:r>
              <a:rPr lang="nl-NL" dirty="0" smtClean="0"/>
              <a:t>- Je kan een lineair verband herkennen in een grafiek en in een tabel.</a:t>
            </a:r>
          </a:p>
          <a:p>
            <a:pPr marL="0" indent="0">
              <a:buNone/>
            </a:pPr>
            <a:r>
              <a:rPr lang="nl-NL" b="1" dirty="0" smtClean="0"/>
              <a:t>5.2 – Formule maken</a:t>
            </a:r>
          </a:p>
          <a:p>
            <a:pPr marL="0" indent="0">
              <a:buNone/>
            </a:pPr>
            <a:r>
              <a:rPr lang="nl-NL" dirty="0" smtClean="0"/>
              <a:t>- Je kan een formule maken bij een grafiek.</a:t>
            </a:r>
          </a:p>
          <a:p>
            <a:pPr marL="0" indent="0">
              <a:buNone/>
            </a:pPr>
            <a:r>
              <a:rPr lang="nl-NL" dirty="0" smtClean="0"/>
              <a:t>- Je kan een formule maken bij een tabel.</a:t>
            </a:r>
          </a:p>
          <a:p>
            <a:pPr marL="0" indent="0">
              <a:buNone/>
            </a:pPr>
            <a:r>
              <a:rPr lang="nl-NL" b="1" dirty="0" smtClean="0"/>
              <a:t>5.4 – Vergelijking</a:t>
            </a:r>
          </a:p>
          <a:p>
            <a:pPr marL="0" indent="0">
              <a:buNone/>
            </a:pPr>
            <a:r>
              <a:rPr lang="nl-NL" dirty="0" smtClean="0"/>
              <a:t>- Je kan een vergelijking maken bij een verhaaltje.</a:t>
            </a:r>
          </a:p>
          <a:p>
            <a:pPr marL="0" indent="0">
              <a:buNone/>
            </a:pPr>
            <a:r>
              <a:rPr lang="nl-NL" dirty="0" smtClean="0"/>
              <a:t>- Je kan een vergelijking oplossen met inklemmen.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34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" y="340482"/>
            <a:ext cx="5216272" cy="29264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9025" tIns="0" rIns="0" bIns="6348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Twee verschillende klusbedrijven gebruiken verschillende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formules voor het berekenen van de kosten voor een reparatie:</a:t>
            </a:r>
            <a:b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I  </a:t>
            </a:r>
            <a:r>
              <a:rPr kumimoji="0" lang="nl-NL" altLang="nl-NL" sz="1200" b="1" i="1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kosten</a:t>
            </a: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nl-NL" altLang="nl-NL" sz="20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=25×</a:t>
            </a: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nl-NL" altLang="nl-NL" sz="1200" b="1" i="1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aantal uur</a:t>
            </a: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II </a:t>
            </a:r>
            <a:r>
              <a:rPr kumimoji="0" lang="nl-NL" altLang="nl-NL" sz="1200" b="1" i="1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kosten</a:t>
            </a: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nl-NL" altLang="nl-NL" sz="20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nl-NL" altLang="nl-NL" sz="20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cs typeface="Arial" pitchFamily="34" charset="0"/>
              </a:rPr>
              <a:t>12,5×</a:t>
            </a: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nl-NL" altLang="nl-NL" sz="1200" b="1" i="1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aantal uur</a:t>
            </a: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nl-NL" altLang="nl-NL" sz="20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MathJax_Main"/>
              </a:rPr>
              <a:t>+50</a:t>
            </a:r>
            <a:endParaRPr lang="nl-NL" altLang="nl-NL" sz="2000" dirty="0">
              <a:solidFill>
                <a:srgbClr val="495057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2000" b="0" i="0" u="none" strike="noStrike" cap="none" normalizeH="0" baseline="0" dirty="0" smtClean="0">
              <a:ln>
                <a:noFill/>
              </a:ln>
              <a:solidFill>
                <a:srgbClr val="495057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</a:rPr>
              <a:t>Je wilt weten bij welk </a:t>
            </a:r>
            <a:r>
              <a:rPr kumimoji="0" lang="nl-NL" altLang="nl-NL" sz="1200" b="1" i="1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</a:rPr>
              <a:t>aantal uur</a:t>
            </a: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</a:rPr>
              <a:t> de klusbedrijven even duur zijn.</a:t>
            </a:r>
            <a:b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</a:rPr>
            </a:b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</a:rPr>
              <a:t>Welke vergelijking moet je oplossen?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nl-NL" altLang="nl-NL" sz="1200" dirty="0">
              <a:solidFill>
                <a:srgbClr val="495057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nl-NL" altLang="nl-NL" sz="1200" b="0" i="0" u="none" strike="noStrike" cap="none" normalizeH="0" baseline="0" dirty="0" smtClean="0">
              <a:ln>
                <a:noFill/>
              </a:ln>
              <a:solidFill>
                <a:srgbClr val="495057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</a:rPr>
              <a:t>Lees uit de grafiek de oplossing af en</a:t>
            </a:r>
            <a:r>
              <a:rPr kumimoji="0" lang="nl-NL" altLang="nl-NL" sz="1400" b="1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 controleer </a:t>
            </a: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de oplossing</a:t>
            </a:r>
            <a:r>
              <a:rPr kumimoji="0" lang="nl-NL" altLang="nl-NL" sz="900" b="0" i="0" u="none" strike="noStrike" cap="none" normalizeH="0" baseline="0" dirty="0" smtClean="0">
                <a:ln>
                  <a:noFill/>
                </a:ln>
                <a:solidFill>
                  <a:srgbClr val="495057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04800" y="4054531"/>
            <a:ext cx="47040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 smtClean="0"/>
              <a:t>25 x aantal uur = 12,5 x aantal uur + 50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Bij 4 uur</a:t>
            </a:r>
          </a:p>
          <a:p>
            <a:r>
              <a:rPr lang="nl-NL" dirty="0" smtClean="0"/>
              <a:t>     Controle </a:t>
            </a:r>
            <a:r>
              <a:rPr lang="nl-NL" dirty="0" smtClean="0">
                <a:sym typeface="Wingdings" panose="05000000000000000000" pitchFamily="2" charset="2"/>
              </a:rPr>
              <a:t> 25 x 4 = 100 euro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                        12,5 x 4 + 50 = 100 euro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                         KLOPT!!!</a:t>
            </a:r>
            <a:endParaRPr lang="nl-NL" dirty="0"/>
          </a:p>
          <a:p>
            <a:pPr marL="342900" indent="-342900">
              <a:buAutoNum type="arabicPeriod"/>
            </a:pPr>
            <a:endParaRPr lang="nl-NL" dirty="0" smtClean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5679440" y="4403543"/>
            <a:ext cx="141224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V="1">
            <a:off x="7112000" y="4240984"/>
            <a:ext cx="0" cy="150957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074" name="Picture 2" descr="https://maken.wikiwijs.nl/bestanden/466101/klusbedrijven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76" y="2463581"/>
            <a:ext cx="4196651" cy="387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17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97366" y="208390"/>
            <a:ext cx="68152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5.6 – Rekenschema’s</a:t>
            </a:r>
          </a:p>
          <a:p>
            <a:r>
              <a:rPr lang="nl-NL" b="1" dirty="0">
                <a:solidFill>
                  <a:schemeClr val="accent6"/>
                </a:solidFill>
              </a:rPr>
              <a:t>- Een rekenschema maken.</a:t>
            </a:r>
          </a:p>
          <a:p>
            <a:r>
              <a:rPr lang="nl-NL" dirty="0"/>
              <a:t>- Een terugrekenschema maken.</a:t>
            </a:r>
          </a:p>
          <a:p>
            <a:r>
              <a:rPr lang="nl-NL" dirty="0"/>
              <a:t>- Een vergelijking oplossen met terugrekenschema.</a:t>
            </a:r>
          </a:p>
        </p:txBody>
      </p:sp>
      <p:sp>
        <p:nvSpPr>
          <p:cNvPr id="5" name="Rechthoek 4"/>
          <p:cNvSpPr/>
          <p:nvPr/>
        </p:nvSpPr>
        <p:spPr>
          <a:xfrm>
            <a:off x="218270" y="1691664"/>
            <a:ext cx="89257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Bij het maken van een rekenschema moet je de rekenregels goed gebruiken, </a:t>
            </a:r>
          </a:p>
          <a:p>
            <a:r>
              <a:rPr lang="nl-NL" dirty="0" smtClean="0"/>
              <a:t>dat betekent eerst haakjes dan wortels en kwadraten etc.</a:t>
            </a:r>
          </a:p>
          <a:p>
            <a:endParaRPr lang="nl-NL" dirty="0" smtClean="0"/>
          </a:p>
          <a:p>
            <a:r>
              <a:rPr lang="nl-NL" dirty="0" smtClean="0"/>
              <a:t>Om de rekenvolgorde te onthouden heb je een ezelsbruggetje:</a:t>
            </a:r>
          </a:p>
          <a:p>
            <a:r>
              <a:rPr lang="nl-NL" b="1" smtClean="0"/>
              <a:t>H</a:t>
            </a:r>
            <a:r>
              <a:rPr lang="nl-NL" smtClean="0"/>
              <a:t>oe         </a:t>
            </a:r>
            <a:r>
              <a:rPr lang="nl-NL" b="1" smtClean="0"/>
              <a:t>k</a:t>
            </a:r>
            <a:r>
              <a:rPr lang="nl-NL" smtClean="0"/>
              <a:t>omen </a:t>
            </a:r>
            <a:r>
              <a:rPr lang="nl-NL" smtClean="0"/>
              <a:t>         </a:t>
            </a:r>
            <a:r>
              <a:rPr lang="nl-NL" b="1" smtClean="0"/>
              <a:t>w</a:t>
            </a:r>
            <a:r>
              <a:rPr lang="nl-NL" smtClean="0"/>
              <a:t>e            </a:t>
            </a:r>
            <a:r>
              <a:rPr lang="nl-NL" b="1" smtClean="0"/>
              <a:t>v</a:t>
            </a:r>
            <a:r>
              <a:rPr lang="nl-NL" smtClean="0"/>
              <a:t>an                          </a:t>
            </a:r>
            <a:r>
              <a:rPr lang="nl-NL" b="1" smtClean="0"/>
              <a:t>d</a:t>
            </a:r>
            <a:r>
              <a:rPr lang="nl-NL" smtClean="0"/>
              <a:t>ie      </a:t>
            </a:r>
            <a:r>
              <a:rPr lang="nl-NL" b="1" smtClean="0"/>
              <a:t>o</a:t>
            </a:r>
            <a:r>
              <a:rPr lang="nl-NL" smtClean="0"/>
              <a:t>nvoldoendes  </a:t>
            </a:r>
            <a:r>
              <a:rPr lang="nl-NL" b="1" smtClean="0"/>
              <a:t>a</a:t>
            </a:r>
            <a:r>
              <a:rPr lang="nl-NL" smtClean="0"/>
              <a:t>f</a:t>
            </a:r>
            <a:r>
              <a:rPr lang="nl-NL" dirty="0" smtClean="0"/>
              <a:t>.</a:t>
            </a:r>
          </a:p>
          <a:p>
            <a:r>
              <a:rPr lang="nl-NL" b="1" dirty="0" smtClean="0"/>
              <a:t>H</a:t>
            </a:r>
            <a:r>
              <a:rPr lang="nl-NL" dirty="0" smtClean="0"/>
              <a:t>aakjes- </a:t>
            </a:r>
            <a:r>
              <a:rPr lang="nl-NL" b="1" dirty="0" smtClean="0"/>
              <a:t>K</a:t>
            </a:r>
            <a:r>
              <a:rPr lang="nl-NL" dirty="0" smtClean="0"/>
              <a:t>wadraten – </a:t>
            </a:r>
            <a:r>
              <a:rPr lang="nl-NL" b="1" dirty="0" smtClean="0"/>
              <a:t>W</a:t>
            </a:r>
            <a:r>
              <a:rPr lang="nl-NL" dirty="0" smtClean="0"/>
              <a:t>ortels – </a:t>
            </a:r>
            <a:r>
              <a:rPr lang="nl-NL" b="1" dirty="0" smtClean="0"/>
              <a:t>V</a:t>
            </a:r>
            <a:r>
              <a:rPr lang="nl-NL" dirty="0" smtClean="0"/>
              <a:t>ermenigvuldigen – </a:t>
            </a:r>
            <a:r>
              <a:rPr lang="nl-NL" b="1" dirty="0" smtClean="0"/>
              <a:t>D</a:t>
            </a:r>
            <a:r>
              <a:rPr lang="nl-NL" dirty="0" smtClean="0"/>
              <a:t>elen- </a:t>
            </a:r>
            <a:r>
              <a:rPr lang="nl-NL" b="1" dirty="0" smtClean="0"/>
              <a:t>O</a:t>
            </a:r>
            <a:r>
              <a:rPr lang="nl-NL" dirty="0" smtClean="0"/>
              <a:t>ptellen - </a:t>
            </a:r>
            <a:r>
              <a:rPr lang="nl-NL" b="1" dirty="0" smtClean="0"/>
              <a:t>A</a:t>
            </a:r>
            <a:r>
              <a:rPr lang="nl-NL" dirty="0" smtClean="0"/>
              <a:t>ftrekken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Bekijk </a:t>
            </a:r>
            <a:r>
              <a:rPr lang="nl-NL" dirty="0"/>
              <a:t>de formule: uitkomst </a:t>
            </a:r>
            <a:r>
              <a:rPr lang="nl-NL" dirty="0" smtClean="0"/>
              <a:t>= 2 </a:t>
            </a:r>
            <a:r>
              <a:rPr lang="nl-NL" dirty="0"/>
              <a:t>+3 × getal</a:t>
            </a:r>
          </a:p>
          <a:p>
            <a:r>
              <a:rPr lang="nl-NL" dirty="0"/>
              <a:t>Bij de formule hoort het volgende rekenschema</a:t>
            </a:r>
            <a:r>
              <a:rPr lang="nl-NL" dirty="0" smtClean="0"/>
              <a:t>:</a:t>
            </a:r>
            <a:endParaRPr lang="nl-NL" dirty="0"/>
          </a:p>
          <a:p>
            <a:endParaRPr lang="nl-NL" dirty="0" smtClean="0"/>
          </a:p>
        </p:txBody>
      </p:sp>
      <p:sp>
        <p:nvSpPr>
          <p:cNvPr id="6" name="Tekstvak 5"/>
          <p:cNvSpPr txBox="1"/>
          <p:nvPr/>
        </p:nvSpPr>
        <p:spPr>
          <a:xfrm>
            <a:off x="879192" y="5393999"/>
            <a:ext cx="115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Getal </a:t>
            </a:r>
            <a:endParaRPr lang="nl-NL" sz="2400" dirty="0"/>
          </a:p>
        </p:txBody>
      </p:sp>
      <p:sp>
        <p:nvSpPr>
          <p:cNvPr id="7" name="Pijl links 6"/>
          <p:cNvSpPr/>
          <p:nvPr/>
        </p:nvSpPr>
        <p:spPr>
          <a:xfrm>
            <a:off x="2197979" y="5513781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2366662" y="5117394"/>
            <a:ext cx="56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x3 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3381973" y="5389035"/>
            <a:ext cx="56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….</a:t>
            </a:r>
            <a:r>
              <a:rPr lang="nl-NL" sz="2400" dirty="0" smtClean="0"/>
              <a:t> </a:t>
            </a:r>
            <a:endParaRPr lang="nl-NL" sz="2400" dirty="0"/>
          </a:p>
        </p:txBody>
      </p:sp>
      <p:sp>
        <p:nvSpPr>
          <p:cNvPr id="10" name="Pijl links 9"/>
          <p:cNvSpPr/>
          <p:nvPr/>
        </p:nvSpPr>
        <p:spPr>
          <a:xfrm>
            <a:off x="4011076" y="5495239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163476" y="5014591"/>
            <a:ext cx="87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+</a:t>
            </a:r>
            <a:r>
              <a:rPr lang="nl-NL" sz="2400" dirty="0"/>
              <a:t>2</a:t>
            </a:r>
            <a:r>
              <a:rPr lang="nl-NL" sz="2400" dirty="0" smtClean="0"/>
              <a:t> 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5248456" y="5393999"/>
            <a:ext cx="19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Uitkomst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0600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97366" y="208390"/>
            <a:ext cx="68152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5.6 – Rekenschema’s</a:t>
            </a:r>
          </a:p>
          <a:p>
            <a:r>
              <a:rPr lang="nl-NL" dirty="0"/>
              <a:t>- Een rekenschema maken.</a:t>
            </a:r>
          </a:p>
          <a:p>
            <a:r>
              <a:rPr lang="nl-NL" b="1" dirty="0">
                <a:solidFill>
                  <a:srgbClr val="C00000"/>
                </a:solidFill>
              </a:rPr>
              <a:t>- Een terugrekenschema maken.</a:t>
            </a:r>
          </a:p>
          <a:p>
            <a:r>
              <a:rPr lang="nl-NL" dirty="0"/>
              <a:t>- Een vergelijking oplossen met terugrekenschema.</a:t>
            </a:r>
          </a:p>
        </p:txBody>
      </p:sp>
      <p:sp>
        <p:nvSpPr>
          <p:cNvPr id="2" name="Rechthoek 1"/>
          <p:cNvSpPr/>
          <p:nvPr/>
        </p:nvSpPr>
        <p:spPr>
          <a:xfrm>
            <a:off x="397365" y="1680969"/>
            <a:ext cx="81340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Bekijk de formule: uitkomst = </a:t>
            </a:r>
            <a:r>
              <a:rPr lang="nl-NL" dirty="0" smtClean="0"/>
              <a:t>(getal + 3) x 2</a:t>
            </a:r>
            <a:endParaRPr lang="nl-NL" dirty="0"/>
          </a:p>
          <a:p>
            <a:r>
              <a:rPr lang="nl-NL" dirty="0"/>
              <a:t>Bij de formule hoort het volgende rekenschema: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97203" y="2927070"/>
            <a:ext cx="115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Getal </a:t>
            </a:r>
            <a:endParaRPr lang="nl-NL" sz="2400" dirty="0"/>
          </a:p>
        </p:txBody>
      </p:sp>
      <p:sp>
        <p:nvSpPr>
          <p:cNvPr id="6" name="Pijl links 5"/>
          <p:cNvSpPr/>
          <p:nvPr/>
        </p:nvSpPr>
        <p:spPr>
          <a:xfrm>
            <a:off x="1915990" y="3046852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2084673" y="2650465"/>
            <a:ext cx="715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+</a:t>
            </a:r>
            <a:r>
              <a:rPr lang="nl-NL" sz="2400" dirty="0" smtClean="0"/>
              <a:t>3 </a:t>
            </a: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3099984" y="2922106"/>
            <a:ext cx="56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….</a:t>
            </a:r>
            <a:r>
              <a:rPr lang="nl-NL" sz="2400" dirty="0" smtClean="0"/>
              <a:t> </a:t>
            </a:r>
            <a:endParaRPr lang="nl-NL" sz="2400" dirty="0"/>
          </a:p>
        </p:txBody>
      </p:sp>
      <p:sp>
        <p:nvSpPr>
          <p:cNvPr id="9" name="Pijl links 8"/>
          <p:cNvSpPr/>
          <p:nvPr/>
        </p:nvSpPr>
        <p:spPr>
          <a:xfrm>
            <a:off x="3729087" y="3028310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3881487" y="2630834"/>
            <a:ext cx="87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x</a:t>
            </a:r>
            <a:r>
              <a:rPr lang="nl-NL" sz="2400" dirty="0" smtClean="0"/>
              <a:t>2 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4966467" y="2927070"/>
            <a:ext cx="19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Uitkomst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157269" y="3971875"/>
            <a:ext cx="837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Bij het terugrekenschema draai je de pijlen om en doe je het tegengestelde.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4966467" y="5261005"/>
            <a:ext cx="19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Uitkomst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3165110" y="5261005"/>
            <a:ext cx="56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….</a:t>
            </a:r>
            <a:r>
              <a:rPr lang="nl-NL" sz="2400" dirty="0" smtClean="0"/>
              <a:t> </a:t>
            </a:r>
            <a:endParaRPr lang="nl-NL" sz="2400" dirty="0"/>
          </a:p>
        </p:txBody>
      </p:sp>
      <p:sp>
        <p:nvSpPr>
          <p:cNvPr id="17" name="Tekstvak 16"/>
          <p:cNvSpPr txBox="1"/>
          <p:nvPr/>
        </p:nvSpPr>
        <p:spPr>
          <a:xfrm>
            <a:off x="597203" y="5261005"/>
            <a:ext cx="115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Getal </a:t>
            </a:r>
            <a:endParaRPr lang="nl-NL" sz="2400" dirty="0"/>
          </a:p>
        </p:txBody>
      </p:sp>
      <p:sp>
        <p:nvSpPr>
          <p:cNvPr id="18" name="Pijl links 17"/>
          <p:cNvSpPr/>
          <p:nvPr/>
        </p:nvSpPr>
        <p:spPr>
          <a:xfrm rot="10800000">
            <a:off x="1753178" y="5380787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 links 18"/>
          <p:cNvSpPr/>
          <p:nvPr/>
        </p:nvSpPr>
        <p:spPr>
          <a:xfrm rot="10800000">
            <a:off x="3881487" y="5362245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4191495" y="4921749"/>
            <a:ext cx="87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:2 </a:t>
            </a:r>
            <a:endParaRPr lang="nl-NL" sz="2400" dirty="0"/>
          </a:p>
        </p:txBody>
      </p:sp>
      <p:sp>
        <p:nvSpPr>
          <p:cNvPr id="21" name="Tekstvak 20"/>
          <p:cNvSpPr txBox="1"/>
          <p:nvPr/>
        </p:nvSpPr>
        <p:spPr>
          <a:xfrm>
            <a:off x="2068390" y="4949061"/>
            <a:ext cx="87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-3 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841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97366" y="208390"/>
            <a:ext cx="68152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5.6 – Rekenschema’s</a:t>
            </a:r>
          </a:p>
          <a:p>
            <a:r>
              <a:rPr lang="nl-NL" dirty="0"/>
              <a:t>- Een rekenschema maken.</a:t>
            </a:r>
          </a:p>
          <a:p>
            <a:r>
              <a:rPr lang="nl-NL" dirty="0"/>
              <a:t>- Een terugrekenschema maken.</a:t>
            </a:r>
          </a:p>
          <a:p>
            <a:r>
              <a:rPr lang="nl-NL" b="1" dirty="0">
                <a:solidFill>
                  <a:srgbClr val="C00000"/>
                </a:solidFill>
              </a:rPr>
              <a:t>- Een vergelijking oplossen met terugrekenschema.</a:t>
            </a:r>
          </a:p>
        </p:txBody>
      </p:sp>
      <p:sp>
        <p:nvSpPr>
          <p:cNvPr id="5" name="Rechthoek 4"/>
          <p:cNvSpPr/>
          <p:nvPr/>
        </p:nvSpPr>
        <p:spPr>
          <a:xfrm>
            <a:off x="527617" y="1583289"/>
            <a:ext cx="813404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Met een terugrekenschema kan je een vergelijking oplossen.</a:t>
            </a:r>
          </a:p>
          <a:p>
            <a:endParaRPr lang="nl-NL" dirty="0"/>
          </a:p>
          <a:p>
            <a:r>
              <a:rPr lang="nl-NL" dirty="0" smtClean="0"/>
              <a:t>Bijv. Los de volgende vergelijking op: </a:t>
            </a:r>
          </a:p>
          <a:p>
            <a:endParaRPr lang="nl-NL" dirty="0"/>
          </a:p>
          <a:p>
            <a:r>
              <a:rPr lang="nl-NL" dirty="0" smtClean="0"/>
              <a:t>Uitkomst = 20 + getal x 1,5 </a:t>
            </a:r>
            <a:r>
              <a:rPr lang="nl-NL" b="1" dirty="0" smtClean="0">
                <a:solidFill>
                  <a:srgbClr val="C00000"/>
                </a:solidFill>
              </a:rPr>
              <a:t>= 50</a:t>
            </a:r>
          </a:p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80017" y="3321528"/>
            <a:ext cx="81340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Stap 1: Maak een rekenschema</a:t>
            </a:r>
          </a:p>
          <a:p>
            <a:r>
              <a:rPr lang="nl-NL" dirty="0" smtClean="0"/>
              <a:t>Stap 2: Maak een terugrekenschema</a:t>
            </a:r>
          </a:p>
          <a:p>
            <a:r>
              <a:rPr lang="nl-NL" dirty="0" smtClean="0"/>
              <a:t>Stap 3: vul het juiste getal in het terugrekenschema in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79192" y="4716402"/>
            <a:ext cx="115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Getal </a:t>
            </a:r>
            <a:endParaRPr lang="nl-NL" sz="2400" dirty="0"/>
          </a:p>
        </p:txBody>
      </p:sp>
      <p:sp>
        <p:nvSpPr>
          <p:cNvPr id="9" name="Pijl links 8"/>
          <p:cNvSpPr/>
          <p:nvPr/>
        </p:nvSpPr>
        <p:spPr>
          <a:xfrm>
            <a:off x="2197979" y="4836184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2197979" y="4439797"/>
            <a:ext cx="1015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x</a:t>
            </a:r>
            <a:r>
              <a:rPr lang="nl-NL" sz="2400" dirty="0" smtClean="0"/>
              <a:t>1,5 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3381973" y="4711438"/>
            <a:ext cx="56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….</a:t>
            </a:r>
            <a:r>
              <a:rPr lang="nl-NL" sz="2400" dirty="0" smtClean="0"/>
              <a:t> </a:t>
            </a:r>
            <a:endParaRPr lang="nl-NL" sz="2400" dirty="0"/>
          </a:p>
        </p:txBody>
      </p:sp>
      <p:sp>
        <p:nvSpPr>
          <p:cNvPr id="12" name="Pijl links 11"/>
          <p:cNvSpPr/>
          <p:nvPr/>
        </p:nvSpPr>
        <p:spPr>
          <a:xfrm>
            <a:off x="4011076" y="4817642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4163476" y="4420166"/>
            <a:ext cx="87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+</a:t>
            </a:r>
            <a:r>
              <a:rPr lang="nl-NL" sz="2400" dirty="0" smtClean="0"/>
              <a:t>20 </a:t>
            </a:r>
            <a:endParaRPr lang="nl-NL" sz="2400" dirty="0"/>
          </a:p>
        </p:txBody>
      </p:sp>
      <p:sp>
        <p:nvSpPr>
          <p:cNvPr id="14" name="Tekstvak 13"/>
          <p:cNvSpPr txBox="1"/>
          <p:nvPr/>
        </p:nvSpPr>
        <p:spPr>
          <a:xfrm>
            <a:off x="5248456" y="4716402"/>
            <a:ext cx="19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Uitkomst</a:t>
            </a:r>
            <a:endParaRPr lang="nl-NL" sz="2400" dirty="0"/>
          </a:p>
        </p:txBody>
      </p:sp>
      <p:sp>
        <p:nvSpPr>
          <p:cNvPr id="15" name="Tekstvak 14"/>
          <p:cNvSpPr txBox="1"/>
          <p:nvPr/>
        </p:nvSpPr>
        <p:spPr>
          <a:xfrm>
            <a:off x="5352675" y="5704029"/>
            <a:ext cx="19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Uitkomst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3551318" y="5704029"/>
            <a:ext cx="56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….</a:t>
            </a:r>
            <a:r>
              <a:rPr lang="nl-NL" sz="2400" dirty="0" smtClean="0"/>
              <a:t> </a:t>
            </a:r>
            <a:endParaRPr lang="nl-NL" sz="2400" dirty="0"/>
          </a:p>
        </p:txBody>
      </p:sp>
      <p:sp>
        <p:nvSpPr>
          <p:cNvPr id="17" name="Tekstvak 16"/>
          <p:cNvSpPr txBox="1"/>
          <p:nvPr/>
        </p:nvSpPr>
        <p:spPr>
          <a:xfrm>
            <a:off x="983411" y="5704029"/>
            <a:ext cx="115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Getal </a:t>
            </a:r>
            <a:endParaRPr lang="nl-NL" sz="2400" dirty="0"/>
          </a:p>
        </p:txBody>
      </p:sp>
      <p:sp>
        <p:nvSpPr>
          <p:cNvPr id="18" name="Pijl links 17"/>
          <p:cNvSpPr/>
          <p:nvPr/>
        </p:nvSpPr>
        <p:spPr>
          <a:xfrm rot="10800000">
            <a:off x="2139386" y="5823811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 links 18"/>
          <p:cNvSpPr/>
          <p:nvPr/>
        </p:nvSpPr>
        <p:spPr>
          <a:xfrm rot="10800000">
            <a:off x="4267695" y="5805269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4577703" y="5364773"/>
            <a:ext cx="87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-</a:t>
            </a:r>
            <a:r>
              <a:rPr lang="nl-NL" sz="2400" dirty="0" smtClean="0"/>
              <a:t>20 </a:t>
            </a:r>
            <a:endParaRPr lang="nl-NL" sz="2400" dirty="0"/>
          </a:p>
        </p:txBody>
      </p:sp>
      <p:sp>
        <p:nvSpPr>
          <p:cNvPr id="21" name="Tekstvak 20"/>
          <p:cNvSpPr txBox="1"/>
          <p:nvPr/>
        </p:nvSpPr>
        <p:spPr>
          <a:xfrm>
            <a:off x="2291786" y="5392085"/>
            <a:ext cx="87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:1,5  </a:t>
            </a:r>
            <a:endParaRPr lang="nl-NL" sz="2400" dirty="0"/>
          </a:p>
        </p:txBody>
      </p:sp>
      <p:sp>
        <p:nvSpPr>
          <p:cNvPr id="22" name="Tekstvak 21"/>
          <p:cNvSpPr txBox="1"/>
          <p:nvPr/>
        </p:nvSpPr>
        <p:spPr>
          <a:xfrm>
            <a:off x="5796151" y="6165694"/>
            <a:ext cx="569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C00000"/>
                </a:solidFill>
              </a:rPr>
              <a:t>5</a:t>
            </a:r>
            <a:r>
              <a:rPr lang="nl-NL" sz="2400" b="1" dirty="0" smtClean="0">
                <a:solidFill>
                  <a:srgbClr val="C00000"/>
                </a:solidFill>
              </a:rPr>
              <a:t>0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376103" y="6107210"/>
            <a:ext cx="569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C00000"/>
                </a:solidFill>
              </a:rPr>
              <a:t>30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1226966" y="6165694"/>
            <a:ext cx="569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C00000"/>
                </a:solidFill>
              </a:rPr>
              <a:t>20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5293419" y="2539698"/>
            <a:ext cx="2702699" cy="646331"/>
          </a:xfrm>
          <a:prstGeom prst="rect">
            <a:avLst/>
          </a:prstGeom>
          <a:solidFill>
            <a:srgbClr val="C0504D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Als het getal 20 is dan is de uitkomst 50.</a:t>
            </a:r>
            <a:endParaRPr lang="nl-NL" dirty="0"/>
          </a:p>
        </p:txBody>
      </p:sp>
      <p:cxnSp>
        <p:nvCxnSpPr>
          <p:cNvPr id="34" name="Rechte verbindingslijn met pijl 33"/>
          <p:cNvCxnSpPr/>
          <p:nvPr/>
        </p:nvCxnSpPr>
        <p:spPr>
          <a:xfrm>
            <a:off x="4267694" y="2889722"/>
            <a:ext cx="980762" cy="0"/>
          </a:xfrm>
          <a:prstGeom prst="straightConnector1">
            <a:avLst/>
          </a:prstGeom>
          <a:ln w="57150" cmpd="sng">
            <a:solidFill>
              <a:srgbClr val="FF404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met pijl 35"/>
          <p:cNvCxnSpPr/>
          <p:nvPr/>
        </p:nvCxnSpPr>
        <p:spPr>
          <a:xfrm flipV="1">
            <a:off x="1796813" y="3186029"/>
            <a:ext cx="3451643" cy="3228338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1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  <p:bldP spid="22" grpId="0"/>
      <p:bldP spid="30" grpId="0"/>
      <p:bldP spid="31" grpId="0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15752"/>
          </a:xfrm>
        </p:spPr>
        <p:txBody>
          <a:bodyPr/>
          <a:lstStyle/>
          <a:p>
            <a:r>
              <a:rPr lang="nl-NL" dirty="0" smtClean="0"/>
              <a:t>Zelf proberen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05547" y="1444916"/>
            <a:ext cx="88384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Volg de stappen en los de vergelijking op</a:t>
            </a:r>
          </a:p>
          <a:p>
            <a:endParaRPr lang="nl-NL" dirty="0"/>
          </a:p>
          <a:p>
            <a:r>
              <a:rPr lang="nl-NL" dirty="0" smtClean="0"/>
              <a:t>Uitkomst = getal</a:t>
            </a:r>
            <a:r>
              <a:rPr lang="nl-NL" baseline="30000" dirty="0" smtClean="0"/>
              <a:t>2</a:t>
            </a:r>
            <a:r>
              <a:rPr lang="nl-NL" dirty="0" smtClean="0"/>
              <a:t> – 4 </a:t>
            </a:r>
            <a:r>
              <a:rPr lang="nl-NL" b="1" dirty="0" smtClean="0">
                <a:solidFill>
                  <a:srgbClr val="C00000"/>
                </a:solidFill>
              </a:rPr>
              <a:t>= 140</a:t>
            </a:r>
          </a:p>
          <a:p>
            <a:r>
              <a:rPr lang="nl-NL" dirty="0" smtClean="0"/>
              <a:t> </a:t>
            </a:r>
          </a:p>
          <a:p>
            <a:r>
              <a:rPr lang="nl-NL" dirty="0" smtClean="0"/>
              <a:t>Stap 1: Maak een rekenschema</a:t>
            </a:r>
          </a:p>
          <a:p>
            <a:r>
              <a:rPr lang="nl-NL" dirty="0" smtClean="0"/>
              <a:t>Stap 2: Maak een terugrekenschema</a:t>
            </a:r>
          </a:p>
          <a:p>
            <a:r>
              <a:rPr lang="nl-NL" dirty="0" smtClean="0"/>
              <a:t>Stap 3: Vul het juiste getal in het terugrekenschema in en los de vergelijking op 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45965" y="4208964"/>
            <a:ext cx="115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Getal </a:t>
            </a:r>
            <a:endParaRPr lang="nl-NL" sz="2400" dirty="0"/>
          </a:p>
        </p:txBody>
      </p:sp>
      <p:sp>
        <p:nvSpPr>
          <p:cNvPr id="9" name="Pijl links 8"/>
          <p:cNvSpPr/>
          <p:nvPr/>
        </p:nvSpPr>
        <p:spPr>
          <a:xfrm>
            <a:off x="2164752" y="4328746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2164752" y="3932359"/>
            <a:ext cx="1015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….</a:t>
            </a:r>
            <a:r>
              <a:rPr lang="is-IS" sz="2400" baseline="30000" dirty="0" smtClean="0"/>
              <a:t>2</a:t>
            </a:r>
            <a:r>
              <a:rPr lang="nl-NL" sz="2400" dirty="0" smtClean="0"/>
              <a:t> 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3348746" y="4204000"/>
            <a:ext cx="56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….</a:t>
            </a:r>
            <a:r>
              <a:rPr lang="nl-NL" sz="2400" dirty="0" smtClean="0"/>
              <a:t> </a:t>
            </a:r>
            <a:endParaRPr lang="nl-NL" sz="2400" dirty="0"/>
          </a:p>
        </p:txBody>
      </p:sp>
      <p:sp>
        <p:nvSpPr>
          <p:cNvPr id="12" name="Pijl links 11"/>
          <p:cNvSpPr/>
          <p:nvPr/>
        </p:nvSpPr>
        <p:spPr>
          <a:xfrm>
            <a:off x="3977849" y="4310204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4130249" y="3912728"/>
            <a:ext cx="87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-4  </a:t>
            </a:r>
            <a:endParaRPr lang="nl-NL" sz="2400" dirty="0"/>
          </a:p>
        </p:txBody>
      </p:sp>
      <p:sp>
        <p:nvSpPr>
          <p:cNvPr id="14" name="Tekstvak 13"/>
          <p:cNvSpPr txBox="1"/>
          <p:nvPr/>
        </p:nvSpPr>
        <p:spPr>
          <a:xfrm>
            <a:off x="5215229" y="4208964"/>
            <a:ext cx="19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Uitkomst</a:t>
            </a:r>
            <a:endParaRPr lang="nl-NL" sz="2400" dirty="0"/>
          </a:p>
        </p:txBody>
      </p:sp>
      <p:sp>
        <p:nvSpPr>
          <p:cNvPr id="15" name="Tekstvak 14"/>
          <p:cNvSpPr txBox="1"/>
          <p:nvPr/>
        </p:nvSpPr>
        <p:spPr>
          <a:xfrm>
            <a:off x="5122747" y="5215133"/>
            <a:ext cx="19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Uitkomst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3321390" y="5215133"/>
            <a:ext cx="56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….</a:t>
            </a:r>
            <a:r>
              <a:rPr lang="nl-NL" sz="2400" dirty="0" smtClean="0"/>
              <a:t> </a:t>
            </a:r>
            <a:endParaRPr lang="nl-NL" sz="2400" dirty="0"/>
          </a:p>
        </p:txBody>
      </p:sp>
      <p:sp>
        <p:nvSpPr>
          <p:cNvPr id="17" name="Tekstvak 16"/>
          <p:cNvSpPr txBox="1"/>
          <p:nvPr/>
        </p:nvSpPr>
        <p:spPr>
          <a:xfrm>
            <a:off x="950184" y="5196591"/>
            <a:ext cx="115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Getal </a:t>
            </a:r>
            <a:endParaRPr lang="nl-NL" sz="2400" dirty="0"/>
          </a:p>
        </p:txBody>
      </p:sp>
      <p:sp>
        <p:nvSpPr>
          <p:cNvPr id="18" name="Pijl links 17"/>
          <p:cNvSpPr/>
          <p:nvPr/>
        </p:nvSpPr>
        <p:spPr>
          <a:xfrm rot="10800000">
            <a:off x="2106159" y="5316373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 links 18"/>
          <p:cNvSpPr/>
          <p:nvPr/>
        </p:nvSpPr>
        <p:spPr>
          <a:xfrm rot="10800000">
            <a:off x="4037767" y="5316373"/>
            <a:ext cx="1025724" cy="34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4190167" y="4890507"/>
            <a:ext cx="87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+4</a:t>
            </a:r>
            <a:endParaRPr lang="nl-NL" sz="2400" dirty="0"/>
          </a:p>
        </p:txBody>
      </p:sp>
      <p:sp>
        <p:nvSpPr>
          <p:cNvPr id="21" name="Tekstvak 20"/>
          <p:cNvSpPr txBox="1"/>
          <p:nvPr/>
        </p:nvSpPr>
        <p:spPr>
          <a:xfrm>
            <a:off x="2258559" y="4884647"/>
            <a:ext cx="87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√</a:t>
            </a:r>
            <a:r>
              <a:rPr lang="is-IS" sz="2400" dirty="0" smtClean="0"/>
              <a:t>…</a:t>
            </a:r>
            <a:endParaRPr lang="nl-NL" sz="2400" dirty="0"/>
          </a:p>
        </p:txBody>
      </p:sp>
      <p:sp>
        <p:nvSpPr>
          <p:cNvPr id="22" name="Tekstvak 21"/>
          <p:cNvSpPr txBox="1"/>
          <p:nvPr/>
        </p:nvSpPr>
        <p:spPr>
          <a:xfrm>
            <a:off x="5796151" y="5704029"/>
            <a:ext cx="115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C00000"/>
                </a:solidFill>
              </a:rPr>
              <a:t>140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310313" y="5645545"/>
            <a:ext cx="1003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C00000"/>
                </a:solidFill>
              </a:rPr>
              <a:t>144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1226966" y="5704029"/>
            <a:ext cx="569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C00000"/>
                </a:solidFill>
              </a:rPr>
              <a:t>12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2001940" y="6086459"/>
            <a:ext cx="3663961" cy="646331"/>
          </a:xfrm>
          <a:prstGeom prst="rect">
            <a:avLst/>
          </a:prstGeom>
          <a:solidFill>
            <a:srgbClr val="C0504D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Als het getal 12 is dan is de uitkomst 140.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17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4111"/>
          </a:xfrm>
        </p:spPr>
        <p:txBody>
          <a:bodyPr/>
          <a:lstStyle/>
          <a:p>
            <a:r>
              <a:rPr lang="nl-NL" dirty="0" smtClean="0"/>
              <a:t>Wat moet je kunnen?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9930" y="911687"/>
            <a:ext cx="8633393" cy="5746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5.5 – Oplossen </a:t>
            </a:r>
          </a:p>
          <a:p>
            <a:pPr marL="0" indent="0">
              <a:buNone/>
            </a:pPr>
            <a:r>
              <a:rPr lang="nl-NL" dirty="0" smtClean="0"/>
              <a:t>- Een vergelijking maken bij een verhaaltje.</a:t>
            </a:r>
          </a:p>
          <a:p>
            <a:pPr marL="0" indent="0">
              <a:buNone/>
            </a:pPr>
            <a:r>
              <a:rPr lang="nl-NL" dirty="0" smtClean="0"/>
              <a:t>- Een vergelijking oplossen door middel van de grafiek. </a:t>
            </a:r>
          </a:p>
          <a:p>
            <a:pPr marL="0" indent="0">
              <a:buNone/>
            </a:pPr>
            <a:r>
              <a:rPr lang="nl-NL" b="1" dirty="0" smtClean="0"/>
              <a:t>5.6 – Rekenschema’s</a:t>
            </a:r>
          </a:p>
          <a:p>
            <a:pPr marL="0" indent="0">
              <a:buNone/>
            </a:pPr>
            <a:r>
              <a:rPr lang="nl-NL" dirty="0" smtClean="0"/>
              <a:t>- Een rekenschema maken.</a:t>
            </a:r>
          </a:p>
          <a:p>
            <a:pPr marL="0" indent="0">
              <a:buNone/>
            </a:pPr>
            <a:r>
              <a:rPr lang="nl-NL" dirty="0" smtClean="0"/>
              <a:t>- Een terugrekenschema maken.</a:t>
            </a:r>
          </a:p>
          <a:p>
            <a:pPr marL="0" indent="0">
              <a:buNone/>
            </a:pPr>
            <a:r>
              <a:rPr lang="nl-NL" dirty="0" smtClean="0"/>
              <a:t>- Een vergelijking oplossen met terugrekenschema.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5.7 – Balansmethode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81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78768" y="44936"/>
            <a:ext cx="80422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5.1 – Tabel, grafiek, formule</a:t>
            </a:r>
          </a:p>
          <a:p>
            <a:r>
              <a:rPr lang="nl-NL" dirty="0">
                <a:solidFill>
                  <a:srgbClr val="FF0000"/>
                </a:solidFill>
              </a:rPr>
              <a:t>- Je kan bij een formule een tabel maken en een grafiek tekenen.</a:t>
            </a:r>
          </a:p>
          <a:p>
            <a:r>
              <a:rPr lang="nl-NL" dirty="0"/>
              <a:t>- Je kan een lineair verband herkennen in een grafiek en in een tabel.</a:t>
            </a:r>
          </a:p>
        </p:txBody>
      </p:sp>
      <p:cxnSp>
        <p:nvCxnSpPr>
          <p:cNvPr id="5" name="Rechte verbindingslijn 3"/>
          <p:cNvCxnSpPr/>
          <p:nvPr/>
        </p:nvCxnSpPr>
        <p:spPr>
          <a:xfrm>
            <a:off x="497850" y="3874575"/>
            <a:ext cx="5784543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4"/>
          <p:cNvCxnSpPr/>
          <p:nvPr/>
        </p:nvCxnSpPr>
        <p:spPr>
          <a:xfrm>
            <a:off x="2915816" y="3354328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5"/>
          <p:cNvCxnSpPr/>
          <p:nvPr/>
        </p:nvCxnSpPr>
        <p:spPr>
          <a:xfrm>
            <a:off x="3707904" y="3370519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6"/>
          <p:cNvCxnSpPr/>
          <p:nvPr/>
        </p:nvCxnSpPr>
        <p:spPr>
          <a:xfrm>
            <a:off x="4644008" y="3354328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44"/>
          <p:cNvSpPr txBox="1"/>
          <p:nvPr/>
        </p:nvSpPr>
        <p:spPr>
          <a:xfrm>
            <a:off x="497850" y="3403879"/>
            <a:ext cx="1873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400" dirty="0"/>
              <a:t>aantal foto’s</a:t>
            </a:r>
          </a:p>
        </p:txBody>
      </p:sp>
      <p:sp>
        <p:nvSpPr>
          <p:cNvPr id="10" name="Tekstvak 63"/>
          <p:cNvSpPr txBox="1"/>
          <p:nvPr/>
        </p:nvSpPr>
        <p:spPr>
          <a:xfrm>
            <a:off x="481876" y="3927127"/>
            <a:ext cx="2389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400" dirty="0" err="1"/>
              <a:t>bedrag</a:t>
            </a:r>
            <a:r>
              <a:rPr lang="en-US" sz="2400" dirty="0"/>
              <a:t> in euro’s</a:t>
            </a:r>
            <a:endParaRPr lang="nl-NL" sz="2400" dirty="0"/>
          </a:p>
        </p:txBody>
      </p:sp>
      <p:sp>
        <p:nvSpPr>
          <p:cNvPr id="11" name="TextBox 5"/>
          <p:cNvSpPr txBox="1"/>
          <p:nvPr/>
        </p:nvSpPr>
        <p:spPr>
          <a:xfrm>
            <a:off x="3002338" y="33715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0</a:t>
            </a:r>
            <a:endParaRPr lang="nl-NL" sz="2400" dirty="0"/>
          </a:p>
        </p:txBody>
      </p:sp>
      <p:sp>
        <p:nvSpPr>
          <p:cNvPr id="12" name="TextBox 14"/>
          <p:cNvSpPr txBox="1"/>
          <p:nvPr/>
        </p:nvSpPr>
        <p:spPr>
          <a:xfrm>
            <a:off x="3748673" y="3396719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20</a:t>
            </a:r>
            <a:endParaRPr lang="nl-NL" sz="2400" dirty="0"/>
          </a:p>
        </p:txBody>
      </p:sp>
      <p:sp>
        <p:nvSpPr>
          <p:cNvPr id="13" name="TextBox 15"/>
          <p:cNvSpPr txBox="1"/>
          <p:nvPr/>
        </p:nvSpPr>
        <p:spPr>
          <a:xfrm>
            <a:off x="4716016" y="339671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nl-NL" sz="2400" dirty="0"/>
          </a:p>
        </p:txBody>
      </p:sp>
      <p:sp>
        <p:nvSpPr>
          <p:cNvPr id="14" name="Vraag a"/>
          <p:cNvSpPr txBox="1"/>
          <p:nvPr/>
        </p:nvSpPr>
        <p:spPr>
          <a:xfrm>
            <a:off x="428887" y="2478087"/>
            <a:ext cx="2552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 </a:t>
            </a:r>
            <a:r>
              <a:rPr lang="en-US" sz="2400" dirty="0" err="1"/>
              <a:t>Vul</a:t>
            </a:r>
            <a:r>
              <a:rPr lang="en-US" sz="2400" dirty="0"/>
              <a:t> de </a:t>
            </a:r>
            <a:r>
              <a:rPr lang="en-US" sz="2400" dirty="0" err="1"/>
              <a:t>tabel</a:t>
            </a:r>
            <a:r>
              <a:rPr lang="en-US" sz="2400" dirty="0"/>
              <a:t> in.</a:t>
            </a:r>
            <a:r>
              <a:rPr lang="en-US" sz="2400" b="1" dirty="0"/>
              <a:t> </a:t>
            </a:r>
            <a:endParaRPr lang="nl-NL" sz="2400" b="1" dirty="0"/>
          </a:p>
        </p:txBody>
      </p:sp>
      <p:sp>
        <p:nvSpPr>
          <p:cNvPr id="15" name="TextBox 42"/>
          <p:cNvSpPr txBox="1"/>
          <p:nvPr/>
        </p:nvSpPr>
        <p:spPr>
          <a:xfrm>
            <a:off x="3063684" y="390077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?</a:t>
            </a:r>
            <a:endParaRPr lang="nl-NL" sz="2400" dirty="0"/>
          </a:p>
        </p:txBody>
      </p:sp>
      <p:sp>
        <p:nvSpPr>
          <p:cNvPr id="16" name="Word_19-1"/>
          <p:cNvSpPr txBox="1"/>
          <p:nvPr/>
        </p:nvSpPr>
        <p:spPr>
          <a:xfrm>
            <a:off x="497850" y="4725144"/>
            <a:ext cx="104515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bedrag </a:t>
            </a:r>
          </a:p>
        </p:txBody>
      </p:sp>
      <p:sp>
        <p:nvSpPr>
          <p:cNvPr id="17" name="Word_19-2"/>
          <p:cNvSpPr txBox="1"/>
          <p:nvPr/>
        </p:nvSpPr>
        <p:spPr>
          <a:xfrm>
            <a:off x="1586631" y="4725144"/>
            <a:ext cx="32541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in </a:t>
            </a:r>
          </a:p>
        </p:txBody>
      </p:sp>
      <p:sp>
        <p:nvSpPr>
          <p:cNvPr id="18" name="Word_19-3"/>
          <p:cNvSpPr txBox="1"/>
          <p:nvPr/>
        </p:nvSpPr>
        <p:spPr>
          <a:xfrm>
            <a:off x="1911635" y="4725144"/>
            <a:ext cx="91935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euro’s </a:t>
            </a:r>
          </a:p>
        </p:txBody>
      </p:sp>
      <p:sp>
        <p:nvSpPr>
          <p:cNvPr id="19" name="Word_19-4"/>
          <p:cNvSpPr txBox="1"/>
          <p:nvPr/>
        </p:nvSpPr>
        <p:spPr>
          <a:xfrm>
            <a:off x="2915816" y="4725144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= </a:t>
            </a:r>
          </a:p>
        </p:txBody>
      </p:sp>
      <p:sp>
        <p:nvSpPr>
          <p:cNvPr id="20" name="Word_19-6"/>
          <p:cNvSpPr txBox="1"/>
          <p:nvPr/>
        </p:nvSpPr>
        <p:spPr>
          <a:xfrm>
            <a:off x="3856765" y="4725144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+ </a:t>
            </a:r>
          </a:p>
        </p:txBody>
      </p:sp>
      <p:sp>
        <p:nvSpPr>
          <p:cNvPr id="21" name="Word_19-8"/>
          <p:cNvSpPr txBox="1"/>
          <p:nvPr/>
        </p:nvSpPr>
        <p:spPr>
          <a:xfrm>
            <a:off x="4780649" y="4725144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× </a:t>
            </a:r>
          </a:p>
        </p:txBody>
      </p:sp>
      <p:sp>
        <p:nvSpPr>
          <p:cNvPr id="22" name="Word_19-10"/>
          <p:cNvSpPr txBox="1"/>
          <p:nvPr/>
        </p:nvSpPr>
        <p:spPr>
          <a:xfrm>
            <a:off x="5547812" y="4725144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= </a:t>
            </a:r>
          </a:p>
        </p:txBody>
      </p:sp>
      <p:sp>
        <p:nvSpPr>
          <p:cNvPr id="23" name="Word_19-11"/>
          <p:cNvSpPr txBox="1"/>
          <p:nvPr/>
        </p:nvSpPr>
        <p:spPr>
          <a:xfrm>
            <a:off x="5948285" y="4725144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2,50 </a:t>
            </a:r>
          </a:p>
        </p:txBody>
      </p:sp>
      <p:sp>
        <p:nvSpPr>
          <p:cNvPr id="24" name="Word_19-5"/>
          <p:cNvSpPr txBox="1"/>
          <p:nvPr/>
        </p:nvSpPr>
        <p:spPr>
          <a:xfrm>
            <a:off x="3131840" y="2132856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2,50 </a:t>
            </a:r>
          </a:p>
        </p:txBody>
      </p:sp>
      <p:sp>
        <p:nvSpPr>
          <p:cNvPr id="25" name="Word_19-7"/>
          <p:cNvSpPr txBox="1"/>
          <p:nvPr/>
        </p:nvSpPr>
        <p:spPr>
          <a:xfrm>
            <a:off x="4067944" y="2130473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0,50 </a:t>
            </a:r>
          </a:p>
        </p:txBody>
      </p:sp>
      <p:sp>
        <p:nvSpPr>
          <p:cNvPr id="26" name="Word_19-9"/>
          <p:cNvSpPr txBox="1"/>
          <p:nvPr/>
        </p:nvSpPr>
        <p:spPr>
          <a:xfrm>
            <a:off x="3091384" y="3367772"/>
            <a:ext cx="25648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0 </a:t>
            </a:r>
          </a:p>
        </p:txBody>
      </p:sp>
      <p:sp>
        <p:nvSpPr>
          <p:cNvPr id="27" name="Word_19-11-anim"/>
          <p:cNvSpPr txBox="1"/>
          <p:nvPr/>
        </p:nvSpPr>
        <p:spPr>
          <a:xfrm>
            <a:off x="5940152" y="4725144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2,50 </a:t>
            </a:r>
          </a:p>
        </p:txBody>
      </p:sp>
      <p:sp>
        <p:nvSpPr>
          <p:cNvPr id="28" name="Word_31-1"/>
          <p:cNvSpPr txBox="1"/>
          <p:nvPr/>
        </p:nvSpPr>
        <p:spPr>
          <a:xfrm>
            <a:off x="497850" y="5288531"/>
            <a:ext cx="104515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bedrag </a:t>
            </a:r>
          </a:p>
        </p:txBody>
      </p:sp>
      <p:sp>
        <p:nvSpPr>
          <p:cNvPr id="29" name="Word_31-2"/>
          <p:cNvSpPr txBox="1"/>
          <p:nvPr/>
        </p:nvSpPr>
        <p:spPr>
          <a:xfrm>
            <a:off x="1543008" y="5288531"/>
            <a:ext cx="32541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in </a:t>
            </a:r>
          </a:p>
        </p:txBody>
      </p:sp>
      <p:sp>
        <p:nvSpPr>
          <p:cNvPr id="30" name="Word_31-3"/>
          <p:cNvSpPr txBox="1"/>
          <p:nvPr/>
        </p:nvSpPr>
        <p:spPr>
          <a:xfrm>
            <a:off x="1911635" y="5288531"/>
            <a:ext cx="91935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euro’s </a:t>
            </a:r>
          </a:p>
        </p:txBody>
      </p:sp>
      <p:sp>
        <p:nvSpPr>
          <p:cNvPr id="31" name="Word_31-4"/>
          <p:cNvSpPr txBox="1"/>
          <p:nvPr/>
        </p:nvSpPr>
        <p:spPr>
          <a:xfrm>
            <a:off x="2919563" y="5288531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= </a:t>
            </a:r>
          </a:p>
        </p:txBody>
      </p:sp>
      <p:sp>
        <p:nvSpPr>
          <p:cNvPr id="32" name="Word_31-5"/>
          <p:cNvSpPr txBox="1"/>
          <p:nvPr/>
        </p:nvSpPr>
        <p:spPr>
          <a:xfrm>
            <a:off x="3253945" y="5288531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2,50 </a:t>
            </a:r>
          </a:p>
        </p:txBody>
      </p:sp>
      <p:sp>
        <p:nvSpPr>
          <p:cNvPr id="33" name="Word_31-6"/>
          <p:cNvSpPr txBox="1"/>
          <p:nvPr/>
        </p:nvSpPr>
        <p:spPr>
          <a:xfrm>
            <a:off x="3899285" y="5288531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+ </a:t>
            </a:r>
          </a:p>
        </p:txBody>
      </p:sp>
      <p:sp>
        <p:nvSpPr>
          <p:cNvPr id="34" name="Word_31-7"/>
          <p:cNvSpPr txBox="1"/>
          <p:nvPr/>
        </p:nvSpPr>
        <p:spPr>
          <a:xfrm>
            <a:off x="4146661" y="5288531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0,50 </a:t>
            </a:r>
          </a:p>
        </p:txBody>
      </p:sp>
      <p:sp>
        <p:nvSpPr>
          <p:cNvPr id="35" name="Word_31-8"/>
          <p:cNvSpPr txBox="1"/>
          <p:nvPr/>
        </p:nvSpPr>
        <p:spPr>
          <a:xfrm>
            <a:off x="4801776" y="5288531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× </a:t>
            </a:r>
          </a:p>
        </p:txBody>
      </p:sp>
      <p:sp>
        <p:nvSpPr>
          <p:cNvPr id="36" name="Word_31-9"/>
          <p:cNvSpPr txBox="1"/>
          <p:nvPr/>
        </p:nvSpPr>
        <p:spPr>
          <a:xfrm>
            <a:off x="5045145" y="5288531"/>
            <a:ext cx="428002" cy="4721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20 </a:t>
            </a:r>
          </a:p>
        </p:txBody>
      </p:sp>
      <p:sp>
        <p:nvSpPr>
          <p:cNvPr id="37" name="Word_31-10"/>
          <p:cNvSpPr txBox="1"/>
          <p:nvPr/>
        </p:nvSpPr>
        <p:spPr>
          <a:xfrm>
            <a:off x="5520283" y="5288531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= </a:t>
            </a:r>
          </a:p>
        </p:txBody>
      </p:sp>
      <p:sp>
        <p:nvSpPr>
          <p:cNvPr id="38" name="Word_31-11"/>
          <p:cNvSpPr txBox="1"/>
          <p:nvPr/>
        </p:nvSpPr>
        <p:spPr>
          <a:xfrm>
            <a:off x="5948244" y="5301208"/>
            <a:ext cx="85600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12,50 </a:t>
            </a:r>
          </a:p>
        </p:txBody>
      </p:sp>
      <p:sp>
        <p:nvSpPr>
          <p:cNvPr id="39" name="12,50 animatie"/>
          <p:cNvSpPr txBox="1"/>
          <p:nvPr/>
        </p:nvSpPr>
        <p:spPr>
          <a:xfrm>
            <a:off x="5940152" y="5299065"/>
            <a:ext cx="85600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12,50 </a:t>
            </a:r>
          </a:p>
        </p:txBody>
      </p:sp>
      <p:sp>
        <p:nvSpPr>
          <p:cNvPr id="40" name="Word_42-1"/>
          <p:cNvSpPr txBox="1"/>
          <p:nvPr/>
        </p:nvSpPr>
        <p:spPr>
          <a:xfrm>
            <a:off x="497850" y="5868306"/>
            <a:ext cx="104515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bedrag </a:t>
            </a:r>
          </a:p>
        </p:txBody>
      </p:sp>
      <p:sp>
        <p:nvSpPr>
          <p:cNvPr id="41" name="Word_42-2"/>
          <p:cNvSpPr txBox="1"/>
          <p:nvPr/>
        </p:nvSpPr>
        <p:spPr>
          <a:xfrm>
            <a:off x="1543008" y="5868306"/>
            <a:ext cx="32541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in </a:t>
            </a:r>
          </a:p>
        </p:txBody>
      </p:sp>
      <p:sp>
        <p:nvSpPr>
          <p:cNvPr id="42" name="Word_42-3"/>
          <p:cNvSpPr txBox="1"/>
          <p:nvPr/>
        </p:nvSpPr>
        <p:spPr>
          <a:xfrm>
            <a:off x="1868418" y="5868306"/>
            <a:ext cx="91935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euro’s </a:t>
            </a:r>
          </a:p>
        </p:txBody>
      </p:sp>
      <p:sp>
        <p:nvSpPr>
          <p:cNvPr id="43" name="Word_42-4"/>
          <p:cNvSpPr txBox="1"/>
          <p:nvPr/>
        </p:nvSpPr>
        <p:spPr>
          <a:xfrm>
            <a:off x="2830989" y="5868306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= </a:t>
            </a:r>
          </a:p>
        </p:txBody>
      </p:sp>
      <p:sp>
        <p:nvSpPr>
          <p:cNvPr id="44" name="Word_42-5"/>
          <p:cNvSpPr txBox="1"/>
          <p:nvPr/>
        </p:nvSpPr>
        <p:spPr>
          <a:xfrm>
            <a:off x="3051811" y="5868306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2,50 </a:t>
            </a:r>
          </a:p>
        </p:txBody>
      </p:sp>
      <p:sp>
        <p:nvSpPr>
          <p:cNvPr id="45" name="Word_42-6"/>
          <p:cNvSpPr txBox="1"/>
          <p:nvPr/>
        </p:nvSpPr>
        <p:spPr>
          <a:xfrm>
            <a:off x="3736294" y="5868306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+ </a:t>
            </a:r>
          </a:p>
        </p:txBody>
      </p:sp>
      <p:sp>
        <p:nvSpPr>
          <p:cNvPr id="46" name="Word_42-7"/>
          <p:cNvSpPr txBox="1"/>
          <p:nvPr/>
        </p:nvSpPr>
        <p:spPr>
          <a:xfrm>
            <a:off x="4031533" y="5868306"/>
            <a:ext cx="68448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0,50 </a:t>
            </a:r>
          </a:p>
        </p:txBody>
      </p:sp>
      <p:sp>
        <p:nvSpPr>
          <p:cNvPr id="47" name="Word_42-8"/>
          <p:cNvSpPr txBox="1"/>
          <p:nvPr/>
        </p:nvSpPr>
        <p:spPr>
          <a:xfrm>
            <a:off x="4669528" y="5868306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× </a:t>
            </a:r>
          </a:p>
        </p:txBody>
      </p:sp>
      <p:sp>
        <p:nvSpPr>
          <p:cNvPr id="48" name="Word_42-9"/>
          <p:cNvSpPr txBox="1"/>
          <p:nvPr/>
        </p:nvSpPr>
        <p:spPr>
          <a:xfrm>
            <a:off x="4943963" y="5868306"/>
            <a:ext cx="428002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50 </a:t>
            </a:r>
          </a:p>
        </p:txBody>
      </p:sp>
      <p:sp>
        <p:nvSpPr>
          <p:cNvPr id="49" name="Word_42-10"/>
          <p:cNvSpPr txBox="1"/>
          <p:nvPr/>
        </p:nvSpPr>
        <p:spPr>
          <a:xfrm>
            <a:off x="5547812" y="5868306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= </a:t>
            </a:r>
          </a:p>
        </p:txBody>
      </p:sp>
      <p:sp>
        <p:nvSpPr>
          <p:cNvPr id="50" name="Word_42-11"/>
          <p:cNvSpPr txBox="1"/>
          <p:nvPr/>
        </p:nvSpPr>
        <p:spPr>
          <a:xfrm>
            <a:off x="5948285" y="5868306"/>
            <a:ext cx="85600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27,50 </a:t>
            </a:r>
          </a:p>
        </p:txBody>
      </p:sp>
      <p:sp>
        <p:nvSpPr>
          <p:cNvPr id="51" name="Word_42-12"/>
          <p:cNvSpPr txBox="1"/>
          <p:nvPr/>
        </p:nvSpPr>
        <p:spPr>
          <a:xfrm>
            <a:off x="6379646" y="5868306"/>
            <a:ext cx="8496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52" name="Word_42-11"/>
          <p:cNvSpPr txBox="1"/>
          <p:nvPr/>
        </p:nvSpPr>
        <p:spPr>
          <a:xfrm>
            <a:off x="5948285" y="5861136"/>
            <a:ext cx="85600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pPr algn="ctr"/>
            <a:r>
              <a:rPr lang="nl-NL" dirty="0"/>
              <a:t>27,50 </a:t>
            </a:r>
          </a:p>
        </p:txBody>
      </p:sp>
      <p:sp>
        <p:nvSpPr>
          <p:cNvPr id="53" name="TextBox 66"/>
          <p:cNvSpPr txBox="1"/>
          <p:nvPr/>
        </p:nvSpPr>
        <p:spPr>
          <a:xfrm>
            <a:off x="3923928" y="390077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?</a:t>
            </a:r>
            <a:endParaRPr lang="nl-NL" sz="2400" dirty="0"/>
          </a:p>
        </p:txBody>
      </p:sp>
      <p:sp>
        <p:nvSpPr>
          <p:cNvPr id="54" name="TextBox 67"/>
          <p:cNvSpPr txBox="1"/>
          <p:nvPr/>
        </p:nvSpPr>
        <p:spPr>
          <a:xfrm>
            <a:off x="4801776" y="390077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?</a:t>
            </a:r>
            <a:endParaRPr lang="nl-NL" sz="2400" dirty="0"/>
          </a:p>
        </p:txBody>
      </p:sp>
      <p:grpSp>
        <p:nvGrpSpPr>
          <p:cNvPr id="55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56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0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1" name="Isosceles Triangle 7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2" name="Isosceles Triangle 7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3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4" name="TextBox 2"/>
          <p:cNvSpPr txBox="1"/>
          <p:nvPr/>
        </p:nvSpPr>
        <p:spPr>
          <a:xfrm>
            <a:off x="191966" y="1022478"/>
            <a:ext cx="66123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Opgave</a:t>
            </a:r>
            <a:endParaRPr lang="en-US" sz="2400" i="1" dirty="0"/>
          </a:p>
          <a:p>
            <a:r>
              <a:rPr lang="en-US" sz="2400" dirty="0" err="1"/>
              <a:t>Fotoshop</a:t>
            </a:r>
            <a:r>
              <a:rPr lang="en-US" sz="2400" dirty="0"/>
              <a:t> </a:t>
            </a:r>
            <a:r>
              <a:rPr lang="en-US" sz="2400" dirty="0" err="1"/>
              <a:t>berekent</a:t>
            </a:r>
            <a:r>
              <a:rPr lang="en-US" sz="2400" dirty="0"/>
              <a:t> het </a:t>
            </a:r>
            <a:r>
              <a:rPr lang="en-US" sz="2400" dirty="0" err="1"/>
              <a:t>bedrag</a:t>
            </a:r>
            <a:r>
              <a:rPr lang="en-US" sz="2400" dirty="0"/>
              <a:t> van het </a:t>
            </a:r>
          </a:p>
          <a:p>
            <a:r>
              <a:rPr lang="en-US" sz="2400" dirty="0" err="1"/>
              <a:t>afdrukken</a:t>
            </a:r>
            <a:r>
              <a:rPr lang="en-US" sz="2400" dirty="0"/>
              <a:t> van </a:t>
            </a:r>
            <a:r>
              <a:rPr lang="en-US" sz="2400" dirty="0" err="1"/>
              <a:t>foto’s</a:t>
            </a:r>
            <a:r>
              <a:rPr lang="en-US" sz="2400" dirty="0"/>
              <a:t> met de </a:t>
            </a:r>
            <a:r>
              <a:rPr lang="en-US" sz="2400" dirty="0" err="1"/>
              <a:t>formule</a:t>
            </a:r>
            <a:r>
              <a:rPr lang="en-US" sz="2400" dirty="0"/>
              <a:t>:</a:t>
            </a:r>
          </a:p>
          <a:p>
            <a:r>
              <a:rPr lang="en-US" sz="2400" b="1" dirty="0" err="1">
                <a:solidFill>
                  <a:srgbClr val="33CCFF"/>
                </a:solidFill>
              </a:rPr>
              <a:t>bedrag</a:t>
            </a:r>
            <a:r>
              <a:rPr lang="en-US" sz="2400" b="1" dirty="0">
                <a:solidFill>
                  <a:srgbClr val="33CCFF"/>
                </a:solidFill>
              </a:rPr>
              <a:t> in euro’s = 2,50 + 0,50 × </a:t>
            </a:r>
            <a:r>
              <a:rPr lang="en-US" sz="2400" b="1" dirty="0" err="1">
                <a:solidFill>
                  <a:srgbClr val="33CCFF"/>
                </a:solidFill>
              </a:rPr>
              <a:t>aantal</a:t>
            </a:r>
            <a:r>
              <a:rPr lang="en-US" sz="2400" b="1" dirty="0">
                <a:solidFill>
                  <a:srgbClr val="33CCFF"/>
                </a:solidFill>
              </a:rPr>
              <a:t> </a:t>
            </a:r>
            <a:r>
              <a:rPr lang="en-US" sz="2400" b="1" dirty="0" err="1">
                <a:solidFill>
                  <a:srgbClr val="33CCFF"/>
                </a:solidFill>
              </a:rPr>
              <a:t>foto’s</a:t>
            </a:r>
            <a:endParaRPr lang="nl-NL" sz="2400" b="1" dirty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9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4.44444E-6 0.4201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68208E-6 L -8.33333E-7 0.420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22674 0.1990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32083 -0.1201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-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23576 -0.20417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8" y="-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342 -0.28588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500"/>
                            </p:stCondLst>
                            <p:childTnLst>
                              <p:par>
                                <p:cTn id="2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500"/>
                            </p:stCondLst>
                            <p:childTnLst>
                              <p:par>
                                <p:cTn id="2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35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4" grpId="2"/>
      <p:bldP spid="25" grpId="0"/>
      <p:bldP spid="25" grpId="1"/>
      <p:bldP spid="25" grpId="2"/>
      <p:bldP spid="26" grpId="0"/>
      <p:bldP spid="26" grpId="1"/>
      <p:bldP spid="26" grpId="2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2" grpId="0"/>
      <p:bldP spid="52" grpId="1"/>
      <p:bldP spid="53" grpId="0"/>
      <p:bldP spid="53" grpId="1"/>
      <p:bldP spid="54" grpId="0"/>
      <p:bldP spid="54" grpId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586" y="548680"/>
            <a:ext cx="56959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oordhoff"/>
          <p:cNvSpPr txBox="1"/>
          <p:nvPr/>
        </p:nvSpPr>
        <p:spPr>
          <a:xfrm>
            <a:off x="5434725" y="11063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5474434" y="1853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Vraag a"/>
          <p:cNvSpPr txBox="1"/>
          <p:nvPr/>
        </p:nvSpPr>
        <p:spPr>
          <a:xfrm>
            <a:off x="378768" y="980728"/>
            <a:ext cx="2971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 </a:t>
            </a:r>
            <a:r>
              <a:rPr lang="en-US" sz="2400" dirty="0" err="1"/>
              <a:t>Teken</a:t>
            </a:r>
            <a:r>
              <a:rPr lang="en-US" sz="2400" dirty="0"/>
              <a:t> de </a:t>
            </a:r>
            <a:r>
              <a:rPr lang="en-US" sz="2400" dirty="0" err="1"/>
              <a:t>grafiek</a:t>
            </a:r>
            <a:r>
              <a:rPr lang="en-US" sz="2400" dirty="0"/>
              <a:t>.</a:t>
            </a:r>
            <a:r>
              <a:rPr lang="en-US" sz="2400" b="1" dirty="0"/>
              <a:t> </a:t>
            </a:r>
            <a:endParaRPr lang="nl-NL" sz="2400" b="1" dirty="0"/>
          </a:p>
        </p:txBody>
      </p: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70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4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76" name="Isosceles Triangle 7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646" y="2279348"/>
            <a:ext cx="4049740" cy="457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4948000" y="2118517"/>
            <a:ext cx="1834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bedrag</a:t>
            </a:r>
            <a:r>
              <a:rPr lang="en-US" dirty="0"/>
              <a:t> in euro’s</a:t>
            </a:r>
            <a:endParaRPr lang="nl-NL" dirty="0"/>
          </a:p>
        </p:txBody>
      </p:sp>
      <p:sp>
        <p:nvSpPr>
          <p:cNvPr id="36" name="TextBox 35"/>
          <p:cNvSpPr txBox="1"/>
          <p:nvPr/>
        </p:nvSpPr>
        <p:spPr>
          <a:xfrm>
            <a:off x="6885498" y="6455036"/>
            <a:ext cx="1424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foto’s</a:t>
            </a:r>
            <a:endParaRPr lang="nl-NL" dirty="0"/>
          </a:p>
        </p:txBody>
      </p:sp>
      <p:sp>
        <p:nvSpPr>
          <p:cNvPr id="45" name="TextBox 44"/>
          <p:cNvSpPr txBox="1"/>
          <p:nvPr/>
        </p:nvSpPr>
        <p:spPr>
          <a:xfrm>
            <a:off x="5470557" y="1817683"/>
            <a:ext cx="1903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FOTOSHOP</a:t>
            </a:r>
            <a:endParaRPr lang="nl-NL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78768" y="2996952"/>
            <a:ext cx="39247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Teken</a:t>
            </a:r>
            <a:r>
              <a:rPr lang="en-US" sz="2400" dirty="0"/>
              <a:t> de </a:t>
            </a:r>
            <a:r>
              <a:rPr lang="en-US" sz="2400" dirty="0" err="1"/>
              <a:t>punten</a:t>
            </a:r>
            <a:r>
              <a:rPr lang="en-US" sz="2400" dirty="0"/>
              <a:t> </a:t>
            </a:r>
            <a:r>
              <a:rPr lang="en-US" sz="2400" dirty="0" err="1"/>
              <a:t>uit</a:t>
            </a:r>
            <a:r>
              <a:rPr lang="en-US" sz="2400" dirty="0"/>
              <a:t> de </a:t>
            </a:r>
          </a:p>
          <a:p>
            <a:pPr>
              <a:tabLst>
                <a:tab pos="363538" algn="l"/>
              </a:tabLst>
            </a:pPr>
            <a:r>
              <a:rPr lang="en-US" sz="2400" dirty="0"/>
              <a:t>	</a:t>
            </a:r>
            <a:r>
              <a:rPr lang="en-US" sz="2400" dirty="0" err="1"/>
              <a:t>tabel</a:t>
            </a:r>
            <a:r>
              <a:rPr lang="en-US" sz="2400" dirty="0"/>
              <a:t> in het </a:t>
            </a:r>
            <a:r>
              <a:rPr lang="en-US" sz="2400" dirty="0" err="1"/>
              <a:t>assenstelsel</a:t>
            </a:r>
            <a:r>
              <a:rPr lang="en-US" sz="2400" dirty="0"/>
              <a:t>.</a:t>
            </a:r>
            <a:endParaRPr lang="nl-NL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378768" y="4026914"/>
            <a:ext cx="3925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Trek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rechte</a:t>
            </a:r>
            <a:r>
              <a:rPr lang="en-US" sz="2400" dirty="0"/>
              <a:t> </a:t>
            </a:r>
            <a:r>
              <a:rPr lang="en-US" sz="2400" dirty="0" err="1"/>
              <a:t>lijn</a:t>
            </a:r>
            <a:r>
              <a:rPr lang="en-US" sz="2400" dirty="0"/>
              <a:t> door </a:t>
            </a:r>
          </a:p>
          <a:p>
            <a:pPr>
              <a:tabLst>
                <a:tab pos="363538" algn="l"/>
              </a:tabLst>
            </a:pPr>
            <a:r>
              <a:rPr lang="en-US" sz="2400" dirty="0"/>
              <a:t>	de </a:t>
            </a:r>
            <a:r>
              <a:rPr lang="en-US" sz="2400" dirty="0" err="1"/>
              <a:t>drie</a:t>
            </a:r>
            <a:r>
              <a:rPr lang="en-US" sz="2400" dirty="0"/>
              <a:t> </a:t>
            </a:r>
            <a:r>
              <a:rPr lang="en-US" sz="2400" dirty="0" err="1"/>
              <a:t>punten</a:t>
            </a:r>
            <a:r>
              <a:rPr lang="en-US" sz="2400" dirty="0"/>
              <a:t>.</a:t>
            </a:r>
            <a:endParaRPr lang="nl-NL" sz="2400" dirty="0"/>
          </a:p>
        </p:txBody>
      </p:sp>
      <p:sp>
        <p:nvSpPr>
          <p:cNvPr id="48" name="Oval 47"/>
          <p:cNvSpPr/>
          <p:nvPr/>
        </p:nvSpPr>
        <p:spPr>
          <a:xfrm>
            <a:off x="6111770" y="776373"/>
            <a:ext cx="750772" cy="9908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0" name="Straight Connector 49"/>
          <p:cNvCxnSpPr>
            <a:stCxn id="93" idx="7"/>
            <a:endCxn id="95" idx="3"/>
          </p:cNvCxnSpPr>
          <p:nvPr/>
        </p:nvCxnSpPr>
        <p:spPr>
          <a:xfrm flipV="1">
            <a:off x="5071916" y="2839995"/>
            <a:ext cx="3046651" cy="3088723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ip4"/>
          <p:cNvSpPr>
            <a:spLocks noChangeAspect="1"/>
          </p:cNvSpPr>
          <p:nvPr/>
        </p:nvSpPr>
        <p:spPr>
          <a:xfrm>
            <a:off x="8105662" y="2760378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Stip4"/>
          <p:cNvSpPr>
            <a:spLocks noChangeAspect="1"/>
          </p:cNvSpPr>
          <p:nvPr/>
        </p:nvSpPr>
        <p:spPr>
          <a:xfrm>
            <a:off x="4996702" y="5915058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4" name="Stip4"/>
          <p:cNvSpPr>
            <a:spLocks noChangeAspect="1"/>
          </p:cNvSpPr>
          <p:nvPr/>
        </p:nvSpPr>
        <p:spPr>
          <a:xfrm>
            <a:off x="6228184" y="4662995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7" name="Oval 96"/>
          <p:cNvSpPr/>
          <p:nvPr/>
        </p:nvSpPr>
        <p:spPr>
          <a:xfrm>
            <a:off x="6885498" y="716146"/>
            <a:ext cx="937614" cy="9908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8" name="Oval 97"/>
          <p:cNvSpPr/>
          <p:nvPr/>
        </p:nvSpPr>
        <p:spPr>
          <a:xfrm>
            <a:off x="7777978" y="725278"/>
            <a:ext cx="937614" cy="9908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59888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/>
      <p:bldP spid="36" grpId="0"/>
      <p:bldP spid="45" grpId="0"/>
      <p:bldP spid="46" grpId="0"/>
      <p:bldP spid="92" grpId="0"/>
      <p:bldP spid="48" grpId="0" animBg="1"/>
      <p:bldP spid="48" grpId="1" animBg="1"/>
      <p:bldP spid="95" grpId="0" animBg="1"/>
      <p:bldP spid="93" grpId="0" animBg="1"/>
      <p:bldP spid="94" grpId="0" animBg="1"/>
      <p:bldP spid="97" grpId="0" animBg="1"/>
      <p:bldP spid="97" grpId="1" animBg="1"/>
      <p:bldP spid="98" grpId="0" animBg="1"/>
      <p:bldP spid="98" grpId="1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De grafiek ziet er uit als </a:t>
            </a:r>
            <a:r>
              <a:rPr lang="nl-NL" dirty="0" smtClean="0"/>
              <a:t>:       </a:t>
            </a:r>
          </a:p>
          <a:p>
            <a:pPr marL="0" indent="0">
              <a:buNone/>
            </a:pPr>
            <a:r>
              <a:rPr lang="nl-NL" dirty="0"/>
              <a:t> 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2209079"/>
            <a:ext cx="3587750" cy="37345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124" y="2082078"/>
            <a:ext cx="4238625" cy="4238625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549275" y="272858"/>
            <a:ext cx="80422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5.1 – Tabel, grafiek, formule</a:t>
            </a:r>
          </a:p>
          <a:p>
            <a:r>
              <a:rPr lang="nl-NL" dirty="0"/>
              <a:t>- Je kan bij een formule een tabel maken en een grafiek tekenen.</a:t>
            </a:r>
          </a:p>
          <a:p>
            <a:r>
              <a:rPr lang="nl-NL" dirty="0"/>
              <a:t>- </a:t>
            </a:r>
            <a:r>
              <a:rPr lang="nl-NL" dirty="0">
                <a:solidFill>
                  <a:srgbClr val="FF0000"/>
                </a:solidFill>
              </a:rPr>
              <a:t>Je kan een lineair verband herkennen in een grafiek en in een tabel.</a:t>
            </a:r>
          </a:p>
        </p:txBody>
      </p:sp>
    </p:spTree>
    <p:extLst>
      <p:ext uri="{BB962C8B-B14F-4D97-AF65-F5344CB8AC3E}">
        <p14:creationId xmlns:p14="http://schemas.microsoft.com/office/powerpoint/2010/main" val="317802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Formule ziet er uit als </a:t>
            </a:r>
            <a:r>
              <a:rPr lang="nl-NL" dirty="0" smtClean="0"/>
              <a:t>:       </a:t>
            </a:r>
          </a:p>
          <a:p>
            <a:pPr marL="0" indent="0">
              <a:buNone/>
            </a:pPr>
            <a:r>
              <a:rPr lang="nl-NL" dirty="0" smtClean="0"/>
              <a:t>   bedrag = 2,5 × aantal + 10</a:t>
            </a:r>
          </a:p>
          <a:p>
            <a:pPr marL="0" indent="0">
              <a:buNone/>
            </a:pPr>
            <a:r>
              <a:rPr lang="nl-NL" dirty="0" smtClean="0"/>
              <a:t>uitkomst = </a:t>
            </a:r>
            <a:r>
              <a:rPr lang="is-IS" dirty="0" smtClean="0"/>
              <a:t>…... </a:t>
            </a:r>
            <a:r>
              <a:rPr lang="nl-NL" dirty="0" smtClean="0"/>
              <a:t>× getal + </a:t>
            </a:r>
            <a:r>
              <a:rPr lang="is-IS" dirty="0" smtClean="0"/>
              <a:t>….......</a:t>
            </a:r>
          </a:p>
          <a:p>
            <a:pPr marL="0" indent="0">
              <a:buNone/>
            </a:pPr>
            <a:r>
              <a:rPr lang="nl-NL" dirty="0" smtClean="0"/>
              <a:t>Standaard formule:   y </a:t>
            </a:r>
            <a:r>
              <a:rPr lang="nl-NL" dirty="0"/>
              <a:t>= a x + b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889249" y="4206875"/>
            <a:ext cx="1619251" cy="646331"/>
          </a:xfrm>
          <a:prstGeom prst="rect">
            <a:avLst/>
          </a:prstGeom>
          <a:ln w="57150" cmpd="sng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Stijggetal of</a:t>
            </a:r>
          </a:p>
          <a:p>
            <a:r>
              <a:rPr lang="nl-NL" dirty="0" smtClean="0"/>
              <a:t>Hellingsgetal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937125" y="4206875"/>
            <a:ext cx="1341646" cy="646331"/>
          </a:xfrm>
          <a:prstGeom prst="rect">
            <a:avLst/>
          </a:prstGeom>
          <a:ln w="57150"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Begingetal</a:t>
            </a:r>
          </a:p>
          <a:p>
            <a:r>
              <a:rPr lang="nl-NL" dirty="0" smtClean="0"/>
              <a:t>Startgetal </a:t>
            </a:r>
            <a:endParaRPr lang="nl-NL" dirty="0"/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4159250" y="3889374"/>
            <a:ext cx="190500" cy="301626"/>
          </a:xfrm>
          <a:prstGeom prst="straightConnector1">
            <a:avLst/>
          </a:prstGeom>
          <a:ln w="5715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H="1" flipV="1">
            <a:off x="5270500" y="3889374"/>
            <a:ext cx="200025" cy="301626"/>
          </a:xfrm>
          <a:prstGeom prst="straightConnector1">
            <a:avLst/>
          </a:prstGeom>
          <a:ln w="5715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hthoek 8"/>
          <p:cNvSpPr/>
          <p:nvPr/>
        </p:nvSpPr>
        <p:spPr>
          <a:xfrm>
            <a:off x="549275" y="272858"/>
            <a:ext cx="80422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5.1 – Tabel, grafiek, formule</a:t>
            </a:r>
          </a:p>
          <a:p>
            <a:r>
              <a:rPr lang="nl-NL" dirty="0"/>
              <a:t>- Je kan bij een formule een tabel maken en een grafiek tekenen.</a:t>
            </a:r>
          </a:p>
          <a:p>
            <a:r>
              <a:rPr lang="nl-NL" dirty="0"/>
              <a:t>- </a:t>
            </a:r>
            <a:r>
              <a:rPr lang="nl-NL" dirty="0">
                <a:solidFill>
                  <a:srgbClr val="FF0000"/>
                </a:solidFill>
              </a:rPr>
              <a:t>Je kan een lineair verband herkennen in een grafiek en in een tabel.</a:t>
            </a:r>
          </a:p>
        </p:txBody>
      </p:sp>
    </p:spTree>
    <p:extLst>
      <p:ext uri="{BB962C8B-B14F-4D97-AF65-F5344CB8AC3E}">
        <p14:creationId xmlns:p14="http://schemas.microsoft.com/office/powerpoint/2010/main" val="402327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Tabel ziet er uit als </a:t>
            </a:r>
            <a:r>
              <a:rPr lang="nl-NL" dirty="0" smtClean="0"/>
              <a:t>:       </a:t>
            </a:r>
          </a:p>
          <a:p>
            <a:pPr marL="0" indent="0">
              <a:buNone/>
            </a:pPr>
            <a:r>
              <a:rPr lang="nl-NL" dirty="0" smtClean="0"/>
              <a:t> 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Er is een regelmaat te vinden in de tabel van een lineair verband.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557918"/>
              </p:ext>
            </p:extLst>
          </p:nvPr>
        </p:nvGraphicFramePr>
        <p:xfrm>
          <a:off x="1638299" y="2320925"/>
          <a:ext cx="5664201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Document" r:id="rId4" imgW="3454400" imgH="1295400" progId="Word.Document.12">
                  <p:embed/>
                </p:oleObj>
              </mc:Choice>
              <mc:Fallback>
                <p:oleObj name="Document" r:id="rId4" imgW="3454400" imgH="1295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8299" y="2320925"/>
                        <a:ext cx="5664201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hoek 5"/>
          <p:cNvSpPr/>
          <p:nvPr/>
        </p:nvSpPr>
        <p:spPr>
          <a:xfrm>
            <a:off x="549275" y="272858"/>
            <a:ext cx="80422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5.1 – Tabel, grafiek, formule</a:t>
            </a:r>
          </a:p>
          <a:p>
            <a:r>
              <a:rPr lang="nl-NL" dirty="0"/>
              <a:t>- Je kan bij een formule een tabel maken en een grafiek tekenen.</a:t>
            </a:r>
          </a:p>
          <a:p>
            <a:r>
              <a:rPr lang="nl-NL" dirty="0"/>
              <a:t>- </a:t>
            </a:r>
            <a:r>
              <a:rPr lang="nl-NL" dirty="0">
                <a:solidFill>
                  <a:srgbClr val="FF0000"/>
                </a:solidFill>
              </a:rPr>
              <a:t>Je kan een lineair verband herkennen in een grafiek en in een tabel.</a:t>
            </a:r>
          </a:p>
        </p:txBody>
      </p:sp>
    </p:spTree>
    <p:extLst>
      <p:ext uri="{BB962C8B-B14F-4D97-AF65-F5344CB8AC3E}">
        <p14:creationId xmlns:p14="http://schemas.microsoft.com/office/powerpoint/2010/main" val="16388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139" y="2049239"/>
            <a:ext cx="395605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4788694" y="2504853"/>
            <a:ext cx="3132931" cy="210423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3481" y="1016496"/>
                <a:ext cx="533832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b="1" dirty="0" smtClean="0">
                    <a:solidFill>
                      <a:srgbClr val="0070C0"/>
                    </a:solidFill>
                  </a:rPr>
                  <a:t>Hoe stel je de formule op van de lijn </a:t>
                </a:r>
                <a:r>
                  <a:rPr lang="nl-NL" sz="2200" b="1" i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nl-NL" sz="2200" b="1" dirty="0" smtClean="0">
                    <a:solidFill>
                      <a:srgbClr val="0070C0"/>
                    </a:solidFill>
                  </a:rPr>
                  <a:t>?</a:t>
                </a:r>
              </a:p>
              <a:p>
                <a:r>
                  <a:rPr lang="nl-NL" sz="2200" dirty="0" smtClean="0"/>
                  <a:t>Je begint met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2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y</m:t>
                    </m:r>
                    <m:r>
                      <m:rPr>
                        <m:nor/>
                      </m:rPr>
                      <a:rPr lang="nl-NL" sz="22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 = </m:t>
                    </m:r>
                    <m:r>
                      <m:rPr>
                        <m:nor/>
                      </m:rPr>
                      <a:rPr lang="nl-NL" sz="2200" i="1" dirty="0" err="1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ax</m:t>
                    </m:r>
                    <m:r>
                      <m:rPr>
                        <m:nor/>
                      </m:rPr>
                      <a:rPr lang="nl-NL" sz="22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 + </m:t>
                    </m:r>
                    <m:r>
                      <m:rPr>
                        <m:nor/>
                      </m:rPr>
                      <a:rPr lang="nl-NL" sz="22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b</m:t>
                    </m:r>
                  </m:oMath>
                </a14:m>
                <a:r>
                  <a:rPr lang="nl-NL" sz="2200" dirty="0" smtClean="0"/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81" y="1016496"/>
                <a:ext cx="5338321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04447" y="1795413"/>
            <a:ext cx="43278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Je gebruikt twee </a:t>
            </a:r>
            <a:r>
              <a:rPr lang="nl-NL" sz="2200" u="sng" dirty="0" smtClean="0"/>
              <a:t>roosterpunten</a:t>
            </a:r>
          </a:p>
          <a:p>
            <a:r>
              <a:rPr lang="nl-NL" sz="2200" dirty="0" smtClean="0"/>
              <a:t>om </a:t>
            </a:r>
            <a:r>
              <a:rPr lang="nl-NL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l-NL" sz="2200" dirty="0" smtClean="0"/>
              <a:t> te berekenen.</a:t>
            </a:r>
          </a:p>
        </p:txBody>
      </p:sp>
      <p:sp>
        <p:nvSpPr>
          <p:cNvPr id="7" name="Oval 6"/>
          <p:cNvSpPr/>
          <p:nvPr/>
        </p:nvSpPr>
        <p:spPr>
          <a:xfrm>
            <a:off x="5350433" y="4171776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l 11"/>
          <p:cNvSpPr/>
          <p:nvPr/>
        </p:nvSpPr>
        <p:spPr>
          <a:xfrm>
            <a:off x="7038107" y="3034308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3743" y="2818865"/>
                <a:ext cx="63190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nl-NL" sz="2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sz="2200" i="1" dirty="0" smtClean="0">
                    <a:latin typeface="+mj-lt"/>
                  </a:rPr>
                  <a:t> =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43" y="2818865"/>
                <a:ext cx="631904" cy="4308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20473" y="2779720"/>
                <a:ext cx="1888659" cy="653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verticaal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horizontaal</m:t>
                        </m:r>
                      </m:den>
                    </m:f>
                  </m:oMath>
                </a14:m>
                <a:r>
                  <a:rPr lang="nl-NL" sz="2200" dirty="0" smtClean="0">
                    <a:latin typeface="+mj-lt"/>
                  </a:rPr>
                  <a:t>  =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73" y="2779720"/>
                <a:ext cx="1888659" cy="653192"/>
              </a:xfrm>
              <a:prstGeom prst="rect">
                <a:avLst/>
              </a:prstGeom>
              <a:blipFill rotWithShape="1">
                <a:blip r:embed="rId6"/>
                <a:stretch>
                  <a:fillRect r="-3762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5422441" y="4207780"/>
            <a:ext cx="165167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81713" y="3134295"/>
            <a:ext cx="0" cy="1073485"/>
          </a:xfrm>
          <a:prstGeom prst="line">
            <a:avLst/>
          </a:prstGeom>
          <a:ln w="3810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71605" y="420759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81243" y="35076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544698" y="2664816"/>
                <a:ext cx="420308" cy="655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0" i="0" smtClean="0">
                            <a:latin typeface="+mj-lt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sz="2200" dirty="0" smtClean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698" y="2664816"/>
                <a:ext cx="420308" cy="655051"/>
              </a:xfrm>
              <a:prstGeom prst="rect">
                <a:avLst/>
              </a:prstGeom>
              <a:blipFill rotWithShape="1">
                <a:blip r:embed="rId7"/>
                <a:stretch>
                  <a:fillRect r="-271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78768" y="3477587"/>
            <a:ext cx="30804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Waar snijdt </a:t>
            </a:r>
            <a:r>
              <a:rPr lang="nl-NL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nl-NL" sz="2200" b="1" i="1" dirty="0" smtClean="0">
                <a:solidFill>
                  <a:srgbClr val="0070C0"/>
                </a:solidFill>
              </a:rPr>
              <a:t> </a:t>
            </a:r>
            <a:r>
              <a:rPr lang="nl-NL" sz="2200" b="1" dirty="0" smtClean="0">
                <a:solidFill>
                  <a:srgbClr val="0070C0"/>
                </a:solidFill>
              </a:rPr>
              <a:t>de y-as?</a:t>
            </a:r>
            <a:endParaRPr lang="nl-NL" sz="2200" b="1" i="1" dirty="0" smtClean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8768" y="3944292"/>
            <a:ext cx="35862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In het punt (0,1), dus </a:t>
            </a:r>
            <a:r>
              <a:rPr lang="nl-NL" sz="2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l-NL" sz="2200" dirty="0" smtClean="0"/>
              <a:t> = 1.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4447" y="4793799"/>
            <a:ext cx="34251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Wat is de formule van </a:t>
            </a:r>
            <a:r>
              <a:rPr lang="nl-NL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nl-NL" sz="2200" b="1" dirty="0" smtClean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31" name="Word_21-1"/>
          <p:cNvSpPr txBox="1"/>
          <p:nvPr/>
        </p:nvSpPr>
        <p:spPr>
          <a:xfrm>
            <a:off x="491138" y="5244441"/>
            <a:ext cx="43922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 smtClean="0"/>
              <a:t>De </a:t>
            </a:r>
            <a:endParaRPr lang="nl-NL" dirty="0"/>
          </a:p>
        </p:txBody>
      </p:sp>
      <p:sp>
        <p:nvSpPr>
          <p:cNvPr id="3072" name="Word_21-2"/>
          <p:cNvSpPr txBox="1"/>
          <p:nvPr/>
        </p:nvSpPr>
        <p:spPr>
          <a:xfrm>
            <a:off x="930361" y="5244441"/>
            <a:ext cx="102111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smtClean="0"/>
              <a:t>formule </a:t>
            </a:r>
            <a:endParaRPr lang="nl-NL" dirty="0"/>
          </a:p>
        </p:txBody>
      </p:sp>
      <p:sp>
        <p:nvSpPr>
          <p:cNvPr id="3073" name="Word_21-3"/>
          <p:cNvSpPr txBox="1"/>
          <p:nvPr/>
        </p:nvSpPr>
        <p:spPr>
          <a:xfrm>
            <a:off x="1951474" y="5244441"/>
            <a:ext cx="533800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 smtClean="0"/>
              <a:t>van </a:t>
            </a:r>
            <a:endParaRPr lang="nl-NL" dirty="0"/>
          </a:p>
        </p:txBody>
      </p:sp>
      <p:sp>
        <p:nvSpPr>
          <p:cNvPr id="3074" name="Word_21-4"/>
          <p:cNvSpPr txBox="1"/>
          <p:nvPr/>
        </p:nvSpPr>
        <p:spPr>
          <a:xfrm>
            <a:off x="2485274" y="5244441"/>
            <a:ext cx="15709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076" name="Word_21-5"/>
          <p:cNvSpPr txBox="1"/>
          <p:nvPr/>
        </p:nvSpPr>
        <p:spPr>
          <a:xfrm>
            <a:off x="2626338" y="5244441"/>
            <a:ext cx="28212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smtClean="0"/>
              <a:t>is </a:t>
            </a:r>
            <a:endParaRPr lang="nl-NL" dirty="0"/>
          </a:p>
        </p:txBody>
      </p:sp>
      <p:sp>
        <p:nvSpPr>
          <p:cNvPr id="3077" name="Word_21-6"/>
          <p:cNvSpPr txBox="1"/>
          <p:nvPr/>
        </p:nvSpPr>
        <p:spPr>
          <a:xfrm>
            <a:off x="2908467" y="5244441"/>
            <a:ext cx="22602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𝑦 </a:t>
            </a:r>
            <a:endParaRPr lang="nl-N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Word_21-7"/>
          <p:cNvSpPr txBox="1"/>
          <p:nvPr/>
        </p:nvSpPr>
        <p:spPr>
          <a:xfrm>
            <a:off x="3029494" y="5224686"/>
            <a:ext cx="229230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nl-N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Word_21-8"/>
          <p:cNvSpPr txBox="1"/>
          <p:nvPr/>
        </p:nvSpPr>
        <p:spPr>
          <a:xfrm>
            <a:off x="3331721" y="5244440"/>
            <a:ext cx="7053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nl-N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Word_21-11"/>
          <p:cNvSpPr txBox="1"/>
          <p:nvPr/>
        </p:nvSpPr>
        <p:spPr>
          <a:xfrm>
            <a:off x="3579728" y="5244439"/>
            <a:ext cx="22121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𝑥 </a:t>
            </a:r>
            <a:endParaRPr lang="nl-N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Word_21-12"/>
          <p:cNvSpPr txBox="1"/>
          <p:nvPr/>
        </p:nvSpPr>
        <p:spPr>
          <a:xfrm>
            <a:off x="3808958" y="5244439"/>
            <a:ext cx="229230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+ </a:t>
            </a:r>
            <a:endParaRPr lang="nl-N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Word_21-13"/>
          <p:cNvSpPr txBox="1"/>
          <p:nvPr/>
        </p:nvSpPr>
        <p:spPr>
          <a:xfrm>
            <a:off x="4052614" y="5244439"/>
            <a:ext cx="28212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1. </a:t>
            </a:r>
            <a:endParaRPr lang="nl-NL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86" name="Rectangle 3085"/>
              <p:cNvSpPr/>
              <p:nvPr/>
            </p:nvSpPr>
            <p:spPr>
              <a:xfrm>
                <a:off x="3134491" y="5276478"/>
                <a:ext cx="37702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nl-NL" b="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nl-NL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86" name="Rectangle 30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491" y="5276478"/>
                <a:ext cx="377026" cy="612732"/>
              </a:xfrm>
              <a:prstGeom prst="rect">
                <a:avLst/>
              </a:prstGeom>
              <a:blipFill rotWithShape="1">
                <a:blip r:embed="rId8"/>
                <a:stretch>
                  <a:fillRect r="-4127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Volgende slide icoon"/>
          <p:cNvGrpSpPr/>
          <p:nvPr/>
        </p:nvGrpSpPr>
        <p:grpSpPr>
          <a:xfrm>
            <a:off x="8604448" y="6788646"/>
            <a:ext cx="395064" cy="180020"/>
            <a:chOff x="2610762" y="4509120"/>
            <a:chExt cx="395064" cy="180020"/>
          </a:xfrm>
        </p:grpSpPr>
        <p:sp>
          <p:nvSpPr>
            <p:cNvPr id="35" name="Isosceles Triangle 3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6" name="Isosceles Triangle 3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7" name="c Noordhoff"/>
          <p:cNvSpPr txBox="1"/>
          <p:nvPr/>
        </p:nvSpPr>
        <p:spPr>
          <a:xfrm>
            <a:off x="3581081" y="6844302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38" name="Animatie icoon"/>
          <p:cNvGrpSpPr>
            <a:grpSpLocks noChangeAspect="1"/>
          </p:cNvGrpSpPr>
          <p:nvPr/>
        </p:nvGrpSpPr>
        <p:grpSpPr>
          <a:xfrm>
            <a:off x="8604448" y="6644630"/>
            <a:ext cx="440378" cy="360000"/>
            <a:chOff x="5076056" y="174576"/>
            <a:chExt cx="3276364" cy="2678360"/>
          </a:xfrm>
        </p:grpSpPr>
        <p:sp>
          <p:nvSpPr>
            <p:cNvPr id="39" name="Rectangle 3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Isosceles Triangle 3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Oval 4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Oval 4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703770" y="2564854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nl-NL" i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20816" y="93166"/>
            <a:ext cx="70594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5.2 – Formule maken</a:t>
            </a:r>
          </a:p>
          <a:p>
            <a:r>
              <a:rPr lang="nl-NL" dirty="0">
                <a:solidFill>
                  <a:srgbClr val="FF0000"/>
                </a:solidFill>
              </a:rPr>
              <a:t>- Je kan een formule maken bij een grafiek.</a:t>
            </a:r>
          </a:p>
          <a:p>
            <a:r>
              <a:rPr lang="nl-NL" dirty="0"/>
              <a:t>- Je kan een formule maken bij een tabel.</a:t>
            </a:r>
          </a:p>
        </p:txBody>
      </p:sp>
    </p:spTree>
    <p:extLst>
      <p:ext uri="{BB962C8B-B14F-4D97-AF65-F5344CB8AC3E}">
        <p14:creationId xmlns:p14="http://schemas.microsoft.com/office/powerpoint/2010/main" val="401361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12" grpId="0" animBg="1"/>
      <p:bldP spid="13" grpId="0"/>
      <p:bldP spid="14" grpId="0"/>
      <p:bldP spid="24" grpId="0"/>
      <p:bldP spid="26" grpId="0"/>
      <p:bldP spid="25" grpId="0"/>
      <p:bldP spid="27" grpId="0"/>
      <p:bldP spid="28" grpId="0"/>
      <p:bldP spid="29" grpId="0"/>
      <p:bldP spid="31" grpId="0"/>
      <p:bldP spid="3072" grpId="0"/>
      <p:bldP spid="3073" grpId="0"/>
      <p:bldP spid="3074" grpId="0"/>
      <p:bldP spid="3076" grpId="0"/>
      <p:bldP spid="3077" grpId="0"/>
      <p:bldP spid="3078" grpId="0"/>
      <p:bldP spid="3082" grpId="0"/>
      <p:bldP spid="3083" grpId="0"/>
      <p:bldP spid="3084" grpId="0"/>
      <p:bldP spid="3086" grpId="0"/>
      <p:bldP spid="3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955</TotalTime>
  <Words>1522</Words>
  <Application>Microsoft Office PowerPoint</Application>
  <PresentationFormat>Diavoorstelling (4:3)</PresentationFormat>
  <Paragraphs>394</Paragraphs>
  <Slides>24</Slides>
  <Notes>3</Notes>
  <HiddenSlides>0</HiddenSlides>
  <MMClips>2</MMClips>
  <ScaleCrop>false</ScaleCrop>
  <HeadingPairs>
    <vt:vector size="8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34" baseType="lpstr">
      <vt:lpstr>Arial</vt:lpstr>
      <vt:lpstr>Calibri</vt:lpstr>
      <vt:lpstr>Cambria Math</vt:lpstr>
      <vt:lpstr>MathJax_Main</vt:lpstr>
      <vt:lpstr>News Gothic MT</vt:lpstr>
      <vt:lpstr>Times New Roman</vt:lpstr>
      <vt:lpstr>Wingdings</vt:lpstr>
      <vt:lpstr>Wingdings 2</vt:lpstr>
      <vt:lpstr>Briesje</vt:lpstr>
      <vt:lpstr>Document</vt:lpstr>
      <vt:lpstr>H5 – lineaire  verbanden</vt:lpstr>
      <vt:lpstr>Wat moet je kunnen?</vt:lpstr>
      <vt:lpstr>Wat moet je kunnen?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Extra uitleg</vt:lpstr>
      <vt:lpstr>PowerPoint-presentatie</vt:lpstr>
      <vt:lpstr>Extra uitleg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Zelf proberen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 – lineaire verbanden</dc:title>
  <dc:creator>Heleen</dc:creator>
  <cp:lastModifiedBy>Heleen Hoek</cp:lastModifiedBy>
  <cp:revision>52</cp:revision>
  <dcterms:created xsi:type="dcterms:W3CDTF">2018-02-06T18:26:01Z</dcterms:created>
  <dcterms:modified xsi:type="dcterms:W3CDTF">2018-02-23T10:10:31Z</dcterms:modified>
</cp:coreProperties>
</file>