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62" r:id="rId6"/>
    <p:sldId id="327" r:id="rId7"/>
    <p:sldId id="328" r:id="rId8"/>
    <p:sldId id="343" r:id="rId9"/>
    <p:sldId id="341" r:id="rId10"/>
    <p:sldId id="344" r:id="rId11"/>
    <p:sldId id="342" r:id="rId12"/>
    <p:sldId id="339" r:id="rId13"/>
    <p:sldId id="345" r:id="rId14"/>
    <p:sldId id="346" r:id="rId15"/>
    <p:sldId id="347"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D9986A-3BCF-43F5-9BA5-1FB34D73C74C}" v="11" dt="2023-03-05T18:38:52.17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10" d="100"/>
          <a:sy n="110" d="100"/>
        </p:scale>
        <p:origin x="114" y="10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67C67B-146D-4359-A80D-0D1F5F99E483}" type="datetimeFigureOut">
              <a:rPr lang="nl-NL" smtClean="0"/>
              <a:t>6-3-2023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4AA84-5B4D-466B-940E-8D6AC1F7AA51}" type="slidenum">
              <a:rPr lang="nl-NL" smtClean="0"/>
              <a:t>‹nr.›</a:t>
            </a:fld>
            <a:endParaRPr lang="nl-NL"/>
          </a:p>
        </p:txBody>
      </p:sp>
    </p:spTree>
    <p:extLst>
      <p:ext uri="{BB962C8B-B14F-4D97-AF65-F5344CB8AC3E}">
        <p14:creationId xmlns:p14="http://schemas.microsoft.com/office/powerpoint/2010/main" val="3880906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Nu nog werken aan twee varianten; live en online </a:t>
            </a:r>
          </a:p>
          <a:p>
            <a:r>
              <a:rPr lang="nl-NL"/>
              <a:t>Voor beide dezelfde aandachtspunten. </a:t>
            </a:r>
          </a:p>
          <a:p>
            <a:r>
              <a:rPr lang="nl-NL"/>
              <a:t>In week 5 beslissen we of we live of online gaan (in overleg met opdrachtgever!) </a:t>
            </a:r>
          </a:p>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9E529-AD7F-4AFD-AC34-7DC6260B4D7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0609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Verschillende fases in zo’n bijeenkomst waarbij de energie, betrokkenheid en input van de deelnemers wisselen = goed! </a:t>
            </a:r>
          </a:p>
          <a:p>
            <a:r>
              <a:rPr lang="nl-NL" dirty="0"/>
              <a:t>Pas het programma daar op aan: meedoen, luisteren, vertellen, discussiëren &gt; doel is om mensen te betrekken </a:t>
            </a:r>
          </a:p>
          <a:p>
            <a:r>
              <a:rPr lang="nl-NL" dirty="0"/>
              <a:t>Succesfactor is dan:  actieve werkvormen en je manier van presenteren. </a:t>
            </a:r>
          </a:p>
          <a:p>
            <a:r>
              <a:rPr lang="nl-NL" dirty="0"/>
              <a:t>Vandaag werkvormen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9E529-AD7F-4AFD-AC34-7DC6260B4D7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151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Variatie is belangrijk, valkuil is dat een spelshow wordt….houd doel en doelgroep in de gaten!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9E529-AD7F-4AFD-AC34-7DC6260B4D7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5633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F54AA84-5B4D-466B-940E-8D6AC1F7AA51}" type="slidenum">
              <a:rPr lang="nl-NL" smtClean="0"/>
              <a:t>10</a:t>
            </a:fld>
            <a:endParaRPr lang="nl-NL"/>
          </a:p>
        </p:txBody>
      </p:sp>
    </p:spTree>
    <p:extLst>
      <p:ext uri="{BB962C8B-B14F-4D97-AF65-F5344CB8AC3E}">
        <p14:creationId xmlns:p14="http://schemas.microsoft.com/office/powerpoint/2010/main" val="834343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422359-B906-BCDC-3EA3-2C52F0A91B6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9788E84-0E69-F29B-EACE-995E9AEC11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0E3922D-CCC9-193D-54FF-8002E79CD8AD}"/>
              </a:ext>
            </a:extLst>
          </p:cNvPr>
          <p:cNvSpPr>
            <a:spLocks noGrp="1"/>
          </p:cNvSpPr>
          <p:nvPr>
            <p:ph type="dt" sz="half" idx="10"/>
          </p:nvPr>
        </p:nvSpPr>
        <p:spPr/>
        <p:txBody>
          <a:bodyPr/>
          <a:lstStyle/>
          <a:p>
            <a:fld id="{73479D02-11ED-4B64-AB50-DADB95F74BE7}" type="datetimeFigureOut">
              <a:rPr lang="nl-NL" smtClean="0"/>
              <a:t>6-3-2023</a:t>
            </a:fld>
            <a:endParaRPr lang="nl-NL"/>
          </a:p>
        </p:txBody>
      </p:sp>
      <p:sp>
        <p:nvSpPr>
          <p:cNvPr id="5" name="Tijdelijke aanduiding voor voettekst 4">
            <a:extLst>
              <a:ext uri="{FF2B5EF4-FFF2-40B4-BE49-F238E27FC236}">
                <a16:creationId xmlns:a16="http://schemas.microsoft.com/office/drawing/2014/main" id="{FA0B70F1-6FB7-AC27-9C60-14366753D60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B2DF2CA-DD30-4AC3-2C39-70E8B64B29CB}"/>
              </a:ext>
            </a:extLst>
          </p:cNvPr>
          <p:cNvSpPr>
            <a:spLocks noGrp="1"/>
          </p:cNvSpPr>
          <p:nvPr>
            <p:ph type="sldNum" sz="quarter" idx="12"/>
          </p:nvPr>
        </p:nvSpPr>
        <p:spPr/>
        <p:txBody>
          <a:bodyPr/>
          <a:lstStyle/>
          <a:p>
            <a:fld id="{86582112-557F-458C-9038-05E0E53D497E}" type="slidenum">
              <a:rPr lang="nl-NL" smtClean="0"/>
              <a:t>‹nr.›</a:t>
            </a:fld>
            <a:endParaRPr lang="nl-NL"/>
          </a:p>
        </p:txBody>
      </p:sp>
    </p:spTree>
    <p:extLst>
      <p:ext uri="{BB962C8B-B14F-4D97-AF65-F5344CB8AC3E}">
        <p14:creationId xmlns:p14="http://schemas.microsoft.com/office/powerpoint/2010/main" val="600860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656B55-C8CC-20C4-7562-74277BD9685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4995148-D4D0-9F16-00BC-DF81BCB34FA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3C3B06B-EEAF-469C-D223-5F47ADE7E903}"/>
              </a:ext>
            </a:extLst>
          </p:cNvPr>
          <p:cNvSpPr>
            <a:spLocks noGrp="1"/>
          </p:cNvSpPr>
          <p:nvPr>
            <p:ph type="dt" sz="half" idx="10"/>
          </p:nvPr>
        </p:nvSpPr>
        <p:spPr/>
        <p:txBody>
          <a:bodyPr/>
          <a:lstStyle/>
          <a:p>
            <a:fld id="{73479D02-11ED-4B64-AB50-DADB95F74BE7}" type="datetimeFigureOut">
              <a:rPr lang="nl-NL" smtClean="0"/>
              <a:t>6-3-2023</a:t>
            </a:fld>
            <a:endParaRPr lang="nl-NL"/>
          </a:p>
        </p:txBody>
      </p:sp>
      <p:sp>
        <p:nvSpPr>
          <p:cNvPr id="5" name="Tijdelijke aanduiding voor voettekst 4">
            <a:extLst>
              <a:ext uri="{FF2B5EF4-FFF2-40B4-BE49-F238E27FC236}">
                <a16:creationId xmlns:a16="http://schemas.microsoft.com/office/drawing/2014/main" id="{679121A2-59E0-57CB-2173-ED8E09F09D5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F2F986-2694-43B8-28B5-7E4455E36396}"/>
              </a:ext>
            </a:extLst>
          </p:cNvPr>
          <p:cNvSpPr>
            <a:spLocks noGrp="1"/>
          </p:cNvSpPr>
          <p:nvPr>
            <p:ph type="sldNum" sz="quarter" idx="12"/>
          </p:nvPr>
        </p:nvSpPr>
        <p:spPr/>
        <p:txBody>
          <a:bodyPr/>
          <a:lstStyle/>
          <a:p>
            <a:fld id="{86582112-557F-458C-9038-05E0E53D497E}" type="slidenum">
              <a:rPr lang="nl-NL" smtClean="0"/>
              <a:t>‹nr.›</a:t>
            </a:fld>
            <a:endParaRPr lang="nl-NL"/>
          </a:p>
        </p:txBody>
      </p:sp>
    </p:spTree>
    <p:extLst>
      <p:ext uri="{BB962C8B-B14F-4D97-AF65-F5344CB8AC3E}">
        <p14:creationId xmlns:p14="http://schemas.microsoft.com/office/powerpoint/2010/main" val="714707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14B4F98-46EF-596E-E3E6-4D2EECEB445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442D639-27E0-9DA1-AE73-26D7649CE55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CE0C94F-E168-775A-AC19-CFDF8D3D7090}"/>
              </a:ext>
            </a:extLst>
          </p:cNvPr>
          <p:cNvSpPr>
            <a:spLocks noGrp="1"/>
          </p:cNvSpPr>
          <p:nvPr>
            <p:ph type="dt" sz="half" idx="10"/>
          </p:nvPr>
        </p:nvSpPr>
        <p:spPr/>
        <p:txBody>
          <a:bodyPr/>
          <a:lstStyle/>
          <a:p>
            <a:fld id="{73479D02-11ED-4B64-AB50-DADB95F74BE7}" type="datetimeFigureOut">
              <a:rPr lang="nl-NL" smtClean="0"/>
              <a:t>6-3-2023</a:t>
            </a:fld>
            <a:endParaRPr lang="nl-NL"/>
          </a:p>
        </p:txBody>
      </p:sp>
      <p:sp>
        <p:nvSpPr>
          <p:cNvPr id="5" name="Tijdelijke aanduiding voor voettekst 4">
            <a:extLst>
              <a:ext uri="{FF2B5EF4-FFF2-40B4-BE49-F238E27FC236}">
                <a16:creationId xmlns:a16="http://schemas.microsoft.com/office/drawing/2014/main" id="{6A839DF0-C2C5-CFC7-CE49-A8B051A94C2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81CB1F0-5945-0B1D-31B9-8EC1D4B08213}"/>
              </a:ext>
            </a:extLst>
          </p:cNvPr>
          <p:cNvSpPr>
            <a:spLocks noGrp="1"/>
          </p:cNvSpPr>
          <p:nvPr>
            <p:ph type="sldNum" sz="quarter" idx="12"/>
          </p:nvPr>
        </p:nvSpPr>
        <p:spPr/>
        <p:txBody>
          <a:bodyPr/>
          <a:lstStyle/>
          <a:p>
            <a:fld id="{86582112-557F-458C-9038-05E0E53D497E}" type="slidenum">
              <a:rPr lang="nl-NL" smtClean="0"/>
              <a:t>‹nr.›</a:t>
            </a:fld>
            <a:endParaRPr lang="nl-NL"/>
          </a:p>
        </p:txBody>
      </p:sp>
    </p:spTree>
    <p:extLst>
      <p:ext uri="{BB962C8B-B14F-4D97-AF65-F5344CB8AC3E}">
        <p14:creationId xmlns:p14="http://schemas.microsoft.com/office/powerpoint/2010/main" val="1764852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E7D8C2-F4DE-1AE8-041C-54D5B73E1D0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164F4DC-2B85-3B6E-BFC6-8860042315A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4BA2716-8C02-3D3D-2DF2-D1633978B523}"/>
              </a:ext>
            </a:extLst>
          </p:cNvPr>
          <p:cNvSpPr>
            <a:spLocks noGrp="1"/>
          </p:cNvSpPr>
          <p:nvPr>
            <p:ph type="dt" sz="half" idx="10"/>
          </p:nvPr>
        </p:nvSpPr>
        <p:spPr/>
        <p:txBody>
          <a:bodyPr/>
          <a:lstStyle/>
          <a:p>
            <a:fld id="{73479D02-11ED-4B64-AB50-DADB95F74BE7}" type="datetimeFigureOut">
              <a:rPr lang="nl-NL" smtClean="0"/>
              <a:t>6-3-2023</a:t>
            </a:fld>
            <a:endParaRPr lang="nl-NL"/>
          </a:p>
        </p:txBody>
      </p:sp>
      <p:sp>
        <p:nvSpPr>
          <p:cNvPr id="5" name="Tijdelijke aanduiding voor voettekst 4">
            <a:extLst>
              <a:ext uri="{FF2B5EF4-FFF2-40B4-BE49-F238E27FC236}">
                <a16:creationId xmlns:a16="http://schemas.microsoft.com/office/drawing/2014/main" id="{D8CF8EC8-E1CF-5E42-F767-4ED4779C0DE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68B0B77-3FF6-9033-DEFF-2DAEBDE4CF16}"/>
              </a:ext>
            </a:extLst>
          </p:cNvPr>
          <p:cNvSpPr>
            <a:spLocks noGrp="1"/>
          </p:cNvSpPr>
          <p:nvPr>
            <p:ph type="sldNum" sz="quarter" idx="12"/>
          </p:nvPr>
        </p:nvSpPr>
        <p:spPr/>
        <p:txBody>
          <a:bodyPr/>
          <a:lstStyle/>
          <a:p>
            <a:fld id="{86582112-557F-458C-9038-05E0E53D497E}" type="slidenum">
              <a:rPr lang="nl-NL" smtClean="0"/>
              <a:t>‹nr.›</a:t>
            </a:fld>
            <a:endParaRPr lang="nl-NL"/>
          </a:p>
        </p:txBody>
      </p:sp>
    </p:spTree>
    <p:extLst>
      <p:ext uri="{BB962C8B-B14F-4D97-AF65-F5344CB8AC3E}">
        <p14:creationId xmlns:p14="http://schemas.microsoft.com/office/powerpoint/2010/main" val="3728827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695739-760E-DAED-A009-91AB8C7B585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BC7E3A8-0132-7448-CD80-87EAECCB82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7AF7C51-C37E-8A10-81B8-256112CEFE52}"/>
              </a:ext>
            </a:extLst>
          </p:cNvPr>
          <p:cNvSpPr>
            <a:spLocks noGrp="1"/>
          </p:cNvSpPr>
          <p:nvPr>
            <p:ph type="dt" sz="half" idx="10"/>
          </p:nvPr>
        </p:nvSpPr>
        <p:spPr/>
        <p:txBody>
          <a:bodyPr/>
          <a:lstStyle/>
          <a:p>
            <a:fld id="{73479D02-11ED-4B64-AB50-DADB95F74BE7}" type="datetimeFigureOut">
              <a:rPr lang="nl-NL" smtClean="0"/>
              <a:t>6-3-2023</a:t>
            </a:fld>
            <a:endParaRPr lang="nl-NL"/>
          </a:p>
        </p:txBody>
      </p:sp>
      <p:sp>
        <p:nvSpPr>
          <p:cNvPr id="5" name="Tijdelijke aanduiding voor voettekst 4">
            <a:extLst>
              <a:ext uri="{FF2B5EF4-FFF2-40B4-BE49-F238E27FC236}">
                <a16:creationId xmlns:a16="http://schemas.microsoft.com/office/drawing/2014/main" id="{6D769501-9610-16C1-9E6D-E78F5E4632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70BC6F0-2EC9-FA2D-DC2D-A24E05B2DFA0}"/>
              </a:ext>
            </a:extLst>
          </p:cNvPr>
          <p:cNvSpPr>
            <a:spLocks noGrp="1"/>
          </p:cNvSpPr>
          <p:nvPr>
            <p:ph type="sldNum" sz="quarter" idx="12"/>
          </p:nvPr>
        </p:nvSpPr>
        <p:spPr/>
        <p:txBody>
          <a:bodyPr/>
          <a:lstStyle/>
          <a:p>
            <a:fld id="{86582112-557F-458C-9038-05E0E53D497E}" type="slidenum">
              <a:rPr lang="nl-NL" smtClean="0"/>
              <a:t>‹nr.›</a:t>
            </a:fld>
            <a:endParaRPr lang="nl-NL"/>
          </a:p>
        </p:txBody>
      </p:sp>
    </p:spTree>
    <p:extLst>
      <p:ext uri="{BB962C8B-B14F-4D97-AF65-F5344CB8AC3E}">
        <p14:creationId xmlns:p14="http://schemas.microsoft.com/office/powerpoint/2010/main" val="1800923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9B83B5-B9C6-3ADD-3205-289A055D34B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22BCB3E-440C-7B51-BBF1-87AA958EA7C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9AC7DA4-07AE-66B3-3AB8-9352FA1D89A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DDBADB6-9A8E-3ABB-6657-98F6CCD96D9C}"/>
              </a:ext>
            </a:extLst>
          </p:cNvPr>
          <p:cNvSpPr>
            <a:spLocks noGrp="1"/>
          </p:cNvSpPr>
          <p:nvPr>
            <p:ph type="dt" sz="half" idx="10"/>
          </p:nvPr>
        </p:nvSpPr>
        <p:spPr/>
        <p:txBody>
          <a:bodyPr/>
          <a:lstStyle/>
          <a:p>
            <a:fld id="{73479D02-11ED-4B64-AB50-DADB95F74BE7}" type="datetimeFigureOut">
              <a:rPr lang="nl-NL" smtClean="0"/>
              <a:t>6-3-2023</a:t>
            </a:fld>
            <a:endParaRPr lang="nl-NL"/>
          </a:p>
        </p:txBody>
      </p:sp>
      <p:sp>
        <p:nvSpPr>
          <p:cNvPr id="6" name="Tijdelijke aanduiding voor voettekst 5">
            <a:extLst>
              <a:ext uri="{FF2B5EF4-FFF2-40B4-BE49-F238E27FC236}">
                <a16:creationId xmlns:a16="http://schemas.microsoft.com/office/drawing/2014/main" id="{7B35FF92-4414-C4AC-6795-952EE2AC3A3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9DB8BD9-8476-93CD-A8E9-DDE9700F1B74}"/>
              </a:ext>
            </a:extLst>
          </p:cNvPr>
          <p:cNvSpPr>
            <a:spLocks noGrp="1"/>
          </p:cNvSpPr>
          <p:nvPr>
            <p:ph type="sldNum" sz="quarter" idx="12"/>
          </p:nvPr>
        </p:nvSpPr>
        <p:spPr/>
        <p:txBody>
          <a:bodyPr/>
          <a:lstStyle/>
          <a:p>
            <a:fld id="{86582112-557F-458C-9038-05E0E53D497E}" type="slidenum">
              <a:rPr lang="nl-NL" smtClean="0"/>
              <a:t>‹nr.›</a:t>
            </a:fld>
            <a:endParaRPr lang="nl-NL"/>
          </a:p>
        </p:txBody>
      </p:sp>
    </p:spTree>
    <p:extLst>
      <p:ext uri="{BB962C8B-B14F-4D97-AF65-F5344CB8AC3E}">
        <p14:creationId xmlns:p14="http://schemas.microsoft.com/office/powerpoint/2010/main" val="3721409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F7FBAD-B3FF-31BC-4CE9-2721FEA078F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7EEF61B-D1B4-DF66-512F-853377B17B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A6B3E91-E692-14C7-FD40-734255C8B5F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D1DF452-67AE-77E5-950D-A9DE324864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4C6F7E7-038C-853C-AE0B-FFBEE2F1658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DBDE2A2-D10A-AF63-507D-DD0A123C0EF0}"/>
              </a:ext>
            </a:extLst>
          </p:cNvPr>
          <p:cNvSpPr>
            <a:spLocks noGrp="1"/>
          </p:cNvSpPr>
          <p:nvPr>
            <p:ph type="dt" sz="half" idx="10"/>
          </p:nvPr>
        </p:nvSpPr>
        <p:spPr/>
        <p:txBody>
          <a:bodyPr/>
          <a:lstStyle/>
          <a:p>
            <a:fld id="{73479D02-11ED-4B64-AB50-DADB95F74BE7}" type="datetimeFigureOut">
              <a:rPr lang="nl-NL" smtClean="0"/>
              <a:t>6-3-2023</a:t>
            </a:fld>
            <a:endParaRPr lang="nl-NL"/>
          </a:p>
        </p:txBody>
      </p:sp>
      <p:sp>
        <p:nvSpPr>
          <p:cNvPr id="8" name="Tijdelijke aanduiding voor voettekst 7">
            <a:extLst>
              <a:ext uri="{FF2B5EF4-FFF2-40B4-BE49-F238E27FC236}">
                <a16:creationId xmlns:a16="http://schemas.microsoft.com/office/drawing/2014/main" id="{C0732B3D-3B63-FAD8-1C22-560DE0B8B62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E0D5212-90CB-750B-4D35-5EC724B5FD53}"/>
              </a:ext>
            </a:extLst>
          </p:cNvPr>
          <p:cNvSpPr>
            <a:spLocks noGrp="1"/>
          </p:cNvSpPr>
          <p:nvPr>
            <p:ph type="sldNum" sz="quarter" idx="12"/>
          </p:nvPr>
        </p:nvSpPr>
        <p:spPr/>
        <p:txBody>
          <a:bodyPr/>
          <a:lstStyle/>
          <a:p>
            <a:fld id="{86582112-557F-458C-9038-05E0E53D497E}" type="slidenum">
              <a:rPr lang="nl-NL" smtClean="0"/>
              <a:t>‹nr.›</a:t>
            </a:fld>
            <a:endParaRPr lang="nl-NL"/>
          </a:p>
        </p:txBody>
      </p:sp>
    </p:spTree>
    <p:extLst>
      <p:ext uri="{BB962C8B-B14F-4D97-AF65-F5344CB8AC3E}">
        <p14:creationId xmlns:p14="http://schemas.microsoft.com/office/powerpoint/2010/main" val="211055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72F678-6E6F-B4D1-4158-57AF665DCA7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0299717-25FC-E936-D20A-7601C54597A0}"/>
              </a:ext>
            </a:extLst>
          </p:cNvPr>
          <p:cNvSpPr>
            <a:spLocks noGrp="1"/>
          </p:cNvSpPr>
          <p:nvPr>
            <p:ph type="dt" sz="half" idx="10"/>
          </p:nvPr>
        </p:nvSpPr>
        <p:spPr/>
        <p:txBody>
          <a:bodyPr/>
          <a:lstStyle/>
          <a:p>
            <a:fld id="{73479D02-11ED-4B64-AB50-DADB95F74BE7}" type="datetimeFigureOut">
              <a:rPr lang="nl-NL" smtClean="0"/>
              <a:t>6-3-2023</a:t>
            </a:fld>
            <a:endParaRPr lang="nl-NL"/>
          </a:p>
        </p:txBody>
      </p:sp>
      <p:sp>
        <p:nvSpPr>
          <p:cNvPr id="4" name="Tijdelijke aanduiding voor voettekst 3">
            <a:extLst>
              <a:ext uri="{FF2B5EF4-FFF2-40B4-BE49-F238E27FC236}">
                <a16:creationId xmlns:a16="http://schemas.microsoft.com/office/drawing/2014/main" id="{E6707551-A478-7CB4-7F18-438967E864D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D3827E4-BBC1-D65B-FA64-9E83F9AB370E}"/>
              </a:ext>
            </a:extLst>
          </p:cNvPr>
          <p:cNvSpPr>
            <a:spLocks noGrp="1"/>
          </p:cNvSpPr>
          <p:nvPr>
            <p:ph type="sldNum" sz="quarter" idx="12"/>
          </p:nvPr>
        </p:nvSpPr>
        <p:spPr/>
        <p:txBody>
          <a:bodyPr/>
          <a:lstStyle/>
          <a:p>
            <a:fld id="{86582112-557F-458C-9038-05E0E53D497E}" type="slidenum">
              <a:rPr lang="nl-NL" smtClean="0"/>
              <a:t>‹nr.›</a:t>
            </a:fld>
            <a:endParaRPr lang="nl-NL"/>
          </a:p>
        </p:txBody>
      </p:sp>
    </p:spTree>
    <p:extLst>
      <p:ext uri="{BB962C8B-B14F-4D97-AF65-F5344CB8AC3E}">
        <p14:creationId xmlns:p14="http://schemas.microsoft.com/office/powerpoint/2010/main" val="314635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31A506C-07DA-BD5D-0EEF-A31D9293C3D9}"/>
              </a:ext>
            </a:extLst>
          </p:cNvPr>
          <p:cNvSpPr>
            <a:spLocks noGrp="1"/>
          </p:cNvSpPr>
          <p:nvPr>
            <p:ph type="dt" sz="half" idx="10"/>
          </p:nvPr>
        </p:nvSpPr>
        <p:spPr/>
        <p:txBody>
          <a:bodyPr/>
          <a:lstStyle/>
          <a:p>
            <a:fld id="{73479D02-11ED-4B64-AB50-DADB95F74BE7}" type="datetimeFigureOut">
              <a:rPr lang="nl-NL" smtClean="0"/>
              <a:t>6-3-2023</a:t>
            </a:fld>
            <a:endParaRPr lang="nl-NL"/>
          </a:p>
        </p:txBody>
      </p:sp>
      <p:sp>
        <p:nvSpPr>
          <p:cNvPr id="3" name="Tijdelijke aanduiding voor voettekst 2">
            <a:extLst>
              <a:ext uri="{FF2B5EF4-FFF2-40B4-BE49-F238E27FC236}">
                <a16:creationId xmlns:a16="http://schemas.microsoft.com/office/drawing/2014/main" id="{86912A69-DE20-CD8F-D0AC-4AB588BAA2A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08B1C0C-6A48-C155-1480-C2ECEE3E345C}"/>
              </a:ext>
            </a:extLst>
          </p:cNvPr>
          <p:cNvSpPr>
            <a:spLocks noGrp="1"/>
          </p:cNvSpPr>
          <p:nvPr>
            <p:ph type="sldNum" sz="quarter" idx="12"/>
          </p:nvPr>
        </p:nvSpPr>
        <p:spPr/>
        <p:txBody>
          <a:bodyPr/>
          <a:lstStyle/>
          <a:p>
            <a:fld id="{86582112-557F-458C-9038-05E0E53D497E}" type="slidenum">
              <a:rPr lang="nl-NL" smtClean="0"/>
              <a:t>‹nr.›</a:t>
            </a:fld>
            <a:endParaRPr lang="nl-NL"/>
          </a:p>
        </p:txBody>
      </p:sp>
    </p:spTree>
    <p:extLst>
      <p:ext uri="{BB962C8B-B14F-4D97-AF65-F5344CB8AC3E}">
        <p14:creationId xmlns:p14="http://schemas.microsoft.com/office/powerpoint/2010/main" val="122914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2291FD-F701-4C03-4BD4-08E925AE74C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E47505A-E498-43ED-0684-E7595B537C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777A711-BD86-F375-D7AA-DFBFE8BD3A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66F274B-DF16-D490-2D27-E5676AE6CA4E}"/>
              </a:ext>
            </a:extLst>
          </p:cNvPr>
          <p:cNvSpPr>
            <a:spLocks noGrp="1"/>
          </p:cNvSpPr>
          <p:nvPr>
            <p:ph type="dt" sz="half" idx="10"/>
          </p:nvPr>
        </p:nvSpPr>
        <p:spPr/>
        <p:txBody>
          <a:bodyPr/>
          <a:lstStyle/>
          <a:p>
            <a:fld id="{73479D02-11ED-4B64-AB50-DADB95F74BE7}" type="datetimeFigureOut">
              <a:rPr lang="nl-NL" smtClean="0"/>
              <a:t>6-3-2023</a:t>
            </a:fld>
            <a:endParaRPr lang="nl-NL"/>
          </a:p>
        </p:txBody>
      </p:sp>
      <p:sp>
        <p:nvSpPr>
          <p:cNvPr id="6" name="Tijdelijke aanduiding voor voettekst 5">
            <a:extLst>
              <a:ext uri="{FF2B5EF4-FFF2-40B4-BE49-F238E27FC236}">
                <a16:creationId xmlns:a16="http://schemas.microsoft.com/office/drawing/2014/main" id="{EE9F4B43-07D9-5906-C4FE-62F354D365B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A24F225-BA08-D59E-30F3-7E99EC3A689B}"/>
              </a:ext>
            </a:extLst>
          </p:cNvPr>
          <p:cNvSpPr>
            <a:spLocks noGrp="1"/>
          </p:cNvSpPr>
          <p:nvPr>
            <p:ph type="sldNum" sz="quarter" idx="12"/>
          </p:nvPr>
        </p:nvSpPr>
        <p:spPr/>
        <p:txBody>
          <a:bodyPr/>
          <a:lstStyle/>
          <a:p>
            <a:fld id="{86582112-557F-458C-9038-05E0E53D497E}" type="slidenum">
              <a:rPr lang="nl-NL" smtClean="0"/>
              <a:t>‹nr.›</a:t>
            </a:fld>
            <a:endParaRPr lang="nl-NL"/>
          </a:p>
        </p:txBody>
      </p:sp>
    </p:spTree>
    <p:extLst>
      <p:ext uri="{BB962C8B-B14F-4D97-AF65-F5344CB8AC3E}">
        <p14:creationId xmlns:p14="http://schemas.microsoft.com/office/powerpoint/2010/main" val="2883651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6E2C88-C4F1-99DE-29C6-57CA69B6726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B5C2C46-7497-4BA6-2938-901035B84A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6B6CB31-FC8A-BB09-8457-DF1CE23A4C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C03EB4C-9902-35A6-3DDD-74629C621F5C}"/>
              </a:ext>
            </a:extLst>
          </p:cNvPr>
          <p:cNvSpPr>
            <a:spLocks noGrp="1"/>
          </p:cNvSpPr>
          <p:nvPr>
            <p:ph type="dt" sz="half" idx="10"/>
          </p:nvPr>
        </p:nvSpPr>
        <p:spPr/>
        <p:txBody>
          <a:bodyPr/>
          <a:lstStyle/>
          <a:p>
            <a:fld id="{73479D02-11ED-4B64-AB50-DADB95F74BE7}" type="datetimeFigureOut">
              <a:rPr lang="nl-NL" smtClean="0"/>
              <a:t>6-3-2023</a:t>
            </a:fld>
            <a:endParaRPr lang="nl-NL"/>
          </a:p>
        </p:txBody>
      </p:sp>
      <p:sp>
        <p:nvSpPr>
          <p:cNvPr id="6" name="Tijdelijke aanduiding voor voettekst 5">
            <a:extLst>
              <a:ext uri="{FF2B5EF4-FFF2-40B4-BE49-F238E27FC236}">
                <a16:creationId xmlns:a16="http://schemas.microsoft.com/office/drawing/2014/main" id="{BBB753AB-36FB-8650-E849-E45F55F37C4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BA650A4-41D7-5025-6934-47D933CE50D6}"/>
              </a:ext>
            </a:extLst>
          </p:cNvPr>
          <p:cNvSpPr>
            <a:spLocks noGrp="1"/>
          </p:cNvSpPr>
          <p:nvPr>
            <p:ph type="sldNum" sz="quarter" idx="12"/>
          </p:nvPr>
        </p:nvSpPr>
        <p:spPr/>
        <p:txBody>
          <a:bodyPr/>
          <a:lstStyle/>
          <a:p>
            <a:fld id="{86582112-557F-458C-9038-05E0E53D497E}" type="slidenum">
              <a:rPr lang="nl-NL" smtClean="0"/>
              <a:t>‹nr.›</a:t>
            </a:fld>
            <a:endParaRPr lang="nl-NL"/>
          </a:p>
        </p:txBody>
      </p:sp>
    </p:spTree>
    <p:extLst>
      <p:ext uri="{BB962C8B-B14F-4D97-AF65-F5344CB8AC3E}">
        <p14:creationId xmlns:p14="http://schemas.microsoft.com/office/powerpoint/2010/main" val="2835605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C41D929-891E-FE90-A1A4-E3AE2F6CDC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F3F4ECC-8D82-AF37-21B0-4FAA47DBF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6EA0C9D-0DDA-A4F1-7D37-52E6CF829D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79D02-11ED-4B64-AB50-DADB95F74BE7}" type="datetimeFigureOut">
              <a:rPr lang="nl-NL" smtClean="0"/>
              <a:t>6-3-2023</a:t>
            </a:fld>
            <a:endParaRPr lang="nl-NL"/>
          </a:p>
        </p:txBody>
      </p:sp>
      <p:sp>
        <p:nvSpPr>
          <p:cNvPr id="5" name="Tijdelijke aanduiding voor voettekst 4">
            <a:extLst>
              <a:ext uri="{FF2B5EF4-FFF2-40B4-BE49-F238E27FC236}">
                <a16:creationId xmlns:a16="http://schemas.microsoft.com/office/drawing/2014/main" id="{17E35DB3-58B6-2CE7-39EE-C7DF84C9DC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3B72EB6-91B4-18FF-F05D-984E8A8595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582112-557F-458C-9038-05E0E53D497E}" type="slidenum">
              <a:rPr lang="nl-NL" smtClean="0"/>
              <a:t>‹nr.›</a:t>
            </a:fld>
            <a:endParaRPr lang="nl-NL"/>
          </a:p>
        </p:txBody>
      </p:sp>
    </p:spTree>
    <p:extLst>
      <p:ext uri="{BB962C8B-B14F-4D97-AF65-F5344CB8AC3E}">
        <p14:creationId xmlns:p14="http://schemas.microsoft.com/office/powerpoint/2010/main" val="2236445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depresenteerschool.nl/blog/werken-met-groepen-acht-activerende-werkvormen/" TargetMode="External"/><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breinvriendelijktrainen.nl/blog/10-toffe-online-werkvormen-voor-meer-plezier-variatie-en-verbinding/" TargetMode="External"/><Relationship Id="rId2" Type="http://schemas.openxmlformats.org/officeDocument/2006/relationships/hyperlink" Target="https://lokale-democratie.nl/groups/view/98d890f9-3148-428d-97ce-b33ef51fed8d/digitale-participatie/wiki/view/bb907e03-8033-4932-b396-27cd83cb7c4c/inspiratiegids-digitale-participatie" TargetMode="External"/><Relationship Id="rId1" Type="http://schemas.openxmlformats.org/officeDocument/2006/relationships/slideLayout" Target="../slideLayouts/slideLayout6.xml"/><Relationship Id="rId4" Type="http://schemas.openxmlformats.org/officeDocument/2006/relationships/hyperlink" Target="https://www.werkvormen.info/werkvor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en kleurrijk bordspel als een idee voor bedrijfsstrategie">
            <a:extLst>
              <a:ext uri="{FF2B5EF4-FFF2-40B4-BE49-F238E27FC236}">
                <a16:creationId xmlns:a16="http://schemas.microsoft.com/office/drawing/2014/main" id="{94CC7ABC-2D8B-E96E-B837-867C5C05F8C5}"/>
              </a:ext>
            </a:extLst>
          </p:cNvPr>
          <p:cNvPicPr>
            <a:picLocks noChangeAspect="1"/>
          </p:cNvPicPr>
          <p:nvPr/>
        </p:nvPicPr>
        <p:blipFill rotWithShape="1">
          <a:blip r:embed="rId2">
            <a:alphaModFix amt="50000"/>
          </a:blip>
          <a:srcRect t="15730"/>
          <a:stretch/>
        </p:blipFill>
        <p:spPr>
          <a:xfrm>
            <a:off x="20" y="1"/>
            <a:ext cx="12191980" cy="6857999"/>
          </a:xfrm>
          <a:prstGeom prst="rect">
            <a:avLst/>
          </a:prstGeom>
        </p:spPr>
      </p:pic>
      <p:sp>
        <p:nvSpPr>
          <p:cNvPr id="2" name="Titel 1">
            <a:extLst>
              <a:ext uri="{FF2B5EF4-FFF2-40B4-BE49-F238E27FC236}">
                <a16:creationId xmlns:a16="http://schemas.microsoft.com/office/drawing/2014/main" id="{E38678EC-987A-0F3A-A7DA-737F1A637DE8}"/>
              </a:ext>
            </a:extLst>
          </p:cNvPr>
          <p:cNvSpPr>
            <a:spLocks noGrp="1"/>
          </p:cNvSpPr>
          <p:nvPr>
            <p:ph type="ctrTitle"/>
          </p:nvPr>
        </p:nvSpPr>
        <p:spPr>
          <a:xfrm>
            <a:off x="1524000" y="1122362"/>
            <a:ext cx="9144000" cy="2900518"/>
          </a:xfrm>
        </p:spPr>
        <p:txBody>
          <a:bodyPr>
            <a:normAutofit/>
          </a:bodyPr>
          <a:lstStyle/>
          <a:p>
            <a:r>
              <a:rPr lang="nl-NL">
                <a:solidFill>
                  <a:srgbClr val="FFFFFF"/>
                </a:solidFill>
              </a:rPr>
              <a:t>Workshop</a:t>
            </a:r>
            <a:br>
              <a:rPr lang="nl-NL">
                <a:solidFill>
                  <a:srgbClr val="FFFFFF"/>
                </a:solidFill>
              </a:rPr>
            </a:br>
            <a:r>
              <a:rPr lang="nl-NL">
                <a:solidFill>
                  <a:srgbClr val="FFFFFF"/>
                </a:solidFill>
              </a:rPr>
              <a:t>Draaiboek maken en creatieve werkvormen</a:t>
            </a:r>
          </a:p>
        </p:txBody>
      </p:sp>
      <p:sp>
        <p:nvSpPr>
          <p:cNvPr id="3" name="Ondertitel 2">
            <a:extLst>
              <a:ext uri="{FF2B5EF4-FFF2-40B4-BE49-F238E27FC236}">
                <a16:creationId xmlns:a16="http://schemas.microsoft.com/office/drawing/2014/main" id="{4A56E721-E013-2D47-519F-798CC3EEB78A}"/>
              </a:ext>
            </a:extLst>
          </p:cNvPr>
          <p:cNvSpPr>
            <a:spLocks noGrp="1"/>
          </p:cNvSpPr>
          <p:nvPr>
            <p:ph type="subTitle" idx="1"/>
          </p:nvPr>
        </p:nvSpPr>
        <p:spPr>
          <a:xfrm>
            <a:off x="1524000" y="4159404"/>
            <a:ext cx="9144000" cy="1098395"/>
          </a:xfrm>
        </p:spPr>
        <p:txBody>
          <a:bodyPr>
            <a:normAutofit/>
          </a:bodyPr>
          <a:lstStyle/>
          <a:p>
            <a:r>
              <a:rPr lang="nl-NL" dirty="0">
                <a:solidFill>
                  <a:srgbClr val="FFFFFF"/>
                </a:solidFill>
              </a:rPr>
              <a:t>DCV 2023 </a:t>
            </a:r>
          </a:p>
          <a:p>
            <a:endParaRPr lang="nl-NL" dirty="0">
              <a:solidFill>
                <a:srgbClr val="FFFFFF"/>
              </a:solidFill>
            </a:endParaRPr>
          </a:p>
        </p:txBody>
      </p:sp>
      <p:pic>
        <p:nvPicPr>
          <p:cNvPr id="4" name="Afbeelding 3" descr="Afbeelding met tafel&#10;&#10;Automatisch gegenereerde beschrijving">
            <a:extLst>
              <a:ext uri="{FF2B5EF4-FFF2-40B4-BE49-F238E27FC236}">
                <a16:creationId xmlns:a16="http://schemas.microsoft.com/office/drawing/2014/main" id="{83803F46-59DA-90FB-A3EF-FB71628B6C61}"/>
              </a:ext>
            </a:extLst>
          </p:cNvPr>
          <p:cNvPicPr>
            <a:picLocks noChangeAspect="1"/>
          </p:cNvPicPr>
          <p:nvPr/>
        </p:nvPicPr>
        <p:blipFill>
          <a:blip r:embed="rId3"/>
          <a:stretch>
            <a:fillRect/>
          </a:stretch>
        </p:blipFill>
        <p:spPr>
          <a:xfrm>
            <a:off x="3215640" y="4636679"/>
            <a:ext cx="5760720" cy="1911266"/>
          </a:xfrm>
          <a:prstGeom prst="rect">
            <a:avLst/>
          </a:prstGeom>
        </p:spPr>
      </p:pic>
      <p:sp>
        <p:nvSpPr>
          <p:cNvPr id="6" name="Pijl: rechts 5">
            <a:extLst>
              <a:ext uri="{FF2B5EF4-FFF2-40B4-BE49-F238E27FC236}">
                <a16:creationId xmlns:a16="http://schemas.microsoft.com/office/drawing/2014/main" id="{50713EB1-5E7A-77FB-CFAD-CAAF7AF478E3}"/>
              </a:ext>
            </a:extLst>
          </p:cNvPr>
          <p:cNvSpPr/>
          <p:nvPr/>
        </p:nvSpPr>
        <p:spPr>
          <a:xfrm>
            <a:off x="3215640" y="5735638"/>
            <a:ext cx="1030539" cy="3258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t>Focus</a:t>
            </a:r>
          </a:p>
        </p:txBody>
      </p:sp>
      <p:sp>
        <p:nvSpPr>
          <p:cNvPr id="7" name="Pijl: rechts 6">
            <a:extLst>
              <a:ext uri="{FF2B5EF4-FFF2-40B4-BE49-F238E27FC236}">
                <a16:creationId xmlns:a16="http://schemas.microsoft.com/office/drawing/2014/main" id="{B6D3E7A8-3A18-66F6-5150-6B61EE264D15}"/>
              </a:ext>
            </a:extLst>
          </p:cNvPr>
          <p:cNvSpPr/>
          <p:nvPr/>
        </p:nvSpPr>
        <p:spPr>
          <a:xfrm>
            <a:off x="3215639" y="6212913"/>
            <a:ext cx="1030539" cy="3258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t>Focus</a:t>
            </a:r>
          </a:p>
        </p:txBody>
      </p:sp>
    </p:spTree>
    <p:extLst>
      <p:ext uri="{BB962C8B-B14F-4D97-AF65-F5344CB8AC3E}">
        <p14:creationId xmlns:p14="http://schemas.microsoft.com/office/powerpoint/2010/main" val="418038313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CF64E3-3AB3-A405-53DA-F07FA1E970FA}"/>
              </a:ext>
            </a:extLst>
          </p:cNvPr>
          <p:cNvSpPr>
            <a:spLocks noGrp="1"/>
          </p:cNvSpPr>
          <p:nvPr>
            <p:ph type="title"/>
          </p:nvPr>
        </p:nvSpPr>
        <p:spPr>
          <a:xfrm>
            <a:off x="0" y="0"/>
            <a:ext cx="10515600" cy="1325563"/>
          </a:xfrm>
        </p:spPr>
        <p:txBody>
          <a:bodyPr/>
          <a:lstStyle/>
          <a:p>
            <a:r>
              <a:rPr lang="nl-NL" dirty="0"/>
              <a:t>3. Wat verwachten we qua draaiboek?! </a:t>
            </a:r>
          </a:p>
        </p:txBody>
      </p:sp>
      <p:graphicFrame>
        <p:nvGraphicFramePr>
          <p:cNvPr id="5" name="Tabel 5">
            <a:extLst>
              <a:ext uri="{FF2B5EF4-FFF2-40B4-BE49-F238E27FC236}">
                <a16:creationId xmlns:a16="http://schemas.microsoft.com/office/drawing/2014/main" id="{1CFE90BA-9430-C1F3-9669-BC37299EE1AF}"/>
              </a:ext>
            </a:extLst>
          </p:cNvPr>
          <p:cNvGraphicFramePr>
            <a:graphicFrameLocks noGrp="1"/>
          </p:cNvGraphicFramePr>
          <p:nvPr>
            <p:extLst>
              <p:ext uri="{D42A27DB-BD31-4B8C-83A1-F6EECF244321}">
                <p14:modId xmlns:p14="http://schemas.microsoft.com/office/powerpoint/2010/main" val="4153375594"/>
              </p:ext>
            </p:extLst>
          </p:nvPr>
        </p:nvGraphicFramePr>
        <p:xfrm>
          <a:off x="-1" y="1116232"/>
          <a:ext cx="9422674" cy="4480560"/>
        </p:xfrm>
        <a:graphic>
          <a:graphicData uri="http://schemas.openxmlformats.org/drawingml/2006/table">
            <a:tbl>
              <a:tblPr firstRow="1" bandRow="1">
                <a:tableStyleId>{5C22544A-7EE6-4342-B048-85BDC9FD1C3A}</a:tableStyleId>
              </a:tblPr>
              <a:tblGrid>
                <a:gridCol w="2237053">
                  <a:extLst>
                    <a:ext uri="{9D8B030D-6E8A-4147-A177-3AD203B41FA5}">
                      <a16:colId xmlns:a16="http://schemas.microsoft.com/office/drawing/2014/main" val="3412048877"/>
                    </a:ext>
                  </a:extLst>
                </a:gridCol>
                <a:gridCol w="740014">
                  <a:extLst>
                    <a:ext uri="{9D8B030D-6E8A-4147-A177-3AD203B41FA5}">
                      <a16:colId xmlns:a16="http://schemas.microsoft.com/office/drawing/2014/main" val="2928487834"/>
                    </a:ext>
                  </a:extLst>
                </a:gridCol>
                <a:gridCol w="1369452">
                  <a:extLst>
                    <a:ext uri="{9D8B030D-6E8A-4147-A177-3AD203B41FA5}">
                      <a16:colId xmlns:a16="http://schemas.microsoft.com/office/drawing/2014/main" val="2172908716"/>
                    </a:ext>
                  </a:extLst>
                </a:gridCol>
                <a:gridCol w="1292897">
                  <a:extLst>
                    <a:ext uri="{9D8B030D-6E8A-4147-A177-3AD203B41FA5}">
                      <a16:colId xmlns:a16="http://schemas.microsoft.com/office/drawing/2014/main" val="3919914547"/>
                    </a:ext>
                  </a:extLst>
                </a:gridCol>
                <a:gridCol w="1046225">
                  <a:extLst>
                    <a:ext uri="{9D8B030D-6E8A-4147-A177-3AD203B41FA5}">
                      <a16:colId xmlns:a16="http://schemas.microsoft.com/office/drawing/2014/main" val="2444717041"/>
                    </a:ext>
                  </a:extLst>
                </a:gridCol>
                <a:gridCol w="1903454">
                  <a:extLst>
                    <a:ext uri="{9D8B030D-6E8A-4147-A177-3AD203B41FA5}">
                      <a16:colId xmlns:a16="http://schemas.microsoft.com/office/drawing/2014/main" val="1304061413"/>
                    </a:ext>
                  </a:extLst>
                </a:gridCol>
                <a:gridCol w="833579">
                  <a:extLst>
                    <a:ext uri="{9D8B030D-6E8A-4147-A177-3AD203B41FA5}">
                      <a16:colId xmlns:a16="http://schemas.microsoft.com/office/drawing/2014/main" val="1075437537"/>
                    </a:ext>
                  </a:extLst>
                </a:gridCol>
              </a:tblGrid>
              <a:tr h="370840">
                <a:tc>
                  <a:txBody>
                    <a:bodyPr/>
                    <a:lstStyle/>
                    <a:p>
                      <a:r>
                        <a:rPr lang="nl-NL" dirty="0"/>
                        <a:t>3 fases!</a:t>
                      </a:r>
                    </a:p>
                  </a:txBody>
                  <a:tcPr/>
                </a:tc>
                <a:tc>
                  <a:txBody>
                    <a:bodyPr/>
                    <a:lstStyle/>
                    <a:p>
                      <a:r>
                        <a:rPr lang="nl-NL" dirty="0"/>
                        <a:t>Tijd:</a:t>
                      </a:r>
                    </a:p>
                  </a:txBody>
                  <a:tcPr/>
                </a:tc>
                <a:tc>
                  <a:txBody>
                    <a:bodyPr/>
                    <a:lstStyle/>
                    <a:p>
                      <a:r>
                        <a:rPr lang="nl-NL" dirty="0"/>
                        <a:t>Wat:</a:t>
                      </a:r>
                    </a:p>
                  </a:txBody>
                  <a:tcPr/>
                </a:tc>
                <a:tc>
                  <a:txBody>
                    <a:bodyPr/>
                    <a:lstStyle/>
                    <a:p>
                      <a:r>
                        <a:rPr lang="nl-NL" dirty="0"/>
                        <a:t>Hoe:</a:t>
                      </a:r>
                    </a:p>
                  </a:txBody>
                  <a:tcPr/>
                </a:tc>
                <a:tc>
                  <a:txBody>
                    <a:bodyPr/>
                    <a:lstStyle/>
                    <a:p>
                      <a:r>
                        <a:rPr lang="nl-NL" dirty="0"/>
                        <a:t>Wie:</a:t>
                      </a:r>
                    </a:p>
                  </a:txBody>
                  <a:tcPr/>
                </a:tc>
                <a:tc>
                  <a:txBody>
                    <a:bodyPr/>
                    <a:lstStyle/>
                    <a:p>
                      <a:r>
                        <a:rPr lang="nl-NL" dirty="0"/>
                        <a:t>Materiaal, techniek:</a:t>
                      </a:r>
                    </a:p>
                  </a:txBody>
                  <a:tcPr/>
                </a:tc>
                <a:tc>
                  <a:txBody>
                    <a:bodyPr/>
                    <a:lstStyle/>
                    <a:p>
                      <a:r>
                        <a:rPr lang="nl-NL" dirty="0"/>
                        <a:t>Bijzonderheden:</a:t>
                      </a:r>
                    </a:p>
                  </a:txBody>
                  <a:tcPr/>
                </a:tc>
                <a:extLst>
                  <a:ext uri="{0D108BD9-81ED-4DB2-BD59-A6C34878D82A}">
                    <a16:rowId xmlns:a16="http://schemas.microsoft.com/office/drawing/2014/main" val="7262940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Voorbereidingen op de dag zelf </a:t>
                      </a:r>
                    </a:p>
                  </a:txBody>
                  <a:tcPr/>
                </a:tc>
                <a:tc>
                  <a:txBody>
                    <a:bodyPr/>
                    <a:lstStyle/>
                    <a:p>
                      <a:endParaRPr lang="nl-NL" dirty="0"/>
                    </a:p>
                  </a:txBody>
                  <a:tcPr/>
                </a:tc>
                <a:tc>
                  <a:txBody>
                    <a:bodyPr/>
                    <a:lstStyle/>
                    <a:p>
                      <a:r>
                        <a:rPr lang="nl-NL" dirty="0"/>
                        <a:t>1.</a:t>
                      </a:r>
                    </a:p>
                    <a:p>
                      <a:r>
                        <a:rPr lang="nl-NL" dirty="0"/>
                        <a:t>2.</a:t>
                      </a:r>
                    </a:p>
                    <a:p>
                      <a:r>
                        <a:rPr lang="nl-NL" dirty="0"/>
                        <a:t>3.</a:t>
                      </a:r>
                    </a:p>
                    <a:p>
                      <a:r>
                        <a:rPr lang="nl-NL" dirty="0"/>
                        <a:t>4.</a:t>
                      </a:r>
                    </a:p>
                  </a:txBody>
                  <a:tcPr/>
                </a:tc>
                <a:tc>
                  <a:txBody>
                    <a:bodyPr/>
                    <a:lstStyle/>
                    <a:p>
                      <a:endParaRPr lang="nl-NL" dirty="0"/>
                    </a:p>
                  </a:txBody>
                  <a:tcPr/>
                </a:tc>
                <a:tc>
                  <a:txBody>
                    <a:bodyPr/>
                    <a:lstStyle/>
                    <a:p>
                      <a:endParaRPr lang="nl-NL"/>
                    </a:p>
                  </a:txBody>
                  <a:tcPr/>
                </a:tc>
                <a:tc>
                  <a:txBody>
                    <a:bodyPr/>
                    <a:lstStyle/>
                    <a:p>
                      <a:endParaRPr lang="nl-NL" dirty="0"/>
                    </a:p>
                  </a:txBody>
                  <a:tcPr/>
                </a:tc>
                <a:tc>
                  <a:txBody>
                    <a:bodyPr/>
                    <a:lstStyle/>
                    <a:p>
                      <a:endParaRPr lang="nl-NL"/>
                    </a:p>
                  </a:txBody>
                  <a:tcPr/>
                </a:tc>
                <a:extLst>
                  <a:ext uri="{0D108BD9-81ED-4DB2-BD59-A6C34878D82A}">
                    <a16:rowId xmlns:a16="http://schemas.microsoft.com/office/drawing/2014/main" val="26789881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Uitvoering </a:t>
                      </a:r>
                    </a:p>
                  </a:txBody>
                  <a:tcPr/>
                </a:tc>
                <a:tc>
                  <a:txBody>
                    <a:bodyPr/>
                    <a:lstStyle/>
                    <a:p>
                      <a:endParaRPr lang="nl-NL"/>
                    </a:p>
                  </a:txBody>
                  <a:tcPr/>
                </a:tc>
                <a:tc>
                  <a:txBody>
                    <a:bodyPr/>
                    <a:lstStyle/>
                    <a:p>
                      <a:r>
                        <a:rPr lang="nl-NL" dirty="0"/>
                        <a:t>1.</a:t>
                      </a:r>
                    </a:p>
                    <a:p>
                      <a:r>
                        <a:rPr lang="nl-NL" dirty="0"/>
                        <a:t>2.</a:t>
                      </a:r>
                    </a:p>
                    <a:p>
                      <a:r>
                        <a:rPr lang="nl-NL" dirty="0"/>
                        <a:t>3.</a:t>
                      </a:r>
                    </a:p>
                    <a:p>
                      <a:r>
                        <a:rPr lang="nl-NL" dirty="0"/>
                        <a:t>4.</a:t>
                      </a:r>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7645633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Opruimen en evaluatie </a:t>
                      </a:r>
                    </a:p>
                  </a:txBody>
                  <a:tcPr/>
                </a:tc>
                <a:tc>
                  <a:txBody>
                    <a:bodyPr/>
                    <a:lstStyle/>
                    <a:p>
                      <a:endParaRPr lang="nl-NL"/>
                    </a:p>
                  </a:txBody>
                  <a:tcPr/>
                </a:tc>
                <a:tc>
                  <a:txBody>
                    <a:bodyPr/>
                    <a:lstStyle/>
                    <a:p>
                      <a:r>
                        <a:rPr lang="nl-NL" dirty="0"/>
                        <a:t>1.</a:t>
                      </a:r>
                    </a:p>
                    <a:p>
                      <a:r>
                        <a:rPr lang="nl-NL" dirty="0"/>
                        <a:t>2.</a:t>
                      </a:r>
                    </a:p>
                    <a:p>
                      <a:r>
                        <a:rPr lang="nl-NL" dirty="0"/>
                        <a:t>3.</a:t>
                      </a:r>
                    </a:p>
                    <a:p>
                      <a:r>
                        <a:rPr lang="nl-NL" dirty="0"/>
                        <a:t>4.</a:t>
                      </a:r>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3410228493"/>
                  </a:ext>
                </a:extLst>
              </a:tr>
            </a:tbl>
          </a:graphicData>
        </a:graphic>
      </p:graphicFrame>
      <p:sp>
        <p:nvSpPr>
          <p:cNvPr id="6" name="Tekstvak 5">
            <a:extLst>
              <a:ext uri="{FF2B5EF4-FFF2-40B4-BE49-F238E27FC236}">
                <a16:creationId xmlns:a16="http://schemas.microsoft.com/office/drawing/2014/main" id="{5E20C896-17A3-0850-2DC9-FB6A85913E58}"/>
              </a:ext>
            </a:extLst>
          </p:cNvPr>
          <p:cNvSpPr txBox="1"/>
          <p:nvPr/>
        </p:nvSpPr>
        <p:spPr>
          <a:xfrm>
            <a:off x="0" y="5512526"/>
            <a:ext cx="12192000" cy="1200329"/>
          </a:xfrm>
          <a:prstGeom prst="rect">
            <a:avLst/>
          </a:prstGeom>
          <a:noFill/>
        </p:spPr>
        <p:txBody>
          <a:bodyPr wrap="square" rtlCol="0">
            <a:spAutoFit/>
          </a:bodyPr>
          <a:lstStyle/>
          <a:p>
            <a:r>
              <a:rPr lang="nl-NL" dirty="0"/>
              <a:t>Aanvullende informatie draaiboek:</a:t>
            </a:r>
          </a:p>
          <a:p>
            <a:pPr marL="285750" indent="-285750">
              <a:buFont typeface="Arial" panose="020B0604020202020204" pitchFamily="34" charset="0"/>
              <a:buChar char="•"/>
            </a:pPr>
            <a:r>
              <a:rPr lang="nl-NL" dirty="0"/>
              <a:t>Ben zo specifiek mogelijk! Dus niet bij materiaal: stoelen, maar benoem het aantal stoelen!</a:t>
            </a:r>
          </a:p>
          <a:p>
            <a:pPr marL="285750" indent="-285750">
              <a:buFont typeface="Arial" panose="020B0604020202020204" pitchFamily="34" charset="0"/>
              <a:buChar char="•"/>
            </a:pPr>
            <a:r>
              <a:rPr lang="nl-NL" dirty="0"/>
              <a:t>Alle drie de fases moeten uitgewerkt zijn! Voor de uitwerking van bijvoorbeeld werkvormen of presentaties mogen bijlages toegevoegd worden aan het projectplan.</a:t>
            </a:r>
          </a:p>
        </p:txBody>
      </p:sp>
      <p:sp>
        <p:nvSpPr>
          <p:cNvPr id="8" name="Tekstvak 7">
            <a:extLst>
              <a:ext uri="{FF2B5EF4-FFF2-40B4-BE49-F238E27FC236}">
                <a16:creationId xmlns:a16="http://schemas.microsoft.com/office/drawing/2014/main" id="{66C971D6-7DE2-0732-54F7-6818809512E0}"/>
              </a:ext>
            </a:extLst>
          </p:cNvPr>
          <p:cNvSpPr txBox="1"/>
          <p:nvPr/>
        </p:nvSpPr>
        <p:spPr>
          <a:xfrm>
            <a:off x="9509760" y="1116232"/>
            <a:ext cx="2560320" cy="5078313"/>
          </a:xfrm>
          <a:prstGeom prst="rect">
            <a:avLst/>
          </a:prstGeom>
          <a:noFill/>
        </p:spPr>
        <p:txBody>
          <a:bodyPr wrap="square" rtlCol="0">
            <a:spAutoFit/>
          </a:bodyPr>
          <a:lstStyle/>
          <a:p>
            <a:r>
              <a:rPr lang="nl-NL" dirty="0"/>
              <a:t>Tips maken draaiboek:</a:t>
            </a:r>
          </a:p>
          <a:p>
            <a:pPr marL="285750" indent="-285750">
              <a:buFontTx/>
              <a:buChar char="-"/>
            </a:pPr>
            <a:r>
              <a:rPr lang="nl-NL" dirty="0"/>
              <a:t>Binnen een oogopslag moet het draaiboek te lezen zijn.</a:t>
            </a:r>
          </a:p>
          <a:p>
            <a:endParaRPr lang="nl-NL" dirty="0"/>
          </a:p>
          <a:p>
            <a:pPr marL="285750" indent="-285750">
              <a:buFontTx/>
              <a:buChar char="-"/>
            </a:pPr>
            <a:r>
              <a:rPr lang="nl-NL" dirty="0"/>
              <a:t>Een goed draaiboek kan iemand anders zonder kennis van zaken overnemen.</a:t>
            </a:r>
          </a:p>
          <a:p>
            <a:pPr marL="285750" indent="-285750">
              <a:buFontTx/>
              <a:buChar char="-"/>
            </a:pPr>
            <a:endParaRPr lang="nl-NL" dirty="0"/>
          </a:p>
          <a:p>
            <a:pPr marL="285750" indent="-285750">
              <a:buFontTx/>
              <a:buChar char="-"/>
            </a:pPr>
            <a:r>
              <a:rPr lang="nl-NL" dirty="0"/>
              <a:t>Update het draaiboek bij elke (kleine) verandering.</a:t>
            </a:r>
          </a:p>
          <a:p>
            <a:pPr marL="285750" indent="-285750">
              <a:buFontTx/>
              <a:buChar char="-"/>
            </a:pPr>
            <a:endParaRPr lang="nl-NL" dirty="0"/>
          </a:p>
          <a:p>
            <a:pPr marL="285750" indent="-285750">
              <a:buFontTx/>
              <a:buChar char="-"/>
            </a:pPr>
            <a:r>
              <a:rPr lang="nl-NL" dirty="0"/>
              <a:t>Zorg dat iedereen van de groep ervan af weet!</a:t>
            </a:r>
          </a:p>
          <a:p>
            <a:pPr marL="285750" indent="-285750">
              <a:buFontTx/>
              <a:buChar char="-"/>
            </a:pPr>
            <a:endParaRPr lang="nl-NL" dirty="0"/>
          </a:p>
        </p:txBody>
      </p:sp>
    </p:spTree>
    <p:extLst>
      <p:ext uri="{BB962C8B-B14F-4D97-AF65-F5344CB8AC3E}">
        <p14:creationId xmlns:p14="http://schemas.microsoft.com/office/powerpoint/2010/main" val="282481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6CEBEB-1768-3072-6400-6ED6C6D783C6}"/>
              </a:ext>
            </a:extLst>
          </p:cNvPr>
          <p:cNvSpPr>
            <a:spLocks noGrp="1"/>
          </p:cNvSpPr>
          <p:nvPr>
            <p:ph type="title"/>
          </p:nvPr>
        </p:nvSpPr>
        <p:spPr/>
        <p:txBody>
          <a:bodyPr/>
          <a:lstStyle/>
          <a:p>
            <a:r>
              <a:rPr lang="nl-NL" dirty="0"/>
              <a:t>4. Een eigen schema maken! </a:t>
            </a:r>
          </a:p>
        </p:txBody>
      </p:sp>
      <p:sp>
        <p:nvSpPr>
          <p:cNvPr id="3" name="Tekstvak 2">
            <a:extLst>
              <a:ext uri="{FF2B5EF4-FFF2-40B4-BE49-F238E27FC236}">
                <a16:creationId xmlns:a16="http://schemas.microsoft.com/office/drawing/2014/main" id="{7442F97E-D72D-6CF3-F899-1436C3DE4D96}"/>
              </a:ext>
            </a:extLst>
          </p:cNvPr>
          <p:cNvSpPr txBox="1"/>
          <p:nvPr/>
        </p:nvSpPr>
        <p:spPr>
          <a:xfrm>
            <a:off x="838200" y="1690688"/>
            <a:ext cx="10069285" cy="3170099"/>
          </a:xfrm>
          <a:prstGeom prst="rect">
            <a:avLst/>
          </a:prstGeom>
          <a:noFill/>
        </p:spPr>
        <p:txBody>
          <a:bodyPr wrap="square" rtlCol="0">
            <a:spAutoFit/>
          </a:bodyPr>
          <a:lstStyle/>
          <a:p>
            <a:pPr marL="342900" indent="-342900">
              <a:buFont typeface="Courier New" panose="02070309020205020404" pitchFamily="49" charset="0"/>
              <a:buChar char="o"/>
            </a:pPr>
            <a:r>
              <a:rPr lang="nl-NL" sz="2000" dirty="0"/>
              <a:t>Maak je eigen versie van een draaiboek dat voor jullie, voor de opdrachtgever en de bijeenkomst handig is. </a:t>
            </a:r>
          </a:p>
          <a:p>
            <a:pPr marL="342900" indent="-342900">
              <a:buFont typeface="Courier New" panose="02070309020205020404" pitchFamily="49" charset="0"/>
              <a:buChar char="o"/>
            </a:pPr>
            <a:endParaRPr lang="nl-NL" sz="2000" dirty="0"/>
          </a:p>
          <a:p>
            <a:pPr marL="342900" indent="-342900">
              <a:buFont typeface="Courier New" panose="02070309020205020404" pitchFamily="49" charset="0"/>
              <a:buChar char="o"/>
            </a:pPr>
            <a:r>
              <a:rPr lang="nl-NL" sz="2000" dirty="0"/>
              <a:t>Schrijf compact (in steekwoorden) en als je bv. Werkvorm uit wil leggen of een specifieke presentatie wil meegeven, voeg dit als bijlage toe. </a:t>
            </a:r>
          </a:p>
          <a:p>
            <a:pPr marL="342900" indent="-342900">
              <a:buFont typeface="Courier New" panose="02070309020205020404" pitchFamily="49" charset="0"/>
              <a:buChar char="o"/>
            </a:pPr>
            <a:endParaRPr lang="nl-NL" sz="2000" dirty="0"/>
          </a:p>
          <a:p>
            <a:pPr marL="342900" indent="-342900">
              <a:buFont typeface="Courier New" panose="02070309020205020404" pitchFamily="49" charset="0"/>
              <a:buChar char="o"/>
            </a:pPr>
            <a:r>
              <a:rPr lang="nl-NL" sz="2000" dirty="0"/>
              <a:t>Ben zo concreet mogelijk. </a:t>
            </a:r>
          </a:p>
          <a:p>
            <a:pPr marL="342900" indent="-342900">
              <a:buFont typeface="Courier New" panose="02070309020205020404" pitchFamily="49" charset="0"/>
              <a:buChar char="o"/>
            </a:pPr>
            <a:endParaRPr lang="nl-NL" sz="2000" dirty="0"/>
          </a:p>
          <a:p>
            <a:pPr marL="342900" indent="-342900">
              <a:buFont typeface="Courier New" panose="02070309020205020404" pitchFamily="49" charset="0"/>
              <a:buChar char="o"/>
            </a:pPr>
            <a:r>
              <a:rPr lang="nl-NL" sz="2000" dirty="0"/>
              <a:t>Als je klaar bent, laat het draaiboek dan eens door iemand anders lezen: begrijpen zij het? Kunnen zij het morgen uitvoeren? </a:t>
            </a:r>
          </a:p>
        </p:txBody>
      </p:sp>
    </p:spTree>
    <p:extLst>
      <p:ext uri="{BB962C8B-B14F-4D97-AF65-F5344CB8AC3E}">
        <p14:creationId xmlns:p14="http://schemas.microsoft.com/office/powerpoint/2010/main" val="2320090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CFBEFF7-95BD-F6D4-DE1D-9F3D9AA853CA}"/>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t>5. </a:t>
            </a:r>
            <a:r>
              <a:rPr lang="en-US" sz="5400" dirty="0" err="1"/>
              <a:t>Laatste</a:t>
            </a:r>
            <a:r>
              <a:rPr lang="en-US" sz="5400" dirty="0"/>
              <a:t> slide! </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06C5DE77-8717-DB0C-1324-78DEB28C1D6E}"/>
              </a:ext>
            </a:extLst>
          </p:cNvPr>
          <p:cNvSpPr txBox="1"/>
          <p:nvPr/>
        </p:nvSpPr>
        <p:spPr>
          <a:xfrm>
            <a:off x="640080" y="2872898"/>
            <a:ext cx="4243589" cy="3756501"/>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endParaRPr lang="nl-NL" sz="1700"/>
          </a:p>
          <a:p>
            <a:pPr>
              <a:lnSpc>
                <a:spcPct val="90000"/>
              </a:lnSpc>
              <a:spcAft>
                <a:spcPts val="600"/>
              </a:spcAft>
            </a:pPr>
            <a:r>
              <a:rPr lang="nl-NL" sz="2000"/>
              <a:t>Als je het draaiboek af hebt; moet je dan nog zaken meenemen of aanpassen in je communicatieplan of bv. uitnodiging? </a:t>
            </a:r>
          </a:p>
          <a:p>
            <a:pPr indent="-228600">
              <a:lnSpc>
                <a:spcPct val="90000"/>
              </a:lnSpc>
              <a:spcAft>
                <a:spcPts val="600"/>
              </a:spcAft>
              <a:buFont typeface="Arial" panose="020B0604020202020204" pitchFamily="34" charset="0"/>
              <a:buChar char="•"/>
            </a:pPr>
            <a:endParaRPr lang="nl-NL" sz="2000"/>
          </a:p>
          <a:p>
            <a:pPr marL="285750" indent="-228600">
              <a:lnSpc>
                <a:spcPct val="90000"/>
              </a:lnSpc>
              <a:spcAft>
                <a:spcPts val="600"/>
              </a:spcAft>
              <a:buFont typeface="Arial" panose="020B0604020202020204" pitchFamily="34" charset="0"/>
              <a:buChar char="•"/>
            </a:pPr>
            <a:r>
              <a:rPr lang="nl-NL" sz="2000"/>
              <a:t>Aanmelden?</a:t>
            </a:r>
          </a:p>
          <a:p>
            <a:pPr marL="285750" indent="-228600">
              <a:lnSpc>
                <a:spcPct val="90000"/>
              </a:lnSpc>
              <a:spcAft>
                <a:spcPts val="600"/>
              </a:spcAft>
              <a:buFont typeface="Arial" panose="020B0604020202020204" pitchFamily="34" charset="0"/>
              <a:buChar char="•"/>
            </a:pPr>
            <a:r>
              <a:rPr lang="nl-NL" sz="2000"/>
              <a:t>Tijden?</a:t>
            </a:r>
          </a:p>
          <a:p>
            <a:pPr marL="285750" indent="-228600">
              <a:lnSpc>
                <a:spcPct val="90000"/>
              </a:lnSpc>
              <a:spcAft>
                <a:spcPts val="600"/>
              </a:spcAft>
              <a:buFont typeface="Arial" panose="020B0604020202020204" pitchFamily="34" charset="0"/>
              <a:buChar char="•"/>
            </a:pPr>
            <a:r>
              <a:rPr lang="nl-NL" sz="2000"/>
              <a:t>Meenemen van materialen of bv. Een gerecht als je een Amerikaanse lunch organiseert?</a:t>
            </a:r>
          </a:p>
          <a:p>
            <a:pPr marL="285750" indent="-228600">
              <a:lnSpc>
                <a:spcPct val="90000"/>
              </a:lnSpc>
              <a:spcAft>
                <a:spcPts val="600"/>
              </a:spcAft>
              <a:buFont typeface="Arial" panose="020B0604020202020204" pitchFamily="34" charset="0"/>
              <a:buChar char="•"/>
            </a:pPr>
            <a:r>
              <a:rPr lang="nl-NL" sz="2000"/>
              <a:t>Kledingvoorschriften?</a:t>
            </a:r>
          </a:p>
          <a:p>
            <a:pPr indent="-228600">
              <a:lnSpc>
                <a:spcPct val="90000"/>
              </a:lnSpc>
              <a:spcAft>
                <a:spcPts val="600"/>
              </a:spcAft>
              <a:buFont typeface="Arial" panose="020B0604020202020204" pitchFamily="34" charset="0"/>
              <a:buChar char="•"/>
            </a:pPr>
            <a:endParaRPr lang="nl-NL" sz="1700"/>
          </a:p>
        </p:txBody>
      </p:sp>
      <p:pic>
        <p:nvPicPr>
          <p:cNvPr id="5" name="Picture 4" descr="Voedsel op een tafel">
            <a:extLst>
              <a:ext uri="{FF2B5EF4-FFF2-40B4-BE49-F238E27FC236}">
                <a16:creationId xmlns:a16="http://schemas.microsoft.com/office/drawing/2014/main" id="{80CD79C0-0F1C-E0DA-456C-CBBEABC1E176}"/>
              </a:ext>
            </a:extLst>
          </p:cNvPr>
          <p:cNvPicPr>
            <a:picLocks noChangeAspect="1"/>
          </p:cNvPicPr>
          <p:nvPr/>
        </p:nvPicPr>
        <p:blipFill rotWithShape="1">
          <a:blip r:embed="rId2"/>
          <a:srcRect l="12155" r="2089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850321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E032D-E329-40F1-BA97-BA17900E4489}"/>
              </a:ext>
            </a:extLst>
          </p:cNvPr>
          <p:cNvSpPr>
            <a:spLocks noGrp="1"/>
          </p:cNvSpPr>
          <p:nvPr>
            <p:ph type="title"/>
          </p:nvPr>
        </p:nvSpPr>
        <p:spPr/>
        <p:txBody>
          <a:bodyPr/>
          <a:lstStyle/>
          <a:p>
            <a:r>
              <a:rPr lang="nl-NL"/>
              <a:t>Draaiboek van de Bijeenkomst</a:t>
            </a:r>
          </a:p>
        </p:txBody>
      </p:sp>
      <p:sp>
        <p:nvSpPr>
          <p:cNvPr id="4" name="Tekstvak 3">
            <a:extLst>
              <a:ext uri="{FF2B5EF4-FFF2-40B4-BE49-F238E27FC236}">
                <a16:creationId xmlns:a16="http://schemas.microsoft.com/office/drawing/2014/main" id="{C38D492D-27D4-4EBD-B72A-AACA234FE776}"/>
              </a:ext>
            </a:extLst>
          </p:cNvPr>
          <p:cNvSpPr txBox="1"/>
          <p:nvPr/>
        </p:nvSpPr>
        <p:spPr>
          <a:xfrm>
            <a:off x="2863850" y="3058418"/>
            <a:ext cx="7512050" cy="193899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De vorm sluit aan bij de doelgroep</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Programma sluit aan bij de doelgroep</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Programma sluit aan bij het doel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Randvoorwaarden zijn goed geregeld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Organisatie van de bijeenkomst goed geregeld </a:t>
            </a:r>
          </a:p>
        </p:txBody>
      </p:sp>
      <p:sp>
        <p:nvSpPr>
          <p:cNvPr id="6" name="Rechthoek 5">
            <a:extLst>
              <a:ext uri="{FF2B5EF4-FFF2-40B4-BE49-F238E27FC236}">
                <a16:creationId xmlns:a16="http://schemas.microsoft.com/office/drawing/2014/main" id="{FAC23EB1-2B4F-4BBC-A4EF-48015F926CB3}"/>
              </a:ext>
            </a:extLst>
          </p:cNvPr>
          <p:cNvSpPr/>
          <p:nvPr/>
        </p:nvSpPr>
        <p:spPr>
          <a:xfrm>
            <a:off x="838200" y="1605558"/>
            <a:ext cx="3249416" cy="923330"/>
          </a:xfrm>
          <a:prstGeom prst="rect">
            <a:avLst/>
          </a:prstGeom>
          <a:noFill/>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Live event </a:t>
            </a:r>
          </a:p>
        </p:txBody>
      </p:sp>
      <p:sp>
        <p:nvSpPr>
          <p:cNvPr id="7" name="Rechthoek 6">
            <a:extLst>
              <a:ext uri="{FF2B5EF4-FFF2-40B4-BE49-F238E27FC236}">
                <a16:creationId xmlns:a16="http://schemas.microsoft.com/office/drawing/2014/main" id="{C1B143ED-8B23-4F51-8AEA-7BF954C4E5EF}"/>
              </a:ext>
            </a:extLst>
          </p:cNvPr>
          <p:cNvSpPr/>
          <p:nvPr/>
        </p:nvSpPr>
        <p:spPr>
          <a:xfrm>
            <a:off x="7336546" y="1605558"/>
            <a:ext cx="4017254"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panose="020F0502020204030204"/>
                <a:ea typeface="+mn-ea"/>
                <a:cs typeface="+mn-cs"/>
              </a:rPr>
              <a:t>Online event </a:t>
            </a:r>
          </a:p>
        </p:txBody>
      </p:sp>
      <p:sp>
        <p:nvSpPr>
          <p:cNvPr id="3" name="Tekstvak 2">
            <a:extLst>
              <a:ext uri="{FF2B5EF4-FFF2-40B4-BE49-F238E27FC236}">
                <a16:creationId xmlns:a16="http://schemas.microsoft.com/office/drawing/2014/main" id="{DEEDC207-8DCB-073C-D6D7-B1879291F278}"/>
              </a:ext>
            </a:extLst>
          </p:cNvPr>
          <p:cNvSpPr txBox="1"/>
          <p:nvPr/>
        </p:nvSpPr>
        <p:spPr>
          <a:xfrm>
            <a:off x="4671406" y="1952473"/>
            <a:ext cx="2081349" cy="369332"/>
          </a:xfrm>
          <a:prstGeom prst="rect">
            <a:avLst/>
          </a:prstGeom>
          <a:noFill/>
        </p:spPr>
        <p:txBody>
          <a:bodyPr wrap="square" rtlCol="0">
            <a:spAutoFit/>
          </a:bodyPr>
          <a:lstStyle/>
          <a:p>
            <a:pPr algn="ctr"/>
            <a:r>
              <a:rPr lang="nl-NL" b="1" dirty="0"/>
              <a:t>OF</a:t>
            </a:r>
          </a:p>
        </p:txBody>
      </p:sp>
    </p:spTree>
    <p:extLst>
      <p:ext uri="{BB962C8B-B14F-4D97-AF65-F5344CB8AC3E}">
        <p14:creationId xmlns:p14="http://schemas.microsoft.com/office/powerpoint/2010/main" val="69011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27BD7C-BDBA-4451-A282-3FEB30DB4B1F}"/>
              </a:ext>
            </a:extLst>
          </p:cNvPr>
          <p:cNvSpPr>
            <a:spLocks noGrp="1"/>
          </p:cNvSpPr>
          <p:nvPr>
            <p:ph type="title"/>
          </p:nvPr>
        </p:nvSpPr>
        <p:spPr>
          <a:xfrm>
            <a:off x="838200" y="0"/>
            <a:ext cx="10515600" cy="1325563"/>
          </a:xfrm>
        </p:spPr>
        <p:txBody>
          <a:bodyPr/>
          <a:lstStyle/>
          <a:p>
            <a:r>
              <a:rPr lang="nl-NL" dirty="0"/>
              <a:t>Een succesvolle bijeenkomst: het programma </a:t>
            </a:r>
          </a:p>
        </p:txBody>
      </p:sp>
      <p:sp>
        <p:nvSpPr>
          <p:cNvPr id="5" name="Tekstvak 4">
            <a:extLst>
              <a:ext uri="{FF2B5EF4-FFF2-40B4-BE49-F238E27FC236}">
                <a16:creationId xmlns:a16="http://schemas.microsoft.com/office/drawing/2014/main" id="{020B55E3-3A18-4305-B04C-4ABCD279A1FC}"/>
              </a:ext>
            </a:extLst>
          </p:cNvPr>
          <p:cNvSpPr txBox="1"/>
          <p:nvPr/>
        </p:nvSpPr>
        <p:spPr>
          <a:xfrm>
            <a:off x="838200" y="982117"/>
            <a:ext cx="49276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Ritme van een mogelijk programma tijdens de bijeenkomst</a:t>
            </a:r>
          </a:p>
        </p:txBody>
      </p:sp>
      <p:sp>
        <p:nvSpPr>
          <p:cNvPr id="6" name="Vrije vorm: vorm 5">
            <a:extLst>
              <a:ext uri="{FF2B5EF4-FFF2-40B4-BE49-F238E27FC236}">
                <a16:creationId xmlns:a16="http://schemas.microsoft.com/office/drawing/2014/main" id="{15CEA869-0CEC-4EE4-AF5D-AD0B7033142D}"/>
              </a:ext>
            </a:extLst>
          </p:cNvPr>
          <p:cNvSpPr/>
          <p:nvPr/>
        </p:nvSpPr>
        <p:spPr>
          <a:xfrm>
            <a:off x="1162050" y="2718456"/>
            <a:ext cx="8890000" cy="1701800"/>
          </a:xfrm>
          <a:custGeom>
            <a:avLst/>
            <a:gdLst>
              <a:gd name="connsiteX0" fmla="*/ 0 w 8890000"/>
              <a:gd name="connsiteY0" fmla="*/ 825500 h 1701800"/>
              <a:gd name="connsiteX1" fmla="*/ 139700 w 8890000"/>
              <a:gd name="connsiteY1" fmla="*/ 787400 h 1701800"/>
              <a:gd name="connsiteX2" fmla="*/ 177800 w 8890000"/>
              <a:gd name="connsiteY2" fmla="*/ 774700 h 1701800"/>
              <a:gd name="connsiteX3" fmla="*/ 241300 w 8890000"/>
              <a:gd name="connsiteY3" fmla="*/ 762000 h 1701800"/>
              <a:gd name="connsiteX4" fmla="*/ 292100 w 8890000"/>
              <a:gd name="connsiteY4" fmla="*/ 749300 h 1701800"/>
              <a:gd name="connsiteX5" fmla="*/ 431800 w 8890000"/>
              <a:gd name="connsiteY5" fmla="*/ 736600 h 1701800"/>
              <a:gd name="connsiteX6" fmla="*/ 749300 w 8890000"/>
              <a:gd name="connsiteY6" fmla="*/ 736600 h 1701800"/>
              <a:gd name="connsiteX7" fmla="*/ 825500 w 8890000"/>
              <a:gd name="connsiteY7" fmla="*/ 787400 h 1701800"/>
              <a:gd name="connsiteX8" fmla="*/ 850900 w 8890000"/>
              <a:gd name="connsiteY8" fmla="*/ 825500 h 1701800"/>
              <a:gd name="connsiteX9" fmla="*/ 889000 w 8890000"/>
              <a:gd name="connsiteY9" fmla="*/ 850900 h 1701800"/>
              <a:gd name="connsiteX10" fmla="*/ 939800 w 8890000"/>
              <a:gd name="connsiteY10" fmla="*/ 927100 h 1701800"/>
              <a:gd name="connsiteX11" fmla="*/ 952500 w 8890000"/>
              <a:gd name="connsiteY11" fmla="*/ 965200 h 1701800"/>
              <a:gd name="connsiteX12" fmla="*/ 990600 w 8890000"/>
              <a:gd name="connsiteY12" fmla="*/ 990600 h 1701800"/>
              <a:gd name="connsiteX13" fmla="*/ 1092200 w 8890000"/>
              <a:gd name="connsiteY13" fmla="*/ 1104900 h 1701800"/>
              <a:gd name="connsiteX14" fmla="*/ 1168400 w 8890000"/>
              <a:gd name="connsiteY14" fmla="*/ 1168400 h 1701800"/>
              <a:gd name="connsiteX15" fmla="*/ 1206500 w 8890000"/>
              <a:gd name="connsiteY15" fmla="*/ 1244600 h 1701800"/>
              <a:gd name="connsiteX16" fmla="*/ 1282700 w 8890000"/>
              <a:gd name="connsiteY16" fmla="*/ 1308100 h 1701800"/>
              <a:gd name="connsiteX17" fmla="*/ 1346200 w 8890000"/>
              <a:gd name="connsiteY17" fmla="*/ 1371600 h 1701800"/>
              <a:gd name="connsiteX18" fmla="*/ 1422400 w 8890000"/>
              <a:gd name="connsiteY18" fmla="*/ 1435100 h 1701800"/>
              <a:gd name="connsiteX19" fmla="*/ 1485900 w 8890000"/>
              <a:gd name="connsiteY19" fmla="*/ 1498600 h 1701800"/>
              <a:gd name="connsiteX20" fmla="*/ 1511300 w 8890000"/>
              <a:gd name="connsiteY20" fmla="*/ 1536700 h 1701800"/>
              <a:gd name="connsiteX21" fmla="*/ 1587500 w 8890000"/>
              <a:gd name="connsiteY21" fmla="*/ 1600200 h 1701800"/>
              <a:gd name="connsiteX22" fmla="*/ 1625600 w 8890000"/>
              <a:gd name="connsiteY22" fmla="*/ 1612900 h 1701800"/>
              <a:gd name="connsiteX23" fmla="*/ 2133600 w 8890000"/>
              <a:gd name="connsiteY23" fmla="*/ 1600200 h 1701800"/>
              <a:gd name="connsiteX24" fmla="*/ 2209800 w 8890000"/>
              <a:gd name="connsiteY24" fmla="*/ 1549400 h 1701800"/>
              <a:gd name="connsiteX25" fmla="*/ 2298700 w 8890000"/>
              <a:gd name="connsiteY25" fmla="*/ 1473200 h 1701800"/>
              <a:gd name="connsiteX26" fmla="*/ 2349500 w 8890000"/>
              <a:gd name="connsiteY26" fmla="*/ 1422400 h 1701800"/>
              <a:gd name="connsiteX27" fmla="*/ 2400300 w 8890000"/>
              <a:gd name="connsiteY27" fmla="*/ 1384300 h 1701800"/>
              <a:gd name="connsiteX28" fmla="*/ 2451100 w 8890000"/>
              <a:gd name="connsiteY28" fmla="*/ 1333500 h 1701800"/>
              <a:gd name="connsiteX29" fmla="*/ 2489200 w 8890000"/>
              <a:gd name="connsiteY29" fmla="*/ 1308100 h 1701800"/>
              <a:gd name="connsiteX30" fmla="*/ 2565400 w 8890000"/>
              <a:gd name="connsiteY30" fmla="*/ 1244600 h 1701800"/>
              <a:gd name="connsiteX31" fmla="*/ 2628900 w 8890000"/>
              <a:gd name="connsiteY31" fmla="*/ 1181100 h 1701800"/>
              <a:gd name="connsiteX32" fmla="*/ 2667000 w 8890000"/>
              <a:gd name="connsiteY32" fmla="*/ 1143000 h 1701800"/>
              <a:gd name="connsiteX33" fmla="*/ 2743200 w 8890000"/>
              <a:gd name="connsiteY33" fmla="*/ 1092200 h 1701800"/>
              <a:gd name="connsiteX34" fmla="*/ 2819400 w 8890000"/>
              <a:gd name="connsiteY34" fmla="*/ 1016000 h 1701800"/>
              <a:gd name="connsiteX35" fmla="*/ 2857500 w 8890000"/>
              <a:gd name="connsiteY35" fmla="*/ 990600 h 1701800"/>
              <a:gd name="connsiteX36" fmla="*/ 2933700 w 8890000"/>
              <a:gd name="connsiteY36" fmla="*/ 914400 h 1701800"/>
              <a:gd name="connsiteX37" fmla="*/ 3048000 w 8890000"/>
              <a:gd name="connsiteY37" fmla="*/ 876300 h 1701800"/>
              <a:gd name="connsiteX38" fmla="*/ 3086100 w 8890000"/>
              <a:gd name="connsiteY38" fmla="*/ 863600 h 1701800"/>
              <a:gd name="connsiteX39" fmla="*/ 3149600 w 8890000"/>
              <a:gd name="connsiteY39" fmla="*/ 876300 h 1701800"/>
              <a:gd name="connsiteX40" fmla="*/ 3175000 w 8890000"/>
              <a:gd name="connsiteY40" fmla="*/ 914400 h 1701800"/>
              <a:gd name="connsiteX41" fmla="*/ 3213100 w 8890000"/>
              <a:gd name="connsiteY41" fmla="*/ 927100 h 1701800"/>
              <a:gd name="connsiteX42" fmla="*/ 3263900 w 8890000"/>
              <a:gd name="connsiteY42" fmla="*/ 1003300 h 1701800"/>
              <a:gd name="connsiteX43" fmla="*/ 3302000 w 8890000"/>
              <a:gd name="connsiteY43" fmla="*/ 1041400 h 1701800"/>
              <a:gd name="connsiteX44" fmla="*/ 3327400 w 8890000"/>
              <a:gd name="connsiteY44" fmla="*/ 1117600 h 1701800"/>
              <a:gd name="connsiteX45" fmla="*/ 3378200 w 8890000"/>
              <a:gd name="connsiteY45" fmla="*/ 1193800 h 1701800"/>
              <a:gd name="connsiteX46" fmla="*/ 3390900 w 8890000"/>
              <a:gd name="connsiteY46" fmla="*/ 1231900 h 1701800"/>
              <a:gd name="connsiteX47" fmla="*/ 3403600 w 8890000"/>
              <a:gd name="connsiteY47" fmla="*/ 1282700 h 1701800"/>
              <a:gd name="connsiteX48" fmla="*/ 3441700 w 8890000"/>
              <a:gd name="connsiteY48" fmla="*/ 1308100 h 1701800"/>
              <a:gd name="connsiteX49" fmla="*/ 3467100 w 8890000"/>
              <a:gd name="connsiteY49" fmla="*/ 1384300 h 1701800"/>
              <a:gd name="connsiteX50" fmla="*/ 3505200 w 8890000"/>
              <a:gd name="connsiteY50" fmla="*/ 1422400 h 1701800"/>
              <a:gd name="connsiteX51" fmla="*/ 3556000 w 8890000"/>
              <a:gd name="connsiteY51" fmla="*/ 1498600 h 1701800"/>
              <a:gd name="connsiteX52" fmla="*/ 3632200 w 8890000"/>
              <a:gd name="connsiteY52" fmla="*/ 1562100 h 1701800"/>
              <a:gd name="connsiteX53" fmla="*/ 3746500 w 8890000"/>
              <a:gd name="connsiteY53" fmla="*/ 1651000 h 1701800"/>
              <a:gd name="connsiteX54" fmla="*/ 3810000 w 8890000"/>
              <a:gd name="connsiteY54" fmla="*/ 1689100 h 1701800"/>
              <a:gd name="connsiteX55" fmla="*/ 3898900 w 8890000"/>
              <a:gd name="connsiteY55" fmla="*/ 1701800 h 1701800"/>
              <a:gd name="connsiteX56" fmla="*/ 4178300 w 8890000"/>
              <a:gd name="connsiteY56" fmla="*/ 1689100 h 1701800"/>
              <a:gd name="connsiteX57" fmla="*/ 4216400 w 8890000"/>
              <a:gd name="connsiteY57" fmla="*/ 1663700 h 1701800"/>
              <a:gd name="connsiteX58" fmla="*/ 4254500 w 8890000"/>
              <a:gd name="connsiteY58" fmla="*/ 1651000 h 1701800"/>
              <a:gd name="connsiteX59" fmla="*/ 4330700 w 8890000"/>
              <a:gd name="connsiteY59" fmla="*/ 1574800 h 1701800"/>
              <a:gd name="connsiteX60" fmla="*/ 4368800 w 8890000"/>
              <a:gd name="connsiteY60" fmla="*/ 1536700 h 1701800"/>
              <a:gd name="connsiteX61" fmla="*/ 4406900 w 8890000"/>
              <a:gd name="connsiteY61" fmla="*/ 1511300 h 1701800"/>
              <a:gd name="connsiteX62" fmla="*/ 4470400 w 8890000"/>
              <a:gd name="connsiteY62" fmla="*/ 1435100 h 1701800"/>
              <a:gd name="connsiteX63" fmla="*/ 4559300 w 8890000"/>
              <a:gd name="connsiteY63" fmla="*/ 1333500 h 1701800"/>
              <a:gd name="connsiteX64" fmla="*/ 4622800 w 8890000"/>
              <a:gd name="connsiteY64" fmla="*/ 1270000 h 1701800"/>
              <a:gd name="connsiteX65" fmla="*/ 4699000 w 8890000"/>
              <a:gd name="connsiteY65" fmla="*/ 1193800 h 1701800"/>
              <a:gd name="connsiteX66" fmla="*/ 4737100 w 8890000"/>
              <a:gd name="connsiteY66" fmla="*/ 1155700 h 1701800"/>
              <a:gd name="connsiteX67" fmla="*/ 4813300 w 8890000"/>
              <a:gd name="connsiteY67" fmla="*/ 1079500 h 1701800"/>
              <a:gd name="connsiteX68" fmla="*/ 4851400 w 8890000"/>
              <a:gd name="connsiteY68" fmla="*/ 1041400 h 1701800"/>
              <a:gd name="connsiteX69" fmla="*/ 4864100 w 8890000"/>
              <a:gd name="connsiteY69" fmla="*/ 1003300 h 1701800"/>
              <a:gd name="connsiteX70" fmla="*/ 4927600 w 8890000"/>
              <a:gd name="connsiteY70" fmla="*/ 927100 h 1701800"/>
              <a:gd name="connsiteX71" fmla="*/ 4978400 w 8890000"/>
              <a:gd name="connsiteY71" fmla="*/ 850900 h 1701800"/>
              <a:gd name="connsiteX72" fmla="*/ 5003800 w 8890000"/>
              <a:gd name="connsiteY72" fmla="*/ 812800 h 1701800"/>
              <a:gd name="connsiteX73" fmla="*/ 5080000 w 8890000"/>
              <a:gd name="connsiteY73" fmla="*/ 749300 h 1701800"/>
              <a:gd name="connsiteX74" fmla="*/ 5168900 w 8890000"/>
              <a:gd name="connsiteY74" fmla="*/ 635000 h 1701800"/>
              <a:gd name="connsiteX75" fmla="*/ 5207000 w 8890000"/>
              <a:gd name="connsiteY75" fmla="*/ 609600 h 1701800"/>
              <a:gd name="connsiteX76" fmla="*/ 5245100 w 8890000"/>
              <a:gd name="connsiteY76" fmla="*/ 571500 h 1701800"/>
              <a:gd name="connsiteX77" fmla="*/ 5321300 w 8890000"/>
              <a:gd name="connsiteY77" fmla="*/ 546100 h 1701800"/>
              <a:gd name="connsiteX78" fmla="*/ 5880100 w 8890000"/>
              <a:gd name="connsiteY78" fmla="*/ 558800 h 1701800"/>
              <a:gd name="connsiteX79" fmla="*/ 5905500 w 8890000"/>
              <a:gd name="connsiteY79" fmla="*/ 596900 h 1701800"/>
              <a:gd name="connsiteX80" fmla="*/ 5981700 w 8890000"/>
              <a:gd name="connsiteY80" fmla="*/ 647700 h 1701800"/>
              <a:gd name="connsiteX81" fmla="*/ 6057900 w 8890000"/>
              <a:gd name="connsiteY81" fmla="*/ 711200 h 1701800"/>
              <a:gd name="connsiteX82" fmla="*/ 6083300 w 8890000"/>
              <a:gd name="connsiteY82" fmla="*/ 749300 h 1701800"/>
              <a:gd name="connsiteX83" fmla="*/ 6261100 w 8890000"/>
              <a:gd name="connsiteY83" fmla="*/ 876300 h 1701800"/>
              <a:gd name="connsiteX84" fmla="*/ 6299200 w 8890000"/>
              <a:gd name="connsiteY84" fmla="*/ 901700 h 1701800"/>
              <a:gd name="connsiteX85" fmla="*/ 6337300 w 8890000"/>
              <a:gd name="connsiteY85" fmla="*/ 939800 h 1701800"/>
              <a:gd name="connsiteX86" fmla="*/ 6413500 w 8890000"/>
              <a:gd name="connsiteY86" fmla="*/ 990600 h 1701800"/>
              <a:gd name="connsiteX87" fmla="*/ 6438900 w 8890000"/>
              <a:gd name="connsiteY87" fmla="*/ 1028700 h 1701800"/>
              <a:gd name="connsiteX88" fmla="*/ 6515100 w 8890000"/>
              <a:gd name="connsiteY88" fmla="*/ 1079500 h 1701800"/>
              <a:gd name="connsiteX89" fmla="*/ 6553200 w 8890000"/>
              <a:gd name="connsiteY89" fmla="*/ 1104900 h 1701800"/>
              <a:gd name="connsiteX90" fmla="*/ 6667500 w 8890000"/>
              <a:gd name="connsiteY90" fmla="*/ 1219200 h 1701800"/>
              <a:gd name="connsiteX91" fmla="*/ 6705600 w 8890000"/>
              <a:gd name="connsiteY91" fmla="*/ 1257300 h 1701800"/>
              <a:gd name="connsiteX92" fmla="*/ 6769100 w 8890000"/>
              <a:gd name="connsiteY92" fmla="*/ 1320800 h 1701800"/>
              <a:gd name="connsiteX93" fmla="*/ 6794500 w 8890000"/>
              <a:gd name="connsiteY93" fmla="*/ 1371600 h 1701800"/>
              <a:gd name="connsiteX94" fmla="*/ 6819900 w 8890000"/>
              <a:gd name="connsiteY94" fmla="*/ 1447800 h 1701800"/>
              <a:gd name="connsiteX95" fmla="*/ 6908800 w 8890000"/>
              <a:gd name="connsiteY95" fmla="*/ 1536700 h 1701800"/>
              <a:gd name="connsiteX96" fmla="*/ 6946900 w 8890000"/>
              <a:gd name="connsiteY96" fmla="*/ 1574800 h 1701800"/>
              <a:gd name="connsiteX97" fmla="*/ 7035800 w 8890000"/>
              <a:gd name="connsiteY97" fmla="*/ 1612900 h 1701800"/>
              <a:gd name="connsiteX98" fmla="*/ 7124700 w 8890000"/>
              <a:gd name="connsiteY98" fmla="*/ 1676400 h 1701800"/>
              <a:gd name="connsiteX99" fmla="*/ 7518400 w 8890000"/>
              <a:gd name="connsiteY99" fmla="*/ 1663700 h 1701800"/>
              <a:gd name="connsiteX100" fmla="*/ 7569200 w 8890000"/>
              <a:gd name="connsiteY100" fmla="*/ 1625600 h 1701800"/>
              <a:gd name="connsiteX101" fmla="*/ 7632700 w 8890000"/>
              <a:gd name="connsiteY101" fmla="*/ 1600200 h 1701800"/>
              <a:gd name="connsiteX102" fmla="*/ 7721600 w 8890000"/>
              <a:gd name="connsiteY102" fmla="*/ 1524000 h 1701800"/>
              <a:gd name="connsiteX103" fmla="*/ 7759700 w 8890000"/>
              <a:gd name="connsiteY103" fmla="*/ 1485900 h 1701800"/>
              <a:gd name="connsiteX104" fmla="*/ 7797800 w 8890000"/>
              <a:gd name="connsiteY104" fmla="*/ 1460500 h 1701800"/>
              <a:gd name="connsiteX105" fmla="*/ 7835900 w 8890000"/>
              <a:gd name="connsiteY105" fmla="*/ 1409700 h 1701800"/>
              <a:gd name="connsiteX106" fmla="*/ 7874000 w 8890000"/>
              <a:gd name="connsiteY106" fmla="*/ 1371600 h 1701800"/>
              <a:gd name="connsiteX107" fmla="*/ 7899400 w 8890000"/>
              <a:gd name="connsiteY107" fmla="*/ 1320800 h 1701800"/>
              <a:gd name="connsiteX108" fmla="*/ 7962900 w 8890000"/>
              <a:gd name="connsiteY108" fmla="*/ 1231900 h 1701800"/>
              <a:gd name="connsiteX109" fmla="*/ 7975600 w 8890000"/>
              <a:gd name="connsiteY109" fmla="*/ 1193800 h 1701800"/>
              <a:gd name="connsiteX110" fmla="*/ 7988300 w 8890000"/>
              <a:gd name="connsiteY110" fmla="*/ 1143000 h 1701800"/>
              <a:gd name="connsiteX111" fmla="*/ 8039100 w 8890000"/>
              <a:gd name="connsiteY111" fmla="*/ 1066800 h 1701800"/>
              <a:gd name="connsiteX112" fmla="*/ 8102600 w 8890000"/>
              <a:gd name="connsiteY112" fmla="*/ 977900 h 1701800"/>
              <a:gd name="connsiteX113" fmla="*/ 8153400 w 8890000"/>
              <a:gd name="connsiteY113" fmla="*/ 901700 h 1701800"/>
              <a:gd name="connsiteX114" fmla="*/ 8204200 w 8890000"/>
              <a:gd name="connsiteY114" fmla="*/ 825500 h 1701800"/>
              <a:gd name="connsiteX115" fmla="*/ 8229600 w 8890000"/>
              <a:gd name="connsiteY115" fmla="*/ 787400 h 1701800"/>
              <a:gd name="connsiteX116" fmla="*/ 8280400 w 8890000"/>
              <a:gd name="connsiteY116" fmla="*/ 749300 h 1701800"/>
              <a:gd name="connsiteX117" fmla="*/ 8331200 w 8890000"/>
              <a:gd name="connsiteY117" fmla="*/ 660400 h 1701800"/>
              <a:gd name="connsiteX118" fmla="*/ 8382000 w 8890000"/>
              <a:gd name="connsiteY118" fmla="*/ 609600 h 1701800"/>
              <a:gd name="connsiteX119" fmla="*/ 8458200 w 8890000"/>
              <a:gd name="connsiteY119" fmla="*/ 546100 h 1701800"/>
              <a:gd name="connsiteX120" fmla="*/ 8496300 w 8890000"/>
              <a:gd name="connsiteY120" fmla="*/ 495300 h 1701800"/>
              <a:gd name="connsiteX121" fmla="*/ 8547100 w 8890000"/>
              <a:gd name="connsiteY121" fmla="*/ 419100 h 1701800"/>
              <a:gd name="connsiteX122" fmla="*/ 8610600 w 8890000"/>
              <a:gd name="connsiteY122" fmla="*/ 342900 h 1701800"/>
              <a:gd name="connsiteX123" fmla="*/ 8648700 w 8890000"/>
              <a:gd name="connsiteY123" fmla="*/ 304800 h 1701800"/>
              <a:gd name="connsiteX124" fmla="*/ 8674100 w 8890000"/>
              <a:gd name="connsiteY124" fmla="*/ 266700 h 1701800"/>
              <a:gd name="connsiteX125" fmla="*/ 8890000 w 8890000"/>
              <a:gd name="connsiteY125" fmla="*/ 12700 h 1701800"/>
              <a:gd name="connsiteX126" fmla="*/ 8890000 w 8890000"/>
              <a:gd name="connsiteY126" fmla="*/ 0 h 170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8890000" h="1701800">
                <a:moveTo>
                  <a:pt x="0" y="825500"/>
                </a:moveTo>
                <a:cubicBezTo>
                  <a:pt x="163474" y="771009"/>
                  <a:pt x="-3906" y="823302"/>
                  <a:pt x="139700" y="787400"/>
                </a:cubicBezTo>
                <a:cubicBezTo>
                  <a:pt x="152687" y="784153"/>
                  <a:pt x="164813" y="777947"/>
                  <a:pt x="177800" y="774700"/>
                </a:cubicBezTo>
                <a:cubicBezTo>
                  <a:pt x="198741" y="769465"/>
                  <a:pt x="220228" y="766683"/>
                  <a:pt x="241300" y="762000"/>
                </a:cubicBezTo>
                <a:cubicBezTo>
                  <a:pt x="258339" y="758214"/>
                  <a:pt x="274799" y="751607"/>
                  <a:pt x="292100" y="749300"/>
                </a:cubicBezTo>
                <a:cubicBezTo>
                  <a:pt x="338449" y="743120"/>
                  <a:pt x="385233" y="740833"/>
                  <a:pt x="431800" y="736600"/>
                </a:cubicBezTo>
                <a:cubicBezTo>
                  <a:pt x="547413" y="698062"/>
                  <a:pt x="532660" y="697914"/>
                  <a:pt x="749300" y="736600"/>
                </a:cubicBezTo>
                <a:cubicBezTo>
                  <a:pt x="779352" y="741966"/>
                  <a:pt x="825500" y="787400"/>
                  <a:pt x="825500" y="787400"/>
                </a:cubicBezTo>
                <a:cubicBezTo>
                  <a:pt x="833967" y="800100"/>
                  <a:pt x="840107" y="814707"/>
                  <a:pt x="850900" y="825500"/>
                </a:cubicBezTo>
                <a:cubicBezTo>
                  <a:pt x="861693" y="836293"/>
                  <a:pt x="878949" y="839413"/>
                  <a:pt x="889000" y="850900"/>
                </a:cubicBezTo>
                <a:cubicBezTo>
                  <a:pt x="909102" y="873874"/>
                  <a:pt x="930147" y="898140"/>
                  <a:pt x="939800" y="927100"/>
                </a:cubicBezTo>
                <a:cubicBezTo>
                  <a:pt x="944033" y="939800"/>
                  <a:pt x="944137" y="954747"/>
                  <a:pt x="952500" y="965200"/>
                </a:cubicBezTo>
                <a:cubicBezTo>
                  <a:pt x="962035" y="977119"/>
                  <a:pt x="977900" y="982133"/>
                  <a:pt x="990600" y="990600"/>
                </a:cubicBezTo>
                <a:cubicBezTo>
                  <a:pt x="1021139" y="1036409"/>
                  <a:pt x="1040004" y="1070103"/>
                  <a:pt x="1092200" y="1104900"/>
                </a:cubicBezTo>
                <a:cubicBezTo>
                  <a:pt x="1129662" y="1129875"/>
                  <a:pt x="1137842" y="1131730"/>
                  <a:pt x="1168400" y="1168400"/>
                </a:cubicBezTo>
                <a:cubicBezTo>
                  <a:pt x="1268318" y="1288301"/>
                  <a:pt x="1130130" y="1130044"/>
                  <a:pt x="1206500" y="1244600"/>
                </a:cubicBezTo>
                <a:cubicBezTo>
                  <a:pt x="1226057" y="1273936"/>
                  <a:pt x="1254587" y="1289358"/>
                  <a:pt x="1282700" y="1308100"/>
                </a:cubicBezTo>
                <a:cubicBezTo>
                  <a:pt x="1329267" y="1377950"/>
                  <a:pt x="1282700" y="1318683"/>
                  <a:pt x="1346200" y="1371600"/>
                </a:cubicBezTo>
                <a:cubicBezTo>
                  <a:pt x="1443986" y="1453088"/>
                  <a:pt x="1327805" y="1372037"/>
                  <a:pt x="1422400" y="1435100"/>
                </a:cubicBezTo>
                <a:cubicBezTo>
                  <a:pt x="1490133" y="1536700"/>
                  <a:pt x="1401233" y="1413933"/>
                  <a:pt x="1485900" y="1498600"/>
                </a:cubicBezTo>
                <a:cubicBezTo>
                  <a:pt x="1496693" y="1509393"/>
                  <a:pt x="1501529" y="1524974"/>
                  <a:pt x="1511300" y="1536700"/>
                </a:cubicBezTo>
                <a:cubicBezTo>
                  <a:pt x="1531362" y="1560775"/>
                  <a:pt x="1558957" y="1585929"/>
                  <a:pt x="1587500" y="1600200"/>
                </a:cubicBezTo>
                <a:cubicBezTo>
                  <a:pt x="1599474" y="1606187"/>
                  <a:pt x="1612900" y="1608667"/>
                  <a:pt x="1625600" y="1612900"/>
                </a:cubicBezTo>
                <a:lnTo>
                  <a:pt x="2133600" y="1600200"/>
                </a:lnTo>
                <a:cubicBezTo>
                  <a:pt x="2163948" y="1596901"/>
                  <a:pt x="2209800" y="1549400"/>
                  <a:pt x="2209800" y="1549400"/>
                </a:cubicBezTo>
                <a:cubicBezTo>
                  <a:pt x="2260550" y="1473275"/>
                  <a:pt x="2203259" y="1547432"/>
                  <a:pt x="2298700" y="1473200"/>
                </a:cubicBezTo>
                <a:cubicBezTo>
                  <a:pt x="2317603" y="1458498"/>
                  <a:pt x="2331478" y="1438169"/>
                  <a:pt x="2349500" y="1422400"/>
                </a:cubicBezTo>
                <a:cubicBezTo>
                  <a:pt x="2365430" y="1408462"/>
                  <a:pt x="2384370" y="1398238"/>
                  <a:pt x="2400300" y="1384300"/>
                </a:cubicBezTo>
                <a:cubicBezTo>
                  <a:pt x="2418322" y="1368531"/>
                  <a:pt x="2432918" y="1349085"/>
                  <a:pt x="2451100" y="1333500"/>
                </a:cubicBezTo>
                <a:cubicBezTo>
                  <a:pt x="2462689" y="1323567"/>
                  <a:pt x="2477474" y="1317871"/>
                  <a:pt x="2489200" y="1308100"/>
                </a:cubicBezTo>
                <a:cubicBezTo>
                  <a:pt x="2586986" y="1226612"/>
                  <a:pt x="2470805" y="1307663"/>
                  <a:pt x="2565400" y="1244600"/>
                </a:cubicBezTo>
                <a:cubicBezTo>
                  <a:pt x="2611967" y="1174750"/>
                  <a:pt x="2565400" y="1234017"/>
                  <a:pt x="2628900" y="1181100"/>
                </a:cubicBezTo>
                <a:cubicBezTo>
                  <a:pt x="2642698" y="1169602"/>
                  <a:pt x="2652823" y="1154027"/>
                  <a:pt x="2667000" y="1143000"/>
                </a:cubicBezTo>
                <a:cubicBezTo>
                  <a:pt x="2691097" y="1124258"/>
                  <a:pt x="2721614" y="1113786"/>
                  <a:pt x="2743200" y="1092200"/>
                </a:cubicBezTo>
                <a:cubicBezTo>
                  <a:pt x="2768600" y="1066800"/>
                  <a:pt x="2789512" y="1035925"/>
                  <a:pt x="2819400" y="1016000"/>
                </a:cubicBezTo>
                <a:cubicBezTo>
                  <a:pt x="2832100" y="1007533"/>
                  <a:pt x="2846092" y="1000741"/>
                  <a:pt x="2857500" y="990600"/>
                </a:cubicBezTo>
                <a:cubicBezTo>
                  <a:pt x="2884348" y="966735"/>
                  <a:pt x="2899622" y="925759"/>
                  <a:pt x="2933700" y="914400"/>
                </a:cubicBezTo>
                <a:lnTo>
                  <a:pt x="3048000" y="876300"/>
                </a:lnTo>
                <a:lnTo>
                  <a:pt x="3086100" y="863600"/>
                </a:lnTo>
                <a:cubicBezTo>
                  <a:pt x="3107267" y="867833"/>
                  <a:pt x="3130858" y="865590"/>
                  <a:pt x="3149600" y="876300"/>
                </a:cubicBezTo>
                <a:cubicBezTo>
                  <a:pt x="3162852" y="883873"/>
                  <a:pt x="3163081" y="904865"/>
                  <a:pt x="3175000" y="914400"/>
                </a:cubicBezTo>
                <a:cubicBezTo>
                  <a:pt x="3185453" y="922763"/>
                  <a:pt x="3200400" y="922867"/>
                  <a:pt x="3213100" y="927100"/>
                </a:cubicBezTo>
                <a:cubicBezTo>
                  <a:pt x="3334643" y="1048643"/>
                  <a:pt x="3190382" y="893022"/>
                  <a:pt x="3263900" y="1003300"/>
                </a:cubicBezTo>
                <a:cubicBezTo>
                  <a:pt x="3273863" y="1018244"/>
                  <a:pt x="3289300" y="1028700"/>
                  <a:pt x="3302000" y="1041400"/>
                </a:cubicBezTo>
                <a:cubicBezTo>
                  <a:pt x="3310467" y="1066800"/>
                  <a:pt x="3312548" y="1095323"/>
                  <a:pt x="3327400" y="1117600"/>
                </a:cubicBezTo>
                <a:cubicBezTo>
                  <a:pt x="3344333" y="1143000"/>
                  <a:pt x="3368547" y="1164840"/>
                  <a:pt x="3378200" y="1193800"/>
                </a:cubicBezTo>
                <a:cubicBezTo>
                  <a:pt x="3382433" y="1206500"/>
                  <a:pt x="3387222" y="1219028"/>
                  <a:pt x="3390900" y="1231900"/>
                </a:cubicBezTo>
                <a:cubicBezTo>
                  <a:pt x="3395695" y="1248683"/>
                  <a:pt x="3393918" y="1268177"/>
                  <a:pt x="3403600" y="1282700"/>
                </a:cubicBezTo>
                <a:cubicBezTo>
                  <a:pt x="3412067" y="1295400"/>
                  <a:pt x="3429000" y="1299633"/>
                  <a:pt x="3441700" y="1308100"/>
                </a:cubicBezTo>
                <a:cubicBezTo>
                  <a:pt x="3450167" y="1333500"/>
                  <a:pt x="3448168" y="1365368"/>
                  <a:pt x="3467100" y="1384300"/>
                </a:cubicBezTo>
                <a:cubicBezTo>
                  <a:pt x="3479800" y="1397000"/>
                  <a:pt x="3494173" y="1408223"/>
                  <a:pt x="3505200" y="1422400"/>
                </a:cubicBezTo>
                <a:cubicBezTo>
                  <a:pt x="3523942" y="1446497"/>
                  <a:pt x="3534414" y="1477014"/>
                  <a:pt x="3556000" y="1498600"/>
                </a:cubicBezTo>
                <a:cubicBezTo>
                  <a:pt x="3667310" y="1609910"/>
                  <a:pt x="3526112" y="1473693"/>
                  <a:pt x="3632200" y="1562100"/>
                </a:cubicBezTo>
                <a:cubicBezTo>
                  <a:pt x="3734139" y="1647049"/>
                  <a:pt x="3583539" y="1547297"/>
                  <a:pt x="3746500" y="1651000"/>
                </a:cubicBezTo>
                <a:cubicBezTo>
                  <a:pt x="3767325" y="1664252"/>
                  <a:pt x="3785564" y="1685609"/>
                  <a:pt x="3810000" y="1689100"/>
                </a:cubicBezTo>
                <a:lnTo>
                  <a:pt x="3898900" y="1701800"/>
                </a:lnTo>
                <a:cubicBezTo>
                  <a:pt x="3992033" y="1697567"/>
                  <a:pt x="4085735" y="1700208"/>
                  <a:pt x="4178300" y="1689100"/>
                </a:cubicBezTo>
                <a:cubicBezTo>
                  <a:pt x="4193455" y="1687281"/>
                  <a:pt x="4202748" y="1670526"/>
                  <a:pt x="4216400" y="1663700"/>
                </a:cubicBezTo>
                <a:cubicBezTo>
                  <a:pt x="4228374" y="1657713"/>
                  <a:pt x="4241800" y="1655233"/>
                  <a:pt x="4254500" y="1651000"/>
                </a:cubicBezTo>
                <a:lnTo>
                  <a:pt x="4330700" y="1574800"/>
                </a:lnTo>
                <a:cubicBezTo>
                  <a:pt x="4343400" y="1562100"/>
                  <a:pt x="4353856" y="1546663"/>
                  <a:pt x="4368800" y="1536700"/>
                </a:cubicBezTo>
                <a:lnTo>
                  <a:pt x="4406900" y="1511300"/>
                </a:lnTo>
                <a:cubicBezTo>
                  <a:pt x="4497664" y="1375154"/>
                  <a:pt x="4356317" y="1581779"/>
                  <a:pt x="4470400" y="1435100"/>
                </a:cubicBezTo>
                <a:cubicBezTo>
                  <a:pt x="4550182" y="1332523"/>
                  <a:pt x="4485542" y="1382672"/>
                  <a:pt x="4559300" y="1333500"/>
                </a:cubicBezTo>
                <a:cubicBezTo>
                  <a:pt x="4611639" y="1254991"/>
                  <a:pt x="4553527" y="1331576"/>
                  <a:pt x="4622800" y="1270000"/>
                </a:cubicBezTo>
                <a:cubicBezTo>
                  <a:pt x="4649648" y="1246135"/>
                  <a:pt x="4673600" y="1219200"/>
                  <a:pt x="4699000" y="1193800"/>
                </a:cubicBezTo>
                <a:lnTo>
                  <a:pt x="4737100" y="1155700"/>
                </a:lnTo>
                <a:lnTo>
                  <a:pt x="4813300" y="1079500"/>
                </a:lnTo>
                <a:lnTo>
                  <a:pt x="4851400" y="1041400"/>
                </a:lnTo>
                <a:cubicBezTo>
                  <a:pt x="4855633" y="1028700"/>
                  <a:pt x="4858113" y="1015274"/>
                  <a:pt x="4864100" y="1003300"/>
                </a:cubicBezTo>
                <a:cubicBezTo>
                  <a:pt x="4881781" y="967937"/>
                  <a:pt x="4899513" y="955187"/>
                  <a:pt x="4927600" y="927100"/>
                </a:cubicBezTo>
                <a:cubicBezTo>
                  <a:pt x="4949919" y="860143"/>
                  <a:pt x="4925549" y="914321"/>
                  <a:pt x="4978400" y="850900"/>
                </a:cubicBezTo>
                <a:cubicBezTo>
                  <a:pt x="4988171" y="839174"/>
                  <a:pt x="4993007" y="823593"/>
                  <a:pt x="5003800" y="812800"/>
                </a:cubicBezTo>
                <a:cubicBezTo>
                  <a:pt x="5077178" y="739422"/>
                  <a:pt x="5007180" y="842925"/>
                  <a:pt x="5080000" y="749300"/>
                </a:cubicBezTo>
                <a:cubicBezTo>
                  <a:pt x="5132170" y="682224"/>
                  <a:pt x="5114270" y="680525"/>
                  <a:pt x="5168900" y="635000"/>
                </a:cubicBezTo>
                <a:cubicBezTo>
                  <a:pt x="5180626" y="625229"/>
                  <a:pt x="5195274" y="619371"/>
                  <a:pt x="5207000" y="609600"/>
                </a:cubicBezTo>
                <a:cubicBezTo>
                  <a:pt x="5220798" y="598102"/>
                  <a:pt x="5229400" y="580222"/>
                  <a:pt x="5245100" y="571500"/>
                </a:cubicBezTo>
                <a:cubicBezTo>
                  <a:pt x="5268505" y="558497"/>
                  <a:pt x="5321300" y="546100"/>
                  <a:pt x="5321300" y="546100"/>
                </a:cubicBezTo>
                <a:cubicBezTo>
                  <a:pt x="5507567" y="550333"/>
                  <a:pt x="5694486" y="542660"/>
                  <a:pt x="5880100" y="558800"/>
                </a:cubicBezTo>
                <a:cubicBezTo>
                  <a:pt x="5895306" y="560122"/>
                  <a:pt x="5894013" y="586849"/>
                  <a:pt x="5905500" y="596900"/>
                </a:cubicBezTo>
                <a:cubicBezTo>
                  <a:pt x="5928474" y="617002"/>
                  <a:pt x="5960114" y="626114"/>
                  <a:pt x="5981700" y="647700"/>
                </a:cubicBezTo>
                <a:cubicBezTo>
                  <a:pt x="6030593" y="696593"/>
                  <a:pt x="6004856" y="675837"/>
                  <a:pt x="6057900" y="711200"/>
                </a:cubicBezTo>
                <a:cubicBezTo>
                  <a:pt x="6066367" y="723900"/>
                  <a:pt x="6071955" y="739089"/>
                  <a:pt x="6083300" y="749300"/>
                </a:cubicBezTo>
                <a:cubicBezTo>
                  <a:pt x="6128308" y="789807"/>
                  <a:pt x="6208096" y="840964"/>
                  <a:pt x="6261100" y="876300"/>
                </a:cubicBezTo>
                <a:cubicBezTo>
                  <a:pt x="6273800" y="884767"/>
                  <a:pt x="6288407" y="890907"/>
                  <a:pt x="6299200" y="901700"/>
                </a:cubicBezTo>
                <a:cubicBezTo>
                  <a:pt x="6311900" y="914400"/>
                  <a:pt x="6323123" y="928773"/>
                  <a:pt x="6337300" y="939800"/>
                </a:cubicBezTo>
                <a:cubicBezTo>
                  <a:pt x="6361397" y="958542"/>
                  <a:pt x="6413500" y="990600"/>
                  <a:pt x="6413500" y="990600"/>
                </a:cubicBezTo>
                <a:cubicBezTo>
                  <a:pt x="6421967" y="1003300"/>
                  <a:pt x="6427413" y="1018649"/>
                  <a:pt x="6438900" y="1028700"/>
                </a:cubicBezTo>
                <a:cubicBezTo>
                  <a:pt x="6461874" y="1048802"/>
                  <a:pt x="6489700" y="1062567"/>
                  <a:pt x="6515100" y="1079500"/>
                </a:cubicBezTo>
                <a:cubicBezTo>
                  <a:pt x="6527800" y="1087967"/>
                  <a:pt x="6542407" y="1094107"/>
                  <a:pt x="6553200" y="1104900"/>
                </a:cubicBezTo>
                <a:lnTo>
                  <a:pt x="6667500" y="1219200"/>
                </a:lnTo>
                <a:cubicBezTo>
                  <a:pt x="6680200" y="1231900"/>
                  <a:pt x="6695637" y="1242356"/>
                  <a:pt x="6705600" y="1257300"/>
                </a:cubicBezTo>
                <a:cubicBezTo>
                  <a:pt x="6739467" y="1308100"/>
                  <a:pt x="6718300" y="1286933"/>
                  <a:pt x="6769100" y="1320800"/>
                </a:cubicBezTo>
                <a:cubicBezTo>
                  <a:pt x="6777567" y="1337733"/>
                  <a:pt x="6787469" y="1354022"/>
                  <a:pt x="6794500" y="1371600"/>
                </a:cubicBezTo>
                <a:cubicBezTo>
                  <a:pt x="6804444" y="1396459"/>
                  <a:pt x="6800968" y="1428868"/>
                  <a:pt x="6819900" y="1447800"/>
                </a:cubicBezTo>
                <a:lnTo>
                  <a:pt x="6908800" y="1536700"/>
                </a:lnTo>
                <a:cubicBezTo>
                  <a:pt x="6921500" y="1549400"/>
                  <a:pt x="6929861" y="1569120"/>
                  <a:pt x="6946900" y="1574800"/>
                </a:cubicBezTo>
                <a:cubicBezTo>
                  <a:pt x="6989644" y="1589048"/>
                  <a:pt x="6991858" y="1587791"/>
                  <a:pt x="7035800" y="1612900"/>
                </a:cubicBezTo>
                <a:cubicBezTo>
                  <a:pt x="7061799" y="1627756"/>
                  <a:pt x="7102894" y="1660045"/>
                  <a:pt x="7124700" y="1676400"/>
                </a:cubicBezTo>
                <a:cubicBezTo>
                  <a:pt x="7255933" y="1672167"/>
                  <a:pt x="7387948" y="1678609"/>
                  <a:pt x="7518400" y="1663700"/>
                </a:cubicBezTo>
                <a:cubicBezTo>
                  <a:pt x="7539430" y="1661297"/>
                  <a:pt x="7550697" y="1635879"/>
                  <a:pt x="7569200" y="1625600"/>
                </a:cubicBezTo>
                <a:cubicBezTo>
                  <a:pt x="7589128" y="1614529"/>
                  <a:pt x="7611533" y="1608667"/>
                  <a:pt x="7632700" y="1600200"/>
                </a:cubicBezTo>
                <a:cubicBezTo>
                  <a:pt x="7785331" y="1447569"/>
                  <a:pt x="7605549" y="1620709"/>
                  <a:pt x="7721600" y="1524000"/>
                </a:cubicBezTo>
                <a:cubicBezTo>
                  <a:pt x="7735398" y="1512502"/>
                  <a:pt x="7745902" y="1497398"/>
                  <a:pt x="7759700" y="1485900"/>
                </a:cubicBezTo>
                <a:cubicBezTo>
                  <a:pt x="7771426" y="1476129"/>
                  <a:pt x="7787007" y="1471293"/>
                  <a:pt x="7797800" y="1460500"/>
                </a:cubicBezTo>
                <a:cubicBezTo>
                  <a:pt x="7812767" y="1445533"/>
                  <a:pt x="7822125" y="1425771"/>
                  <a:pt x="7835900" y="1409700"/>
                </a:cubicBezTo>
                <a:cubicBezTo>
                  <a:pt x="7847589" y="1396063"/>
                  <a:pt x="7863561" y="1386215"/>
                  <a:pt x="7874000" y="1371600"/>
                </a:cubicBezTo>
                <a:cubicBezTo>
                  <a:pt x="7885004" y="1356194"/>
                  <a:pt x="7889366" y="1336854"/>
                  <a:pt x="7899400" y="1320800"/>
                </a:cubicBezTo>
                <a:cubicBezTo>
                  <a:pt x="7913782" y="1297789"/>
                  <a:pt x="7949466" y="1258767"/>
                  <a:pt x="7962900" y="1231900"/>
                </a:cubicBezTo>
                <a:cubicBezTo>
                  <a:pt x="7968887" y="1219926"/>
                  <a:pt x="7971922" y="1206672"/>
                  <a:pt x="7975600" y="1193800"/>
                </a:cubicBezTo>
                <a:cubicBezTo>
                  <a:pt x="7980395" y="1177017"/>
                  <a:pt x="7980494" y="1158612"/>
                  <a:pt x="7988300" y="1143000"/>
                </a:cubicBezTo>
                <a:cubicBezTo>
                  <a:pt x="8001952" y="1115696"/>
                  <a:pt x="8022167" y="1092200"/>
                  <a:pt x="8039100" y="1066800"/>
                </a:cubicBezTo>
                <a:cubicBezTo>
                  <a:pt x="8121679" y="942932"/>
                  <a:pt x="7992331" y="1135427"/>
                  <a:pt x="8102600" y="977900"/>
                </a:cubicBezTo>
                <a:cubicBezTo>
                  <a:pt x="8120106" y="952891"/>
                  <a:pt x="8136467" y="927100"/>
                  <a:pt x="8153400" y="901700"/>
                </a:cubicBezTo>
                <a:lnTo>
                  <a:pt x="8204200" y="825500"/>
                </a:lnTo>
                <a:cubicBezTo>
                  <a:pt x="8212667" y="812800"/>
                  <a:pt x="8217389" y="796558"/>
                  <a:pt x="8229600" y="787400"/>
                </a:cubicBezTo>
                <a:lnTo>
                  <a:pt x="8280400" y="749300"/>
                </a:lnTo>
                <a:cubicBezTo>
                  <a:pt x="8294814" y="720472"/>
                  <a:pt x="8309659" y="685531"/>
                  <a:pt x="8331200" y="660400"/>
                </a:cubicBezTo>
                <a:cubicBezTo>
                  <a:pt x="8346785" y="642218"/>
                  <a:pt x="8363818" y="625185"/>
                  <a:pt x="8382000" y="609600"/>
                </a:cubicBezTo>
                <a:cubicBezTo>
                  <a:pt x="8445313" y="555332"/>
                  <a:pt x="8397224" y="617239"/>
                  <a:pt x="8458200" y="546100"/>
                </a:cubicBezTo>
                <a:cubicBezTo>
                  <a:pt x="8471975" y="530029"/>
                  <a:pt x="8484162" y="512640"/>
                  <a:pt x="8496300" y="495300"/>
                </a:cubicBezTo>
                <a:cubicBezTo>
                  <a:pt x="8513806" y="470291"/>
                  <a:pt x="8525514" y="440686"/>
                  <a:pt x="8547100" y="419100"/>
                </a:cubicBezTo>
                <a:cubicBezTo>
                  <a:pt x="8658410" y="307790"/>
                  <a:pt x="8522193" y="448988"/>
                  <a:pt x="8610600" y="342900"/>
                </a:cubicBezTo>
                <a:cubicBezTo>
                  <a:pt x="8622098" y="329102"/>
                  <a:pt x="8637202" y="318598"/>
                  <a:pt x="8648700" y="304800"/>
                </a:cubicBezTo>
                <a:cubicBezTo>
                  <a:pt x="8658471" y="293074"/>
                  <a:pt x="8663889" y="278045"/>
                  <a:pt x="8674100" y="266700"/>
                </a:cubicBezTo>
                <a:cubicBezTo>
                  <a:pt x="8720018" y="215680"/>
                  <a:pt x="8890000" y="66918"/>
                  <a:pt x="8890000" y="12700"/>
                </a:cubicBezTo>
                <a:lnTo>
                  <a:pt x="8890000" y="0"/>
                </a:ln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al 6">
            <a:extLst>
              <a:ext uri="{FF2B5EF4-FFF2-40B4-BE49-F238E27FC236}">
                <a16:creationId xmlns:a16="http://schemas.microsoft.com/office/drawing/2014/main" id="{8EE6808B-8B90-4A8A-9E67-37D72FF39556}"/>
              </a:ext>
            </a:extLst>
          </p:cNvPr>
          <p:cNvSpPr/>
          <p:nvPr/>
        </p:nvSpPr>
        <p:spPr>
          <a:xfrm>
            <a:off x="628650" y="2364444"/>
            <a:ext cx="1600200" cy="8890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1. Welkom</a:t>
            </a:r>
          </a:p>
        </p:txBody>
      </p:sp>
      <p:sp>
        <p:nvSpPr>
          <p:cNvPr id="8" name="Ovaal 7">
            <a:extLst>
              <a:ext uri="{FF2B5EF4-FFF2-40B4-BE49-F238E27FC236}">
                <a16:creationId xmlns:a16="http://schemas.microsoft.com/office/drawing/2014/main" id="{875D13BC-F838-4B4E-A984-044A46318D08}"/>
              </a:ext>
            </a:extLst>
          </p:cNvPr>
          <p:cNvSpPr/>
          <p:nvPr/>
        </p:nvSpPr>
        <p:spPr>
          <a:xfrm>
            <a:off x="1968500" y="4532312"/>
            <a:ext cx="2057400" cy="8636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2. Luisteren naar info </a:t>
            </a:r>
          </a:p>
        </p:txBody>
      </p:sp>
      <p:sp>
        <p:nvSpPr>
          <p:cNvPr id="10" name="Ovaal 9">
            <a:extLst>
              <a:ext uri="{FF2B5EF4-FFF2-40B4-BE49-F238E27FC236}">
                <a16:creationId xmlns:a16="http://schemas.microsoft.com/office/drawing/2014/main" id="{075066AF-B9FF-4B5C-B2CD-BD73B5A2254F}"/>
              </a:ext>
            </a:extLst>
          </p:cNvPr>
          <p:cNvSpPr/>
          <p:nvPr/>
        </p:nvSpPr>
        <p:spPr>
          <a:xfrm>
            <a:off x="3238500" y="2581552"/>
            <a:ext cx="2057400" cy="8636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3. Eigen mening geven </a:t>
            </a:r>
          </a:p>
        </p:txBody>
      </p:sp>
      <p:sp>
        <p:nvSpPr>
          <p:cNvPr id="11" name="Ovaal 10">
            <a:extLst>
              <a:ext uri="{FF2B5EF4-FFF2-40B4-BE49-F238E27FC236}">
                <a16:creationId xmlns:a16="http://schemas.microsoft.com/office/drawing/2014/main" id="{60E8F1D9-9654-40E8-84FD-0A3C46553725}"/>
              </a:ext>
            </a:extLst>
          </p:cNvPr>
          <p:cNvSpPr/>
          <p:nvPr/>
        </p:nvSpPr>
        <p:spPr>
          <a:xfrm>
            <a:off x="5638800" y="4066796"/>
            <a:ext cx="2057400" cy="8636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4. In gesprek met groep</a:t>
            </a:r>
          </a:p>
        </p:txBody>
      </p:sp>
      <p:sp>
        <p:nvSpPr>
          <p:cNvPr id="12" name="Ovaal 11">
            <a:extLst>
              <a:ext uri="{FF2B5EF4-FFF2-40B4-BE49-F238E27FC236}">
                <a16:creationId xmlns:a16="http://schemas.microsoft.com/office/drawing/2014/main" id="{8F014090-E4C3-468E-B540-25DED479121D}"/>
              </a:ext>
            </a:extLst>
          </p:cNvPr>
          <p:cNvSpPr/>
          <p:nvPr/>
        </p:nvSpPr>
        <p:spPr>
          <a:xfrm>
            <a:off x="6527800" y="2364444"/>
            <a:ext cx="2057400" cy="8636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5. Afspraken voor vervolg maken </a:t>
            </a:r>
          </a:p>
        </p:txBody>
      </p:sp>
      <p:sp>
        <p:nvSpPr>
          <p:cNvPr id="13" name="Ovaal 12">
            <a:extLst>
              <a:ext uri="{FF2B5EF4-FFF2-40B4-BE49-F238E27FC236}">
                <a16:creationId xmlns:a16="http://schemas.microsoft.com/office/drawing/2014/main" id="{838E3B25-4B8D-400C-980C-76B342583CC6}"/>
              </a:ext>
            </a:extLst>
          </p:cNvPr>
          <p:cNvSpPr/>
          <p:nvPr/>
        </p:nvSpPr>
        <p:spPr>
          <a:xfrm>
            <a:off x="9004300" y="3910668"/>
            <a:ext cx="2057400" cy="8636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6. Afronden </a:t>
            </a:r>
          </a:p>
        </p:txBody>
      </p:sp>
      <p:sp>
        <p:nvSpPr>
          <p:cNvPr id="15" name="Ovaal 14">
            <a:extLst>
              <a:ext uri="{FF2B5EF4-FFF2-40B4-BE49-F238E27FC236}">
                <a16:creationId xmlns:a16="http://schemas.microsoft.com/office/drawing/2014/main" id="{28D3D954-4367-4C34-BBBF-0BF242225700}"/>
              </a:ext>
            </a:extLst>
          </p:cNvPr>
          <p:cNvSpPr/>
          <p:nvPr/>
        </p:nvSpPr>
        <p:spPr>
          <a:xfrm>
            <a:off x="10052050" y="1932644"/>
            <a:ext cx="2057400" cy="8636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7. Energieke afsluiting</a:t>
            </a:r>
          </a:p>
        </p:txBody>
      </p:sp>
      <p:sp>
        <p:nvSpPr>
          <p:cNvPr id="3" name="Tekstvak 2">
            <a:extLst>
              <a:ext uri="{FF2B5EF4-FFF2-40B4-BE49-F238E27FC236}">
                <a16:creationId xmlns:a16="http://schemas.microsoft.com/office/drawing/2014/main" id="{3A5E00B6-13F4-B783-B08B-4DDDAD8380A7}"/>
              </a:ext>
            </a:extLst>
          </p:cNvPr>
          <p:cNvSpPr txBox="1"/>
          <p:nvPr/>
        </p:nvSpPr>
        <p:spPr>
          <a:xfrm>
            <a:off x="0" y="5325598"/>
            <a:ext cx="12192000" cy="1477328"/>
          </a:xfrm>
          <a:prstGeom prst="rect">
            <a:avLst/>
          </a:prstGeom>
          <a:noFill/>
        </p:spPr>
        <p:txBody>
          <a:bodyPr wrap="square" rtlCol="0">
            <a:spAutoFit/>
          </a:bodyPr>
          <a:lstStyle/>
          <a:p>
            <a:r>
              <a:rPr lang="nl-NL" dirty="0"/>
              <a:t>Verschillende fases in zo’n bijeenkomst waarbij de energie, betrokkenheid en input van de deelnemers wisselen = goed! </a:t>
            </a:r>
          </a:p>
          <a:p>
            <a:r>
              <a:rPr lang="nl-NL" dirty="0"/>
              <a:t>Pas het programma daar op aan: meedoen, luisteren, vertellen, discussiëren &gt; doel is om mensen te betrekken bij de bijeenkomst</a:t>
            </a:r>
          </a:p>
          <a:p>
            <a:r>
              <a:rPr lang="nl-NL" dirty="0"/>
              <a:t>Succesfactor is dan:  actieve werkvormen en je manier van presenteren </a:t>
            </a:r>
          </a:p>
          <a:p>
            <a:r>
              <a:rPr lang="nl-NL" dirty="0"/>
              <a:t>Manier van presenteren (goede uitdrukkingsvaardigheid, kunnen overtuigen, onafhankelijk werken en goed kunnen luisteren)</a:t>
            </a:r>
          </a:p>
        </p:txBody>
      </p:sp>
    </p:spTree>
    <p:extLst>
      <p:ext uri="{BB962C8B-B14F-4D97-AF65-F5344CB8AC3E}">
        <p14:creationId xmlns:p14="http://schemas.microsoft.com/office/powerpoint/2010/main" val="196769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A9BDA2-F470-4070-8BEA-7B46322BF5F0}"/>
              </a:ext>
            </a:extLst>
          </p:cNvPr>
          <p:cNvSpPr>
            <a:spLocks noGrp="1"/>
          </p:cNvSpPr>
          <p:nvPr>
            <p:ph type="title"/>
          </p:nvPr>
        </p:nvSpPr>
        <p:spPr>
          <a:xfrm>
            <a:off x="298268" y="209822"/>
            <a:ext cx="10515600" cy="1325563"/>
          </a:xfrm>
        </p:spPr>
        <p:txBody>
          <a:bodyPr/>
          <a:lstStyle/>
          <a:p>
            <a:r>
              <a:rPr lang="nl-NL" b="1" dirty="0"/>
              <a:t>Waarom moet er gebruik gemaakt worden van actieve werkvormen? </a:t>
            </a:r>
          </a:p>
        </p:txBody>
      </p:sp>
      <p:pic>
        <p:nvPicPr>
          <p:cNvPr id="2050" name="Picture 2" descr="Leerpiramide van Bales (Sousa) - Leer.tips">
            <a:extLst>
              <a:ext uri="{FF2B5EF4-FFF2-40B4-BE49-F238E27FC236}">
                <a16:creationId xmlns:a16="http://schemas.microsoft.com/office/drawing/2014/main" id="{7326ADB1-A6ED-484A-866D-E107CAF7D5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6032" y="1269966"/>
            <a:ext cx="8267700" cy="4876651"/>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EF0FA9BF-BB2B-8F08-95C8-59CCD3524AD9}"/>
              </a:ext>
            </a:extLst>
          </p:cNvPr>
          <p:cNvSpPr txBox="1"/>
          <p:nvPr/>
        </p:nvSpPr>
        <p:spPr>
          <a:xfrm>
            <a:off x="426720" y="2551837"/>
            <a:ext cx="3178629" cy="3416320"/>
          </a:xfrm>
          <a:prstGeom prst="rect">
            <a:avLst/>
          </a:prstGeom>
          <a:noFill/>
        </p:spPr>
        <p:txBody>
          <a:bodyPr wrap="square" rtlCol="0">
            <a:spAutoFit/>
          </a:bodyPr>
          <a:lstStyle/>
          <a:p>
            <a:r>
              <a:rPr lang="nl-NL" dirty="0"/>
              <a:t>Een actieve werkvorm vergroot het (leer)plezier van een persoon en kan helpen voor een betere verwerking van de leerstof en meer verdieping tijdens de contacttijd.</a:t>
            </a:r>
          </a:p>
          <a:p>
            <a:endParaRPr lang="nl-NL" dirty="0"/>
          </a:p>
          <a:p>
            <a:r>
              <a:rPr lang="nl-NL" b="1" dirty="0"/>
              <a:t>Wat willen we niet zien:</a:t>
            </a:r>
          </a:p>
          <a:p>
            <a:pPr marL="285750" indent="-285750">
              <a:buFont typeface="Arial" panose="020B0604020202020204" pitchFamily="34" charset="0"/>
              <a:buChar char="•"/>
            </a:pPr>
            <a:r>
              <a:rPr lang="nl-NL" dirty="0"/>
              <a:t>Presentatie</a:t>
            </a:r>
          </a:p>
          <a:p>
            <a:pPr marL="285750" indent="-285750">
              <a:buFont typeface="Arial" panose="020B0604020202020204" pitchFamily="34" charset="0"/>
              <a:buChar char="•"/>
            </a:pPr>
            <a:r>
              <a:rPr lang="nl-NL" dirty="0"/>
              <a:t>Standaard kennismaking ronde</a:t>
            </a:r>
          </a:p>
          <a:p>
            <a:pPr marL="285750" indent="-285750">
              <a:buFont typeface="Arial" panose="020B0604020202020204" pitchFamily="34" charset="0"/>
              <a:buChar char="•"/>
            </a:pPr>
            <a:r>
              <a:rPr lang="nl-NL" dirty="0"/>
              <a:t>Geen creatieve werkvormen</a:t>
            </a:r>
          </a:p>
        </p:txBody>
      </p:sp>
    </p:spTree>
    <p:extLst>
      <p:ext uri="{BB962C8B-B14F-4D97-AF65-F5344CB8AC3E}">
        <p14:creationId xmlns:p14="http://schemas.microsoft.com/office/powerpoint/2010/main" val="15671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C50CA4-9977-10A4-EBE2-D71A404C846D}"/>
              </a:ext>
            </a:extLst>
          </p:cNvPr>
          <p:cNvSpPr>
            <a:spLocks noGrp="1"/>
          </p:cNvSpPr>
          <p:nvPr>
            <p:ph type="title"/>
          </p:nvPr>
        </p:nvSpPr>
        <p:spPr/>
        <p:txBody>
          <a:bodyPr/>
          <a:lstStyle/>
          <a:p>
            <a:r>
              <a:rPr lang="nl-NL" dirty="0"/>
              <a:t>Wat zijn dan </a:t>
            </a:r>
            <a:r>
              <a:rPr lang="nl-NL" b="1" dirty="0"/>
              <a:t>activerende</a:t>
            </a:r>
            <a:r>
              <a:rPr lang="nl-NL" dirty="0"/>
              <a:t> werkvormen? </a:t>
            </a:r>
          </a:p>
        </p:txBody>
      </p:sp>
      <p:pic>
        <p:nvPicPr>
          <p:cNvPr id="2050" name="Picture 2" descr="Werken met groepen: acht activerende werkvormen - De Presenteerschool">
            <a:extLst>
              <a:ext uri="{FF2B5EF4-FFF2-40B4-BE49-F238E27FC236}">
                <a16:creationId xmlns:a16="http://schemas.microsoft.com/office/drawing/2014/main" id="{7FCC478B-A7B5-3D2D-DAF4-AB5CBC2B60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080" y="1532255"/>
            <a:ext cx="8818880" cy="496062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D76A02C2-BFA9-91FE-B4F6-450B58D6580A}"/>
              </a:ext>
            </a:extLst>
          </p:cNvPr>
          <p:cNvSpPr txBox="1"/>
          <p:nvPr/>
        </p:nvSpPr>
        <p:spPr>
          <a:xfrm>
            <a:off x="9326880" y="1532709"/>
            <a:ext cx="2586446" cy="5355312"/>
          </a:xfrm>
          <a:prstGeom prst="rect">
            <a:avLst/>
          </a:prstGeom>
          <a:noFill/>
        </p:spPr>
        <p:txBody>
          <a:bodyPr wrap="square" rtlCol="0">
            <a:spAutoFit/>
          </a:bodyPr>
          <a:lstStyle/>
          <a:p>
            <a:r>
              <a:rPr lang="nl-NL" dirty="0"/>
              <a:t>Voor meer informatie over deze acht activerende werkvormen:</a:t>
            </a:r>
          </a:p>
          <a:p>
            <a:endParaRPr lang="nl-NL" dirty="0"/>
          </a:p>
          <a:p>
            <a:r>
              <a:rPr lang="nl-NL" dirty="0">
                <a:hlinkClick r:id="rId3"/>
              </a:rPr>
              <a:t>https://depresenteerschool.nl/blog/werken-met-groepen-acht-activerende-werkvormen/</a:t>
            </a:r>
            <a:endParaRPr lang="nl-NL" dirty="0"/>
          </a:p>
          <a:p>
            <a:endParaRPr lang="nl-NL" dirty="0"/>
          </a:p>
          <a:p>
            <a:r>
              <a:rPr lang="nl-NL" dirty="0"/>
              <a:t>Op deze site worden de werkvormen apart uitgelegd.</a:t>
            </a:r>
          </a:p>
          <a:p>
            <a:endParaRPr lang="nl-NL" dirty="0"/>
          </a:p>
          <a:p>
            <a:r>
              <a:rPr lang="nl-NL" dirty="0"/>
              <a:t>Zorg ervoor dat jullie als groep beschrijven waarom er voor een bepaalde werkvorm gekozen wordt!</a:t>
            </a:r>
          </a:p>
        </p:txBody>
      </p:sp>
    </p:spTree>
    <p:extLst>
      <p:ext uri="{BB962C8B-B14F-4D97-AF65-F5344CB8AC3E}">
        <p14:creationId xmlns:p14="http://schemas.microsoft.com/office/powerpoint/2010/main" val="90281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D4539B-5B30-43B0-9E25-E744A879F0E7}"/>
              </a:ext>
            </a:extLst>
          </p:cNvPr>
          <p:cNvSpPr>
            <a:spLocks noGrp="1"/>
          </p:cNvSpPr>
          <p:nvPr>
            <p:ph type="title"/>
          </p:nvPr>
        </p:nvSpPr>
        <p:spPr>
          <a:xfrm>
            <a:off x="838200" y="0"/>
            <a:ext cx="10515600" cy="1325563"/>
          </a:xfrm>
        </p:spPr>
        <p:txBody>
          <a:bodyPr/>
          <a:lstStyle/>
          <a:p>
            <a:r>
              <a:rPr lang="nl-NL" dirty="0"/>
              <a:t>Actieve werkvormen</a:t>
            </a:r>
          </a:p>
        </p:txBody>
      </p:sp>
      <p:sp>
        <p:nvSpPr>
          <p:cNvPr id="5" name="Tekstvak 4">
            <a:extLst>
              <a:ext uri="{FF2B5EF4-FFF2-40B4-BE49-F238E27FC236}">
                <a16:creationId xmlns:a16="http://schemas.microsoft.com/office/drawing/2014/main" id="{8617628A-85AD-4937-B2DB-BCACE859E2E0}"/>
              </a:ext>
            </a:extLst>
          </p:cNvPr>
          <p:cNvSpPr txBox="1"/>
          <p:nvPr/>
        </p:nvSpPr>
        <p:spPr>
          <a:xfrm>
            <a:off x="838200" y="1190625"/>
            <a:ext cx="6102350" cy="4893391"/>
          </a:xfrm>
          <a:prstGeom prst="rect">
            <a:avLst/>
          </a:prstGeom>
          <a:noFill/>
        </p:spPr>
        <p:txBody>
          <a:bodyPr wrap="square">
            <a:spAutoFit/>
          </a:bodyPr>
          <a:lstStyle/>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Kennismaken </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Uitwisselen </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Kennisoverdracht</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informeren </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Discussiëren </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Beslissen </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Brainstormen </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Energizer</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Planvorming en strategie </a:t>
            </a: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Evaluatie en reflectie </a:t>
            </a: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endParaRPr lang="nl-NL"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7000"/>
              </a:lnSpc>
              <a:spcBef>
                <a:spcPts val="0"/>
              </a:spcBef>
              <a:spcAft>
                <a:spcPts val="800"/>
              </a:spcAft>
              <a:buClrTx/>
              <a:buSzTx/>
              <a:tabLst/>
              <a:defRPr/>
            </a:pPr>
            <a:r>
              <a:rPr lang="nl-NL"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Belangrijk is variatie, maar zorg ervoor dat het geen spelshow wordt! Houdt het doel van de bijeenkomst en de behoefte van de doelgroep in de gaten</a:t>
            </a:r>
            <a:endPar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Het Groot Werkvormenboek 1 en 2 - 101werkvormen.nl">
            <a:extLst>
              <a:ext uri="{FF2B5EF4-FFF2-40B4-BE49-F238E27FC236}">
                <a16:creationId xmlns:a16="http://schemas.microsoft.com/office/drawing/2014/main" id="{0FED0DD2-51E4-47DB-9263-12F12DC7F8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2933"/>
          <a:stretch/>
        </p:blipFill>
        <p:spPr bwMode="auto">
          <a:xfrm>
            <a:off x="7246257" y="1190625"/>
            <a:ext cx="4483100" cy="485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419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F547FA-F3F1-7C41-7D4F-0070F1164359}"/>
              </a:ext>
            </a:extLst>
          </p:cNvPr>
          <p:cNvSpPr>
            <a:spLocks noGrp="1"/>
          </p:cNvSpPr>
          <p:nvPr>
            <p:ph type="title"/>
          </p:nvPr>
        </p:nvSpPr>
        <p:spPr>
          <a:xfrm>
            <a:off x="838200" y="1"/>
            <a:ext cx="10515600" cy="1690688"/>
          </a:xfrm>
        </p:spPr>
        <p:txBody>
          <a:bodyPr>
            <a:normAutofit fontScale="90000"/>
          </a:bodyPr>
          <a:lstStyle/>
          <a:p>
            <a:r>
              <a:rPr lang="nl-NL" b="1" dirty="0"/>
              <a:t>Andere bronnen voor activerende werkvormen. </a:t>
            </a:r>
            <a:r>
              <a:rPr lang="nl-NL" dirty="0"/>
              <a:t>Gebruik diegene die het best passen bij het doel en de doelgroep!</a:t>
            </a:r>
          </a:p>
        </p:txBody>
      </p:sp>
      <p:sp>
        <p:nvSpPr>
          <p:cNvPr id="4" name="Tekstvak 3">
            <a:extLst>
              <a:ext uri="{FF2B5EF4-FFF2-40B4-BE49-F238E27FC236}">
                <a16:creationId xmlns:a16="http://schemas.microsoft.com/office/drawing/2014/main" id="{FDEE1388-8274-5C70-0498-889B0E733307}"/>
              </a:ext>
            </a:extLst>
          </p:cNvPr>
          <p:cNvSpPr txBox="1"/>
          <p:nvPr/>
        </p:nvSpPr>
        <p:spPr>
          <a:xfrm>
            <a:off x="1026160" y="1944916"/>
            <a:ext cx="10327640" cy="646331"/>
          </a:xfrm>
          <a:prstGeom prst="rect">
            <a:avLst/>
          </a:prstGeom>
          <a:noFill/>
        </p:spPr>
        <p:txBody>
          <a:bodyPr wrap="square">
            <a:spAutoFit/>
          </a:bodyPr>
          <a:lstStyle/>
          <a:p>
            <a:r>
              <a:rPr lang="nl-NL" dirty="0">
                <a:hlinkClick r:id="rId2"/>
              </a:rPr>
              <a:t>https://lokale-democratie.nl/groups/view/98d890f9-3148-428d-97ce-b33ef51fed8d/digitale-participatie/wiki/view/bb907e03-8033-4932-b396-27cd83cb7c4c/inspiratiegids-digitale-participatie</a:t>
            </a:r>
            <a:r>
              <a:rPr lang="nl-NL" dirty="0"/>
              <a:t> </a:t>
            </a:r>
          </a:p>
        </p:txBody>
      </p:sp>
      <p:sp>
        <p:nvSpPr>
          <p:cNvPr id="6" name="Tekstvak 5">
            <a:extLst>
              <a:ext uri="{FF2B5EF4-FFF2-40B4-BE49-F238E27FC236}">
                <a16:creationId xmlns:a16="http://schemas.microsoft.com/office/drawing/2014/main" id="{3BF72589-C15B-6FCA-F231-F561BFA16984}"/>
              </a:ext>
            </a:extLst>
          </p:cNvPr>
          <p:cNvSpPr txBox="1"/>
          <p:nvPr/>
        </p:nvSpPr>
        <p:spPr>
          <a:xfrm>
            <a:off x="944880" y="2983915"/>
            <a:ext cx="9601200" cy="646331"/>
          </a:xfrm>
          <a:prstGeom prst="rect">
            <a:avLst/>
          </a:prstGeom>
          <a:noFill/>
        </p:spPr>
        <p:txBody>
          <a:bodyPr wrap="square">
            <a:spAutoFit/>
          </a:bodyPr>
          <a:lstStyle/>
          <a:p>
            <a:r>
              <a:rPr lang="nl-NL" dirty="0">
                <a:hlinkClick r:id="rId3"/>
              </a:rPr>
              <a:t>https://www.breinvriendelijktrainen.nl/blog/10-toffe-online-werkvormen-voor-meer-plezier-variatie-en-verbinding/</a:t>
            </a:r>
            <a:r>
              <a:rPr lang="nl-NL" dirty="0"/>
              <a:t> </a:t>
            </a:r>
          </a:p>
        </p:txBody>
      </p:sp>
      <p:sp>
        <p:nvSpPr>
          <p:cNvPr id="8" name="Tekstvak 7">
            <a:extLst>
              <a:ext uri="{FF2B5EF4-FFF2-40B4-BE49-F238E27FC236}">
                <a16:creationId xmlns:a16="http://schemas.microsoft.com/office/drawing/2014/main" id="{F1E4F199-D6E6-0E02-0373-A4C5BCABCCC2}"/>
              </a:ext>
            </a:extLst>
          </p:cNvPr>
          <p:cNvSpPr txBox="1"/>
          <p:nvPr/>
        </p:nvSpPr>
        <p:spPr>
          <a:xfrm>
            <a:off x="944880" y="4300974"/>
            <a:ext cx="6096000" cy="1477328"/>
          </a:xfrm>
          <a:prstGeom prst="rect">
            <a:avLst/>
          </a:prstGeom>
          <a:noFill/>
        </p:spPr>
        <p:txBody>
          <a:bodyPr wrap="square">
            <a:spAutoFit/>
          </a:bodyPr>
          <a:lstStyle/>
          <a:p>
            <a:r>
              <a:rPr lang="nl-NL" dirty="0">
                <a:hlinkClick r:id="rId4"/>
              </a:rPr>
              <a:t>https://www.werkvormen.info/werkvorm/</a:t>
            </a:r>
            <a:endParaRPr lang="nl-NL" dirty="0"/>
          </a:p>
          <a:p>
            <a:endParaRPr lang="nl-NL" dirty="0"/>
          </a:p>
          <a:p>
            <a:r>
              <a:rPr lang="nl-NL" dirty="0"/>
              <a:t>Let op: het gaat niet om het aantal actieve werkvormen die je gaat gebruiken tijdens de bijeenkomst, maar of jullie het doel gaan halen en behoefte van de doelgroep gebruiken. </a:t>
            </a:r>
          </a:p>
        </p:txBody>
      </p:sp>
    </p:spTree>
    <p:extLst>
      <p:ext uri="{BB962C8B-B14F-4D97-AF65-F5344CB8AC3E}">
        <p14:creationId xmlns:p14="http://schemas.microsoft.com/office/powerpoint/2010/main" val="1243429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638377-64BA-273C-227F-6BD51F1ADFE5}"/>
              </a:ext>
            </a:extLst>
          </p:cNvPr>
          <p:cNvSpPr>
            <a:spLocks noGrp="1"/>
          </p:cNvSpPr>
          <p:nvPr>
            <p:ph type="title"/>
          </p:nvPr>
        </p:nvSpPr>
        <p:spPr/>
        <p:txBody>
          <a:bodyPr/>
          <a:lstStyle/>
          <a:p>
            <a:r>
              <a:rPr lang="nl-NL" dirty="0"/>
              <a:t>Een ontwerp maken van de bijeenkomst </a:t>
            </a:r>
          </a:p>
        </p:txBody>
      </p:sp>
      <p:sp>
        <p:nvSpPr>
          <p:cNvPr id="3" name="Tekstvak 2">
            <a:extLst>
              <a:ext uri="{FF2B5EF4-FFF2-40B4-BE49-F238E27FC236}">
                <a16:creationId xmlns:a16="http://schemas.microsoft.com/office/drawing/2014/main" id="{4BCDCB08-EE5C-9A1E-5D6D-0AF3A3C7592F}"/>
              </a:ext>
            </a:extLst>
          </p:cNvPr>
          <p:cNvSpPr txBox="1"/>
          <p:nvPr/>
        </p:nvSpPr>
        <p:spPr>
          <a:xfrm>
            <a:off x="838200" y="1721168"/>
            <a:ext cx="9545320" cy="830997"/>
          </a:xfrm>
          <a:prstGeom prst="rect">
            <a:avLst/>
          </a:prstGeom>
          <a:noFill/>
        </p:spPr>
        <p:txBody>
          <a:bodyPr wrap="square" rtlCol="0">
            <a:spAutoFit/>
          </a:bodyPr>
          <a:lstStyle/>
          <a:p>
            <a:r>
              <a:rPr lang="nl-NL" sz="2400" b="1" dirty="0"/>
              <a:t>1. Wat is het goede ritme (Zie dia 3) voor jullie bijeenkomst?</a:t>
            </a:r>
          </a:p>
          <a:p>
            <a:r>
              <a:rPr lang="nl-NL" sz="2400" b="1" dirty="0"/>
              <a:t>Maak eens een schets </a:t>
            </a:r>
            <a:r>
              <a:rPr lang="nl-NL" sz="2400" dirty="0"/>
              <a:t>(In </a:t>
            </a:r>
            <a:r>
              <a:rPr lang="nl-NL" sz="2400" dirty="0" err="1"/>
              <a:t>paint</a:t>
            </a:r>
            <a:r>
              <a:rPr lang="nl-NL" sz="2400" dirty="0"/>
              <a:t>, op papier of een ander programma)</a:t>
            </a:r>
          </a:p>
        </p:txBody>
      </p:sp>
      <p:sp>
        <p:nvSpPr>
          <p:cNvPr id="5" name="Tekstvak 4">
            <a:extLst>
              <a:ext uri="{FF2B5EF4-FFF2-40B4-BE49-F238E27FC236}">
                <a16:creationId xmlns:a16="http://schemas.microsoft.com/office/drawing/2014/main" id="{6110C63B-BABB-3AAC-DCCA-4C3CCFEBD206}"/>
              </a:ext>
            </a:extLst>
          </p:cNvPr>
          <p:cNvSpPr txBox="1"/>
          <p:nvPr/>
        </p:nvSpPr>
        <p:spPr>
          <a:xfrm>
            <a:off x="635000" y="2735114"/>
            <a:ext cx="9748520" cy="3416320"/>
          </a:xfrm>
          <a:prstGeom prst="rect">
            <a:avLst/>
          </a:prstGeom>
          <a:noFill/>
        </p:spPr>
        <p:txBody>
          <a:bodyPr wrap="square">
            <a:spAutoFit/>
          </a:bodyPr>
          <a:lstStyle/>
          <a:p>
            <a:r>
              <a:rPr lang="nl-NL" sz="2400" dirty="0"/>
              <a:t>Houd bij de schets rekening met de volgende zaken:</a:t>
            </a:r>
          </a:p>
          <a:p>
            <a:pPr marL="285750" indent="-285750">
              <a:buFont typeface="Courier New" panose="02070309020205020404" pitchFamily="49" charset="0"/>
              <a:buChar char="o"/>
            </a:pPr>
            <a:r>
              <a:rPr lang="nl-NL" sz="2400" dirty="0"/>
              <a:t>Sluit dit nog aan bij de opdracht van je opdrachtgever?</a:t>
            </a:r>
          </a:p>
          <a:p>
            <a:pPr marL="285750" indent="-285750">
              <a:buFont typeface="Courier New" panose="02070309020205020404" pitchFamily="49" charset="0"/>
              <a:buChar char="o"/>
            </a:pPr>
            <a:r>
              <a:rPr lang="nl-NL" sz="2400" dirty="0"/>
              <a:t>Hou je nog rekening met je doelgroep?</a:t>
            </a:r>
          </a:p>
          <a:p>
            <a:pPr marL="285750" indent="-285750">
              <a:buFont typeface="Courier New" panose="02070309020205020404" pitchFamily="49" charset="0"/>
              <a:buChar char="o"/>
            </a:pPr>
            <a:r>
              <a:rPr lang="nl-NL" sz="2400" dirty="0"/>
              <a:t>Hou je rekening met de randvoorwaarden (tijd, ruimte, materialen)?</a:t>
            </a:r>
          </a:p>
          <a:p>
            <a:pPr marL="285750" indent="-285750">
              <a:buFont typeface="Courier New" panose="02070309020205020404" pitchFamily="49" charset="0"/>
              <a:buChar char="o"/>
            </a:pPr>
            <a:r>
              <a:rPr lang="nl-NL" sz="2400" dirty="0"/>
              <a:t>Is het programma interactief, creatief en verrassend? </a:t>
            </a:r>
          </a:p>
          <a:p>
            <a:pPr marL="285750" indent="-285750">
              <a:buFont typeface="Courier New" panose="02070309020205020404" pitchFamily="49" charset="0"/>
              <a:buChar char="o"/>
            </a:pPr>
            <a:r>
              <a:rPr lang="nl-NL" sz="2400" dirty="0"/>
              <a:t>Bereik je met dit ontwerp / programma het doel? </a:t>
            </a:r>
          </a:p>
          <a:p>
            <a:pPr marL="285750" indent="-285750">
              <a:buFont typeface="Courier New" panose="02070309020205020404" pitchFamily="49" charset="0"/>
              <a:buChar char="o"/>
            </a:pPr>
            <a:endParaRPr lang="nl-NL" sz="2400" dirty="0"/>
          </a:p>
          <a:p>
            <a:endParaRPr lang="nl-NL" sz="2400" dirty="0"/>
          </a:p>
          <a:p>
            <a:pPr marL="285750" indent="-285750">
              <a:buFont typeface="Courier New" panose="02070309020205020404" pitchFamily="49" charset="0"/>
              <a:buChar char="o"/>
            </a:pPr>
            <a:endParaRPr lang="nl-NL" sz="2400" dirty="0"/>
          </a:p>
        </p:txBody>
      </p:sp>
      <p:pic>
        <p:nvPicPr>
          <p:cNvPr id="1026" name="Picture 2">
            <a:extLst>
              <a:ext uri="{FF2B5EF4-FFF2-40B4-BE49-F238E27FC236}">
                <a16:creationId xmlns:a16="http://schemas.microsoft.com/office/drawing/2014/main" id="{6DA6F24E-3F2F-C1A8-17D6-5F99CF40A0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5158" y="287559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413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3">
            <a:extLst>
              <a:ext uri="{FF2B5EF4-FFF2-40B4-BE49-F238E27FC236}">
                <a16:creationId xmlns:a16="http://schemas.microsoft.com/office/drawing/2014/main" id="{D87452C7-9233-4C1F-9E1F-F5D1E14DFA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537712" y="2123719"/>
            <a:ext cx="5796094" cy="3818574"/>
          </a:xfrm>
          <a:prstGeom prst="rect">
            <a:avLst/>
          </a:prstGeom>
          <a:noFill/>
          <a:ln w="9525">
            <a:noFill/>
            <a:miter lim="800000"/>
            <a:headEnd/>
            <a:tailEnd/>
          </a:ln>
        </p:spPr>
      </p:pic>
      <p:sp>
        <p:nvSpPr>
          <p:cNvPr id="4" name="Tijdelijke aanduiding voor tekst 3">
            <a:extLst>
              <a:ext uri="{FF2B5EF4-FFF2-40B4-BE49-F238E27FC236}">
                <a16:creationId xmlns:a16="http://schemas.microsoft.com/office/drawing/2014/main" id="{4C533770-AD6F-4D54-9275-30DB5C1D3852}"/>
              </a:ext>
            </a:extLst>
          </p:cNvPr>
          <p:cNvSpPr>
            <a:spLocks noGrp="1"/>
          </p:cNvSpPr>
          <p:nvPr>
            <p:ph type="body" sz="half" idx="2"/>
          </p:nvPr>
        </p:nvSpPr>
        <p:spPr>
          <a:xfrm>
            <a:off x="328059" y="2130705"/>
            <a:ext cx="5007339" cy="3811588"/>
          </a:xfrm>
        </p:spPr>
        <p:txBody>
          <a:bodyPr/>
          <a:lstStyle/>
          <a:p>
            <a:r>
              <a:rPr lang="nl-NL" dirty="0"/>
              <a:t>Pyramide van betrokkenheid (engagement) van Gideon </a:t>
            </a:r>
            <a:r>
              <a:rPr lang="nl-NL" dirty="0" err="1"/>
              <a:t>Rosenblatt</a:t>
            </a:r>
            <a:r>
              <a:rPr lang="nl-NL" dirty="0"/>
              <a:t> (2010)   </a:t>
            </a:r>
          </a:p>
          <a:p>
            <a:endParaRPr lang="nl-NL" dirty="0"/>
          </a:p>
          <a:p>
            <a:r>
              <a:rPr lang="nl-NL" b="1" dirty="0"/>
              <a:t>Wat wordt hiermee bedoeld:</a:t>
            </a:r>
          </a:p>
          <a:p>
            <a:pPr marL="285750" indent="-285750">
              <a:buFontTx/>
              <a:buChar char="-"/>
            </a:pPr>
            <a:r>
              <a:rPr lang="nl-NL" dirty="0"/>
              <a:t>Leg alles uit wat jullie bij de bijeenkomst bedenken. Dus benoem zaken met een uitleg erbij! (Dus niet, wij gaan gezamenlijk een nummer schrijven, maar waarom ga je dit ook doen, wat is het doel en wat wil je </a:t>
            </a:r>
            <a:r>
              <a:rPr lang="nl-NL"/>
              <a:t>ermee bereiken)</a:t>
            </a:r>
            <a:endParaRPr lang="nl-NL" dirty="0"/>
          </a:p>
          <a:p>
            <a:pPr marL="285750" indent="-285750">
              <a:buFontTx/>
              <a:buChar char="-"/>
            </a:pPr>
            <a:r>
              <a:rPr lang="nl-NL" dirty="0"/>
              <a:t>Leg de betrokkenheid van de doelgroep uit bij de opzet en organisatie van de bijeenkomst. (Dus gaat de doelgroep observeren tijdens de bijeenkomst, actief bijdragen etc.)</a:t>
            </a:r>
          </a:p>
          <a:p>
            <a:pPr marL="285750" indent="-285750">
              <a:buFontTx/>
              <a:buChar char="-"/>
            </a:pPr>
            <a:endParaRPr lang="nl-NL" dirty="0"/>
          </a:p>
          <a:p>
            <a:endParaRPr lang="nl-NL" dirty="0"/>
          </a:p>
        </p:txBody>
      </p:sp>
      <p:sp>
        <p:nvSpPr>
          <p:cNvPr id="5" name="Titel 1">
            <a:extLst>
              <a:ext uri="{FF2B5EF4-FFF2-40B4-BE49-F238E27FC236}">
                <a16:creationId xmlns:a16="http://schemas.microsoft.com/office/drawing/2014/main" id="{C416B1CA-3A8C-41BE-ACBC-04C85C472842}"/>
              </a:ext>
            </a:extLst>
          </p:cNvPr>
          <p:cNvSpPr txBox="1">
            <a:spLocks/>
          </p:cNvSpPr>
          <p:nvPr/>
        </p:nvSpPr>
        <p:spPr bwMode="auto">
          <a:xfrm>
            <a:off x="125745" y="4152529"/>
            <a:ext cx="6645424" cy="64807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lnSpc>
                <a:spcPct val="90000"/>
              </a:lnSpc>
              <a:spcBef>
                <a:spcPct val="0"/>
              </a:spcBef>
              <a:spcAft>
                <a:spcPct val="0"/>
              </a:spcAft>
              <a:defRPr sz="32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nl-NL" sz="3200" b="0" i="0" u="none" strike="noStrike" kern="1200" cap="none" spc="0" normalizeH="0" baseline="0" noProof="0">
              <a:ln>
                <a:noFill/>
              </a:ln>
              <a:solidFill>
                <a:prstClr val="black"/>
              </a:solidFill>
              <a:effectLst/>
              <a:uLnTx/>
              <a:uFillTx/>
              <a:latin typeface="Calibri Light" panose="020F0302020204030204"/>
              <a:ea typeface="+mj-ea"/>
              <a:cs typeface="+mj-cs"/>
            </a:endParaRPr>
          </a:p>
        </p:txBody>
      </p:sp>
      <p:sp>
        <p:nvSpPr>
          <p:cNvPr id="2" name="Titel 1">
            <a:extLst>
              <a:ext uri="{FF2B5EF4-FFF2-40B4-BE49-F238E27FC236}">
                <a16:creationId xmlns:a16="http://schemas.microsoft.com/office/drawing/2014/main" id="{FA3F32A3-B69A-421E-8340-8D3FF5F44822}"/>
              </a:ext>
            </a:extLst>
          </p:cNvPr>
          <p:cNvSpPr>
            <a:spLocks noGrp="1"/>
          </p:cNvSpPr>
          <p:nvPr>
            <p:ph type="title"/>
          </p:nvPr>
        </p:nvSpPr>
        <p:spPr>
          <a:xfrm>
            <a:off x="328059" y="249921"/>
            <a:ext cx="6399911" cy="1600200"/>
          </a:xfrm>
        </p:spPr>
        <p:txBody>
          <a:bodyPr/>
          <a:lstStyle/>
          <a:p>
            <a:r>
              <a:rPr lang="nl-NL" b="1" dirty="0"/>
              <a:t>2. Check de betrokkenheid van de doelgroep bij het ontwerp van het programma; </a:t>
            </a:r>
          </a:p>
        </p:txBody>
      </p:sp>
    </p:spTree>
    <p:extLst>
      <p:ext uri="{BB962C8B-B14F-4D97-AF65-F5344CB8AC3E}">
        <p14:creationId xmlns:p14="http://schemas.microsoft.com/office/powerpoint/2010/main" val="33186053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150852-1C30-4FC6-98F5-2F370F28B9DA}">
  <ds:schemaRefs>
    <ds:schemaRef ds:uri="http://schemas.microsoft.com/sharepoint/v3/contenttype/forms"/>
  </ds:schemaRefs>
</ds:datastoreItem>
</file>

<file path=customXml/itemProps2.xml><?xml version="1.0" encoding="utf-8"?>
<ds:datastoreItem xmlns:ds="http://schemas.openxmlformats.org/officeDocument/2006/customXml" ds:itemID="{44FBFB14-BB7B-497D-990A-AC70355E26AE}">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customXml/itemProps3.xml><?xml version="1.0" encoding="utf-8"?>
<ds:datastoreItem xmlns:ds="http://schemas.openxmlformats.org/officeDocument/2006/customXml" ds:itemID="{6E56BBA4-E95C-4E41-BA1E-DEEDA057F4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93</TotalTime>
  <Words>1008</Words>
  <Application>Microsoft Office PowerPoint</Application>
  <PresentationFormat>Breedbeeld</PresentationFormat>
  <Paragraphs>138</Paragraphs>
  <Slides>12</Slides>
  <Notes>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Arial</vt:lpstr>
      <vt:lpstr>Calibri</vt:lpstr>
      <vt:lpstr>Calibri Light</vt:lpstr>
      <vt:lpstr>Courier New</vt:lpstr>
      <vt:lpstr>Wingdings</vt:lpstr>
      <vt:lpstr>Kantoorthema</vt:lpstr>
      <vt:lpstr>Workshop Draaiboek maken en creatieve werkvormen</vt:lpstr>
      <vt:lpstr>Draaiboek van de Bijeenkomst</vt:lpstr>
      <vt:lpstr>Een succesvolle bijeenkomst: het programma </vt:lpstr>
      <vt:lpstr>Waarom moet er gebruik gemaakt worden van actieve werkvormen? </vt:lpstr>
      <vt:lpstr>Wat zijn dan activerende werkvormen? </vt:lpstr>
      <vt:lpstr>Actieve werkvormen</vt:lpstr>
      <vt:lpstr>Andere bronnen voor activerende werkvormen. Gebruik diegene die het best passen bij het doel en de doelgroep!</vt:lpstr>
      <vt:lpstr>Een ontwerp maken van de bijeenkomst </vt:lpstr>
      <vt:lpstr>2. Check de betrokkenheid van de doelgroep bij het ontwerp van het programma; </vt:lpstr>
      <vt:lpstr>3. Wat verwachten we qua draaiboek?! </vt:lpstr>
      <vt:lpstr>4. Een eigen schema maken! </vt:lpstr>
      <vt:lpstr>5. Laatste slide!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draaiboek maken en creatieve werkvormen</dc:title>
  <dc:creator>Pascalle Cup</dc:creator>
  <cp:lastModifiedBy>Steven Linkels</cp:lastModifiedBy>
  <cp:revision>4</cp:revision>
  <dcterms:created xsi:type="dcterms:W3CDTF">2023-03-05T18:18:47Z</dcterms:created>
  <dcterms:modified xsi:type="dcterms:W3CDTF">2023-03-06T14:26:23Z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