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71" r:id="rId4"/>
    <p:sldId id="266" r:id="rId5"/>
    <p:sldId id="272" r:id="rId6"/>
    <p:sldId id="26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a:srgbClr val="C1CF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794" autoAdjust="0"/>
  </p:normalViewPr>
  <p:slideViewPr>
    <p:cSldViewPr snapToGrid="0" snapToObjects="1">
      <p:cViewPr varScale="1">
        <p:scale>
          <a:sx n="63" d="100"/>
          <a:sy n="63" d="100"/>
        </p:scale>
        <p:origin x="-120" y="-876"/>
      </p:cViewPr>
      <p:guideLst>
        <p:guide orient="horz" pos="2160"/>
        <p:guide pos="2880"/>
      </p:guideLst>
    </p:cSldViewPr>
  </p:slideViewPr>
  <p:notesTextViewPr>
    <p:cViewPr>
      <p:scale>
        <a:sx n="100" d="100"/>
        <a:sy n="100" d="100"/>
      </p:scale>
      <p:origin x="0" y="48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Tool_WC_1_Opdrachten_verbinden_aan_WoW"/><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Deze tool helpt docenten om de vijf opdrachten die het leren verbinden aan de beroepscontext kritisch te waarderen. Voortbordurend op hun discussie verkennen de docenten de mogelijke impact op het leren bij het gebruik van deze opdrachten in de les en denken ze na over hoe ze een opdracht of opdrachten kunnen gebruiken in hun eigen lespraktijk. De tool is gekoppeld aan Tool WC-1 </a:t>
            </a:r>
            <a:r>
              <a:rPr lang="nl-NL" sz="1200" u="sng" kern="1200" dirty="0" smtClean="0">
                <a:solidFill>
                  <a:schemeClr val="tx1"/>
                </a:solidFill>
                <a:effectLst/>
                <a:latin typeface="+mn-lt"/>
                <a:ea typeface="+mn-ea"/>
                <a:cs typeface="+mn-cs"/>
                <a:hlinkClick r:id="rId3" action="ppaction://hlinkfile"/>
              </a:rPr>
              <a:t>opdrachten verbinden aan de beroepscontext</a:t>
            </a:r>
            <a:r>
              <a:rPr lang="nl-NL" sz="1200" kern="1200" dirty="0" smtClean="0">
                <a:solidFill>
                  <a:schemeClr val="tx1"/>
                </a:solidFill>
                <a:effectLst/>
                <a:latin typeface="+mn-lt"/>
                <a:ea typeface="+mn-ea"/>
                <a:cs typeface="+mn-cs"/>
              </a:rPr>
              <a:t> en gebruikt dezelfde opdrachten voor de bespreking.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kern="1200" dirty="0" err="1" smtClean="0">
                <a:solidFill>
                  <a:schemeClr val="tx1"/>
                </a:solidFill>
                <a:effectLst/>
                <a:latin typeface="+mn-lt"/>
                <a:ea typeface="+mn-ea"/>
                <a:cs typeface="+mn-cs"/>
              </a:rPr>
              <a:t>Vraag</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docenten</a:t>
            </a:r>
            <a:r>
              <a:rPr lang="en-GB" sz="1200" kern="1200" dirty="0" smtClean="0">
                <a:solidFill>
                  <a:schemeClr val="tx1"/>
                </a:solidFill>
                <a:effectLst/>
                <a:latin typeface="+mn-lt"/>
                <a:ea typeface="+mn-ea"/>
                <a:cs typeface="+mn-cs"/>
              </a:rPr>
              <a:t> om in </a:t>
            </a:r>
            <a:r>
              <a:rPr lang="en-GB" sz="1200" kern="1200" dirty="0" err="1" smtClean="0">
                <a:solidFill>
                  <a:schemeClr val="tx1"/>
                </a:solidFill>
                <a:effectLst/>
                <a:latin typeface="+mn-lt"/>
                <a:ea typeface="+mn-ea"/>
                <a:cs typeface="+mn-cs"/>
              </a:rPr>
              <a:t>tweetallen</a:t>
            </a:r>
            <a:r>
              <a:rPr lang="en-GB" sz="1200" kern="1200" dirty="0" smtClean="0">
                <a:solidFill>
                  <a:schemeClr val="tx1"/>
                </a:solidFill>
                <a:effectLst/>
                <a:latin typeface="+mn-lt"/>
                <a:ea typeface="+mn-ea"/>
                <a:cs typeface="+mn-cs"/>
              </a:rPr>
              <a:t> de </a:t>
            </a:r>
            <a:r>
              <a:rPr lang="en-GB" sz="1200" kern="1200" dirty="0" err="1" smtClean="0">
                <a:solidFill>
                  <a:schemeClr val="tx1"/>
                </a:solidFill>
                <a:effectLst/>
                <a:latin typeface="+mn-lt"/>
                <a:ea typeface="+mn-ea"/>
                <a:cs typeface="+mn-cs"/>
              </a:rPr>
              <a:t>belangrijkste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kenmerken</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elke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opdracht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onderzoeken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reflecteren</a:t>
            </a:r>
            <a:r>
              <a:rPr lang="en-GB" sz="1200" kern="1200" baseline="0" dirty="0" smtClean="0">
                <a:solidFill>
                  <a:schemeClr val="tx1"/>
                </a:solidFill>
                <a:effectLst/>
                <a:latin typeface="+mn-lt"/>
                <a:ea typeface="+mn-ea"/>
                <a:cs typeface="+mn-cs"/>
              </a:rPr>
              <a:t> op de </a:t>
            </a:r>
            <a:r>
              <a:rPr lang="en-GB" sz="1200" kern="1200" baseline="0" dirty="0" err="1" smtClean="0">
                <a:solidFill>
                  <a:schemeClr val="tx1"/>
                </a:solidFill>
                <a:effectLst/>
                <a:latin typeface="+mn-lt"/>
                <a:ea typeface="+mn-ea"/>
                <a:cs typeface="+mn-cs"/>
              </a:rPr>
              <a:t>mogelijke</a:t>
            </a:r>
            <a:r>
              <a:rPr lang="en-GB" sz="1200" kern="1200" baseline="0" dirty="0" smtClean="0">
                <a:solidFill>
                  <a:schemeClr val="tx1"/>
                </a:solidFill>
                <a:effectLst/>
                <a:latin typeface="+mn-lt"/>
                <a:ea typeface="+mn-ea"/>
                <a:cs typeface="+mn-cs"/>
              </a:rPr>
              <a:t> impact op </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wanneer</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opdracht</a:t>
            </a:r>
            <a:r>
              <a:rPr lang="en-GB" sz="1200" kern="1200" baseline="0" dirty="0" smtClean="0">
                <a:solidFill>
                  <a:schemeClr val="tx1"/>
                </a:solidFill>
                <a:effectLst/>
                <a:latin typeface="+mn-lt"/>
                <a:ea typeface="+mn-ea"/>
                <a:cs typeface="+mn-cs"/>
              </a:rPr>
              <a:t> in de les </a:t>
            </a:r>
            <a:r>
              <a:rPr lang="en-GB" sz="1200" kern="1200" baseline="0" dirty="0" err="1" smtClean="0">
                <a:solidFill>
                  <a:schemeClr val="tx1"/>
                </a:solidFill>
                <a:effectLst/>
                <a:latin typeface="+mn-lt"/>
                <a:ea typeface="+mn-ea"/>
                <a:cs typeface="+mn-cs"/>
              </a:rPr>
              <a:t>gebruikt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wordt</a:t>
            </a:r>
            <a:r>
              <a:rPr lang="en-GB" sz="1200" kern="1200" baseline="0" dirty="0" smtClean="0">
                <a:solidFill>
                  <a:schemeClr val="tx1"/>
                </a:solidFill>
                <a:effectLst/>
                <a:latin typeface="+mn-lt"/>
                <a:ea typeface="+mn-ea"/>
                <a:cs typeface="+mn-cs"/>
              </a:rPr>
              <a:t>.</a:t>
            </a:r>
          </a:p>
          <a:p>
            <a:pPr fontAlgn="base"/>
            <a:r>
              <a:rPr lang="en-GB" sz="1200" kern="1200" baseline="0" dirty="0" smtClean="0">
                <a:solidFill>
                  <a:schemeClr val="tx1"/>
                </a:solidFill>
                <a:effectLst/>
                <a:latin typeface="+mn-lt"/>
                <a:ea typeface="+mn-ea"/>
                <a:cs typeface="+mn-cs"/>
              </a:rPr>
              <a:t>Elk duo </a:t>
            </a:r>
            <a:r>
              <a:rPr lang="en-GB" sz="1200" kern="1200" baseline="0" dirty="0" err="1" smtClean="0">
                <a:solidFill>
                  <a:schemeClr val="tx1"/>
                </a:solidFill>
                <a:effectLst/>
                <a:latin typeface="+mn-lt"/>
                <a:ea typeface="+mn-ea"/>
                <a:cs typeface="+mn-cs"/>
              </a:rPr>
              <a:t>kan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kijken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naar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andere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opdracht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zodat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alle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opdrachten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besproken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worden</a:t>
            </a:r>
            <a:r>
              <a:rPr lang="en-GB" sz="1200" kern="1200" baseline="0" dirty="0" smtClean="0">
                <a:solidFill>
                  <a:schemeClr val="tx1"/>
                </a:solidFill>
                <a:effectLst/>
                <a:latin typeface="+mn-lt"/>
                <a:ea typeface="+mn-ea"/>
                <a:cs typeface="+mn-cs"/>
              </a:rPr>
              <a:t> in de </a:t>
            </a:r>
            <a:r>
              <a:rPr lang="en-GB" sz="1200" kern="1200" baseline="0" dirty="0" err="1" smtClean="0">
                <a:solidFill>
                  <a:schemeClr val="tx1"/>
                </a:solidFill>
                <a:effectLst/>
                <a:latin typeface="+mn-lt"/>
                <a:ea typeface="+mn-ea"/>
                <a:cs typeface="+mn-cs"/>
              </a:rPr>
              <a:t>beschikbare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tijd</a:t>
            </a:r>
            <a:r>
              <a:rPr lang="en-GB" sz="1200" kern="1200" baseline="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Docenten dienen na te denken over de volgende vragen: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Is het voor de opdracht nodig dat leerlingen een rol op zich nemen of dat ze werken op een manier die verschilt van wat ze normaal doen?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Welke kennis, vaardigheden of begrip kan er gewonnen worden, wiskundig of natuurwetenschappelijk gezien of op een andere manier, met het uitvoeren van deze opdracht?</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Op welke manieren kan dit leren verschillen van hoe het bij een conventionelere schoolse opdracht gestimuleerd wordt?</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Helpt de opdracht om leerlingen te motiveren of om de onderzoekende houding van leerlingen te stimuleren?</a:t>
            </a:r>
          </a:p>
          <a:p>
            <a:r>
              <a:rPr lang="en-GB" sz="1200" kern="1200" dirty="0" smtClean="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Breng de groep weer bij elkaar om de voornaamste punten uit de besprekingen te delen, waarbij er vergelijkingen getrokken worden tussen de opdrachten om verschillen die kunnen optreden in het daadwerkelijke leren te identificeren wanneer ze in de les gebruikt wordt</a:t>
            </a:r>
            <a:endParaRPr lang="en-US" dirty="0"/>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2915238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Docenten kunnen dan een van de opdrachten kiezen en deze uitproberen in de les, met of zonder aanpassingen, en observeren hoe de leerlingen reageren. Na de les kunnen zij de vragen hieronder (die u op een hand-out kunt overnemen om uit te delen) gebruiken voor persoonlijke reflectie en de bespreking met de groep tijdens de volgende bijeenkomst</a:t>
            </a:r>
            <a:r>
              <a:rPr lang="en-GB"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Waarom koos u deze opdracht voor deze klas? Heeft u de opdracht op enige wijze aangepast voordat u deze in de klas gebruikte?</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Zat de context van de werkplek het leren van wiskunde en/of natuurwetenschappen in de weg of ondersteunde deze dat juist?</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Leidde de opdracht tot leren dat goed bij de doelen van de het curriculum past? Wat, indien aanwezig, waren de verschillen?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Was de opdracht motiverend voor leerlingen? Welke leerlingen? Waarom?</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Stimuleerde de opdracht een onderzoekend houding bij de leerlingen?</a:t>
            </a:r>
          </a:p>
          <a:p>
            <a:pPr fontAlgn="base"/>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17049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hyperlink" Target="http://mascil.mathshell.org.uk/wp-content/uploads/2014/03/Architecture-Handout1.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hyperlink" Target="http://mascil.mathshell.org.uk/wp-content/uploads/2014/03/Architecture-Handout1.pdf" TargetMode="Externa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603849"/>
            <a:ext cx="7772400" cy="267352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err="1" smtClean="0"/>
              <a:t>Beroepscontext</a:t>
            </a:r>
            <a:r>
              <a:rPr lang="en-GB" sz="3600" dirty="0" smtClean="0">
                <a:solidFill>
                  <a:srgbClr val="8DA375"/>
                </a:solidFill>
              </a:rPr>
              <a:t/>
            </a:r>
            <a:br>
              <a:rPr lang="en-GB" sz="3600" dirty="0" smtClean="0">
                <a:solidFill>
                  <a:srgbClr val="8DA375"/>
                </a:solidFill>
              </a:rPr>
            </a:br>
            <a:endParaRPr lang="en-GB" sz="3600" dirty="0" smtClean="0">
              <a:solidFill>
                <a:srgbClr val="8DA375"/>
              </a:solidFill>
            </a:endParaRPr>
          </a:p>
          <a:p>
            <a:r>
              <a:rPr lang="en-GB" sz="3600" dirty="0" smtClean="0">
                <a:solidFill>
                  <a:srgbClr val="8DA375"/>
                </a:solidFill>
              </a:rPr>
              <a:t>   </a:t>
            </a:r>
            <a:r>
              <a:rPr lang="en-GB" sz="3600" dirty="0" smtClean="0">
                <a:solidFill>
                  <a:srgbClr val="C4D236"/>
                </a:solidFill>
              </a:rPr>
              <a:t>Hoe </a:t>
            </a:r>
            <a:r>
              <a:rPr lang="en-GB" sz="3600" dirty="0" err="1" smtClean="0">
                <a:solidFill>
                  <a:srgbClr val="C4D236"/>
                </a:solidFill>
              </a:rPr>
              <a:t>brengen</a:t>
            </a:r>
            <a:r>
              <a:rPr lang="en-GB" sz="3600" dirty="0" smtClean="0">
                <a:solidFill>
                  <a:srgbClr val="C4D236"/>
                </a:solidFill>
              </a:rPr>
              <a:t> </a:t>
            </a:r>
            <a:r>
              <a:rPr lang="en-GB" sz="3600" dirty="0" err="1" smtClean="0">
                <a:solidFill>
                  <a:srgbClr val="C4D236"/>
                </a:solidFill>
              </a:rPr>
              <a:t>opdrachten</a:t>
            </a:r>
            <a:r>
              <a:rPr lang="en-GB" sz="3600" dirty="0" smtClean="0">
                <a:solidFill>
                  <a:srgbClr val="C4D236"/>
                </a:solidFill>
              </a:rPr>
              <a:t> de </a:t>
            </a:r>
            <a:r>
              <a:rPr lang="en-GB" sz="3600" dirty="0" err="1" smtClean="0">
                <a:solidFill>
                  <a:srgbClr val="C4D236"/>
                </a:solidFill>
              </a:rPr>
              <a:t>beroepscontext</a:t>
            </a:r>
            <a:r>
              <a:rPr lang="en-GB" sz="3600" dirty="0" smtClean="0">
                <a:solidFill>
                  <a:srgbClr val="C4D236"/>
                </a:solidFill>
              </a:rPr>
              <a:t> het </a:t>
            </a:r>
            <a:r>
              <a:rPr lang="en-GB" sz="3600" dirty="0" err="1" smtClean="0">
                <a:solidFill>
                  <a:srgbClr val="C4D236"/>
                </a:solidFill>
              </a:rPr>
              <a:t>klaslokaal</a:t>
            </a:r>
            <a:r>
              <a:rPr lang="en-GB" sz="3600" dirty="0" smtClean="0">
                <a:solidFill>
                  <a:srgbClr val="C4D236"/>
                </a:solidFill>
              </a:rPr>
              <a:t> in?</a:t>
            </a:r>
            <a:r>
              <a:rPr lang="en-GB" sz="3600" dirty="0" smtClean="0">
                <a:solidFill>
                  <a:srgbClr val="8DA375"/>
                </a:solidFill>
              </a:rPr>
              <a:t> </a:t>
            </a:r>
            <a:br>
              <a:rPr lang="en-GB" sz="3600" dirty="0" smtClean="0">
                <a:solidFill>
                  <a:srgbClr val="8DA375"/>
                </a:solidFill>
              </a:rPr>
            </a:br>
            <a:endParaRPr lang="en-US" sz="3600" dirty="0">
              <a:solidFill>
                <a:srgbClr val="8DA375"/>
              </a:solidFill>
            </a:endParaRPr>
          </a:p>
        </p:txBody>
      </p:sp>
      <p:sp>
        <p:nvSpPr>
          <p:cNvPr id="8" name="Subtitle 2"/>
          <p:cNvSpPr txBox="1">
            <a:spLocks/>
          </p:cNvSpPr>
          <p:nvPr/>
        </p:nvSpPr>
        <p:spPr>
          <a:xfrm>
            <a:off x="1371600" y="3277373"/>
            <a:ext cx="6400800"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3600" dirty="0" smtClean="0">
                <a:solidFill>
                  <a:schemeClr val="tx1"/>
                </a:solidFill>
              </a:rPr>
              <a:t>Too</a:t>
            </a:r>
            <a:r>
              <a:rPr lang="en-US" sz="3600" dirty="0" smtClean="0">
                <a:solidFill>
                  <a:srgbClr val="000000"/>
                </a:solidFill>
              </a:rPr>
              <a:t>l WC-2: </a:t>
            </a:r>
            <a:r>
              <a:rPr lang="en-GB" sz="3600" dirty="0" err="1" smtClean="0">
                <a:solidFill>
                  <a:schemeClr val="tx1"/>
                </a:solidFill>
              </a:rPr>
              <a:t>Opdrachten</a:t>
            </a:r>
            <a:r>
              <a:rPr lang="en-GB" sz="3600" dirty="0" smtClean="0">
                <a:solidFill>
                  <a:schemeClr val="tx1"/>
                </a:solidFill>
              </a:rPr>
              <a:t> </a:t>
            </a:r>
            <a:r>
              <a:rPr lang="en-GB" sz="3600" dirty="0" err="1" smtClean="0">
                <a:solidFill>
                  <a:schemeClr val="tx1"/>
                </a:solidFill>
              </a:rPr>
              <a:t>gebruiken</a:t>
            </a:r>
            <a:r>
              <a:rPr lang="en-GB" sz="3600" dirty="0" smtClean="0">
                <a:solidFill>
                  <a:schemeClr val="tx1"/>
                </a:solidFill>
              </a:rPr>
              <a:t> die </a:t>
            </a:r>
            <a:r>
              <a:rPr lang="en-GB" sz="3600" dirty="0" err="1" smtClean="0">
                <a:solidFill>
                  <a:schemeClr val="tx1"/>
                </a:solidFill>
              </a:rPr>
              <a:t>verbonden</a:t>
            </a:r>
            <a:r>
              <a:rPr lang="en-GB" sz="3600" dirty="0" smtClean="0">
                <a:solidFill>
                  <a:schemeClr val="tx1"/>
                </a:solidFill>
              </a:rPr>
              <a:t> </a:t>
            </a:r>
            <a:r>
              <a:rPr lang="en-GB" sz="3600" dirty="0" err="1" smtClean="0">
                <a:solidFill>
                  <a:schemeClr val="tx1"/>
                </a:solidFill>
              </a:rPr>
              <a:t>zijn</a:t>
            </a:r>
            <a:r>
              <a:rPr lang="en-GB" sz="3600" dirty="0" smtClean="0">
                <a:solidFill>
                  <a:schemeClr val="tx1"/>
                </a:solidFill>
              </a:rPr>
              <a:t> </a:t>
            </a:r>
            <a:r>
              <a:rPr lang="en-GB" sz="3600" dirty="0" err="1" smtClean="0">
                <a:solidFill>
                  <a:schemeClr val="tx1"/>
                </a:solidFill>
              </a:rPr>
              <a:t>aan</a:t>
            </a:r>
            <a:r>
              <a:rPr lang="en-GB" sz="3600" dirty="0" smtClean="0">
                <a:solidFill>
                  <a:schemeClr val="tx1"/>
                </a:solidFill>
              </a:rPr>
              <a:t> de </a:t>
            </a:r>
            <a:r>
              <a:rPr lang="en-GB" sz="3600" dirty="0" err="1" smtClean="0">
                <a:solidFill>
                  <a:schemeClr val="tx1"/>
                </a:solidFill>
              </a:rPr>
              <a:t>beroepscontext</a:t>
            </a:r>
            <a:endParaRPr lang="en-GB" sz="3600" dirty="0">
              <a:solidFill>
                <a:schemeClr val="tx1"/>
              </a:solidFill>
            </a:endParaRPr>
          </a:p>
          <a:p>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2287" y="331788"/>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810884" y="2001328"/>
            <a:ext cx="7591244" cy="4106174"/>
          </a:xfrm>
        </p:spPr>
        <p:txBody>
          <a:bodyPr>
            <a:normAutofit fontScale="77500" lnSpcReduction="20000"/>
          </a:bodyPr>
          <a:lstStyle/>
          <a:p>
            <a:pPr marL="0" indent="0">
              <a:buNone/>
            </a:pPr>
            <a:r>
              <a:rPr lang="en-GB" dirty="0" err="1" smtClean="0"/>
              <a:t>Doelen</a:t>
            </a:r>
            <a:r>
              <a:rPr lang="en-GB" dirty="0" smtClean="0"/>
              <a:t>: </a:t>
            </a:r>
          </a:p>
          <a:p>
            <a:pPr>
              <a:buFont typeface="Wingdings" panose="05000000000000000000" pitchFamily="2" charset="2"/>
              <a:buChar char="Ø"/>
            </a:pPr>
            <a:r>
              <a:rPr lang="en-GB" dirty="0" err="1" smtClean="0"/>
              <a:t>Ontwikkelen</a:t>
            </a:r>
            <a:r>
              <a:rPr lang="en-GB" dirty="0" smtClean="0"/>
              <a:t> van </a:t>
            </a:r>
            <a:r>
              <a:rPr lang="en-GB" dirty="0" err="1" smtClean="0"/>
              <a:t>een</a:t>
            </a:r>
            <a:r>
              <a:rPr lang="en-GB" dirty="0" smtClean="0"/>
              <a:t> </a:t>
            </a:r>
            <a:r>
              <a:rPr lang="en-GB" dirty="0" err="1" smtClean="0"/>
              <a:t>kritisch</a:t>
            </a:r>
            <a:r>
              <a:rPr lang="en-GB" dirty="0" smtClean="0"/>
              <a:t> </a:t>
            </a:r>
            <a:r>
              <a:rPr lang="en-GB" dirty="0" err="1" smtClean="0"/>
              <a:t>oordeel</a:t>
            </a:r>
            <a:r>
              <a:rPr lang="en-GB" dirty="0" smtClean="0"/>
              <a:t> van </a:t>
            </a:r>
            <a:r>
              <a:rPr lang="en-GB" dirty="0" err="1" smtClean="0"/>
              <a:t>opdrachten</a:t>
            </a:r>
            <a:r>
              <a:rPr lang="en-GB" dirty="0" smtClean="0"/>
              <a:t> die </a:t>
            </a:r>
            <a:r>
              <a:rPr lang="en-GB" dirty="0" err="1" smtClean="0"/>
              <a:t>leren</a:t>
            </a:r>
            <a:r>
              <a:rPr lang="en-GB" dirty="0" smtClean="0"/>
              <a:t> </a:t>
            </a:r>
            <a:r>
              <a:rPr lang="en-GB" dirty="0" err="1" smtClean="0"/>
              <a:t>verbinden</a:t>
            </a:r>
            <a:r>
              <a:rPr lang="en-GB" dirty="0" smtClean="0"/>
              <a:t> met de </a:t>
            </a:r>
            <a:r>
              <a:rPr lang="en-GB" dirty="0" err="1" smtClean="0"/>
              <a:t>beroepscontext</a:t>
            </a:r>
            <a:endParaRPr lang="en-GB" dirty="0" smtClean="0"/>
          </a:p>
          <a:p>
            <a:pPr>
              <a:buFont typeface="Wingdings" panose="05000000000000000000" pitchFamily="2" charset="2"/>
              <a:buChar char="Ø"/>
            </a:pPr>
            <a:r>
              <a:rPr lang="en-GB" dirty="0" err="1" smtClean="0"/>
              <a:t>Verkennen</a:t>
            </a:r>
            <a:r>
              <a:rPr lang="en-GB" dirty="0" smtClean="0"/>
              <a:t> van </a:t>
            </a:r>
            <a:r>
              <a:rPr lang="en-GB" dirty="0" err="1" smtClean="0"/>
              <a:t>mogelijke</a:t>
            </a:r>
            <a:r>
              <a:rPr lang="en-GB" dirty="0" smtClean="0"/>
              <a:t> </a:t>
            </a:r>
            <a:r>
              <a:rPr lang="en-GB" dirty="0" err="1" smtClean="0"/>
              <a:t>effecten</a:t>
            </a:r>
            <a:r>
              <a:rPr lang="en-GB" dirty="0" smtClean="0"/>
              <a:t> op </a:t>
            </a:r>
            <a:r>
              <a:rPr lang="en-GB" dirty="0" err="1" smtClean="0"/>
              <a:t>leren</a:t>
            </a:r>
            <a:r>
              <a:rPr lang="en-GB" dirty="0" smtClean="0"/>
              <a:t> </a:t>
            </a:r>
            <a:r>
              <a:rPr lang="en-GB" dirty="0" err="1" smtClean="0"/>
              <a:t>wanneer</a:t>
            </a:r>
            <a:r>
              <a:rPr lang="en-GB" dirty="0" smtClean="0"/>
              <a:t> </a:t>
            </a:r>
            <a:r>
              <a:rPr lang="en-GB" dirty="0" err="1" smtClean="0"/>
              <a:t>deze</a:t>
            </a:r>
            <a:r>
              <a:rPr lang="en-GB" dirty="0" smtClean="0"/>
              <a:t> </a:t>
            </a:r>
            <a:r>
              <a:rPr lang="en-GB" dirty="0" err="1" smtClean="0"/>
              <a:t>opdrachten</a:t>
            </a:r>
            <a:r>
              <a:rPr lang="en-GB" dirty="0" smtClean="0"/>
              <a:t> </a:t>
            </a:r>
            <a:r>
              <a:rPr lang="en-GB" dirty="0" err="1" smtClean="0"/>
              <a:t>worden</a:t>
            </a:r>
            <a:r>
              <a:rPr lang="en-GB" dirty="0" smtClean="0"/>
              <a:t> </a:t>
            </a:r>
            <a:r>
              <a:rPr lang="en-GB" dirty="0" err="1" smtClean="0"/>
              <a:t>gebruikt</a:t>
            </a:r>
            <a:r>
              <a:rPr lang="en-GB" dirty="0" smtClean="0"/>
              <a:t> in </a:t>
            </a:r>
            <a:r>
              <a:rPr lang="en-GB" dirty="0" err="1" smtClean="0"/>
              <a:t>een</a:t>
            </a:r>
            <a:r>
              <a:rPr lang="en-GB" dirty="0" smtClean="0"/>
              <a:t> </a:t>
            </a:r>
            <a:r>
              <a:rPr lang="en-GB" dirty="0" err="1" smtClean="0"/>
              <a:t>klas</a:t>
            </a:r>
            <a:endParaRPr lang="en-GB" dirty="0" smtClean="0"/>
          </a:p>
          <a:p>
            <a:pPr>
              <a:buFont typeface="Wingdings" panose="05000000000000000000" pitchFamily="2" charset="2"/>
              <a:buChar char="Ø"/>
            </a:pPr>
            <a:endParaRPr lang="en-GB" dirty="0" smtClean="0"/>
          </a:p>
          <a:p>
            <a:pPr marL="0" indent="0">
              <a:buNone/>
            </a:pPr>
            <a:r>
              <a:rPr lang="en-GB" dirty="0" smtClean="0"/>
              <a:t>We </a:t>
            </a:r>
            <a:r>
              <a:rPr lang="en-GB" dirty="0" err="1" smtClean="0"/>
              <a:t>zullen</a:t>
            </a:r>
            <a:r>
              <a:rPr lang="en-GB" dirty="0" smtClean="0"/>
              <a:t>:</a:t>
            </a:r>
          </a:p>
          <a:p>
            <a:r>
              <a:rPr lang="en-GB" dirty="0" err="1" smtClean="0"/>
              <a:t>Belangrijke</a:t>
            </a:r>
            <a:r>
              <a:rPr lang="en-GB" dirty="0" smtClean="0"/>
              <a:t> </a:t>
            </a:r>
            <a:r>
              <a:rPr lang="en-GB" dirty="0" err="1" smtClean="0"/>
              <a:t>eigenschappen</a:t>
            </a:r>
            <a:r>
              <a:rPr lang="en-GB" dirty="0" smtClean="0"/>
              <a:t> </a:t>
            </a:r>
            <a:r>
              <a:rPr lang="en-GB" dirty="0" err="1" smtClean="0"/>
              <a:t>bespreken</a:t>
            </a:r>
            <a:r>
              <a:rPr lang="en-GB" dirty="0" smtClean="0"/>
              <a:t> in </a:t>
            </a:r>
            <a:r>
              <a:rPr lang="en-GB" dirty="0" err="1" smtClean="0"/>
              <a:t>paren</a:t>
            </a:r>
            <a:endParaRPr lang="en-GB" dirty="0" smtClean="0"/>
          </a:p>
          <a:p>
            <a:r>
              <a:rPr lang="en-GB" dirty="0" err="1" smtClean="0"/>
              <a:t>Reflecties</a:t>
            </a:r>
            <a:r>
              <a:rPr lang="en-GB" dirty="0" smtClean="0"/>
              <a:t> </a:t>
            </a:r>
            <a:r>
              <a:rPr lang="en-GB" dirty="0" err="1" smtClean="0"/>
              <a:t>delen</a:t>
            </a:r>
            <a:r>
              <a:rPr lang="en-GB" dirty="0"/>
              <a:t> </a:t>
            </a:r>
            <a:r>
              <a:rPr lang="en-GB" dirty="0" smtClean="0"/>
              <a:t>met de </a:t>
            </a:r>
            <a:r>
              <a:rPr lang="en-GB" dirty="0" err="1" smtClean="0"/>
              <a:t>groep</a:t>
            </a:r>
            <a:endParaRPr lang="en-GB" dirty="0" smtClean="0"/>
          </a:p>
          <a:p>
            <a:r>
              <a:rPr lang="en-GB" dirty="0" err="1" smtClean="0"/>
              <a:t>Voorbereiden</a:t>
            </a:r>
            <a:r>
              <a:rPr lang="en-GB" dirty="0" smtClean="0"/>
              <a:t> om </a:t>
            </a:r>
            <a:r>
              <a:rPr lang="en-GB" dirty="0" err="1" smtClean="0"/>
              <a:t>een</a:t>
            </a:r>
            <a:r>
              <a:rPr lang="en-GB" dirty="0" smtClean="0"/>
              <a:t> </a:t>
            </a:r>
            <a:r>
              <a:rPr lang="en-GB" dirty="0" err="1" smtClean="0"/>
              <a:t>opdracht</a:t>
            </a:r>
            <a:r>
              <a:rPr lang="en-GB" dirty="0" smtClean="0"/>
              <a:t> </a:t>
            </a:r>
            <a:r>
              <a:rPr lang="en-GB" dirty="0" err="1" smtClean="0"/>
              <a:t>uit</a:t>
            </a:r>
            <a:r>
              <a:rPr lang="en-GB" dirty="0" smtClean="0"/>
              <a:t> </a:t>
            </a:r>
            <a:r>
              <a:rPr lang="en-GB" dirty="0" err="1" smtClean="0"/>
              <a:t>te</a:t>
            </a:r>
            <a:r>
              <a:rPr lang="en-GB" dirty="0" smtClean="0"/>
              <a:t> </a:t>
            </a:r>
            <a:r>
              <a:rPr lang="en-GB" dirty="0" err="1" smtClean="0"/>
              <a:t>voeren</a:t>
            </a:r>
            <a:r>
              <a:rPr lang="en-GB" dirty="0" smtClean="0"/>
              <a:t> in </a:t>
            </a:r>
            <a:r>
              <a:rPr lang="en-GB" dirty="0" err="1" smtClean="0"/>
              <a:t>een</a:t>
            </a:r>
            <a:r>
              <a:rPr lang="en-GB" dirty="0" smtClean="0"/>
              <a:t> </a:t>
            </a:r>
            <a:r>
              <a:rPr lang="en-GB" dirty="0" err="1" smtClean="0"/>
              <a:t>klas</a:t>
            </a:r>
            <a:endParaRPr lang="en-GB" dirty="0" smtClean="0"/>
          </a:p>
        </p:txBody>
      </p:sp>
      <p:pic>
        <p:nvPicPr>
          <p:cNvPr id="1026" name="Picture 2" descr="C:\Documents and Settings\Owner\My Documents\Dropbox\Toolkit\The toolkit\Icons\Icons\working\30mi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367" y="331788"/>
            <a:ext cx="1127960" cy="114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8269" y="274638"/>
            <a:ext cx="6483458" cy="1830164"/>
          </a:xfrm>
        </p:spPr>
        <p:txBody>
          <a:bodyPr>
            <a:normAutofit fontScale="90000"/>
          </a:bodyPr>
          <a:lstStyle/>
          <a:p>
            <a:r>
              <a:rPr lang="en-US" dirty="0" err="1" smtClean="0"/>
              <a:t>Leren</a:t>
            </a:r>
            <a:r>
              <a:rPr lang="en-US" dirty="0" smtClean="0"/>
              <a:t> door taken die </a:t>
            </a:r>
            <a:r>
              <a:rPr lang="en-US" dirty="0" err="1" smtClean="0"/>
              <a:t>verbonden</a:t>
            </a:r>
            <a:r>
              <a:rPr lang="en-US" dirty="0" smtClean="0"/>
              <a:t> </a:t>
            </a:r>
            <a:r>
              <a:rPr lang="en-US" dirty="0" err="1" smtClean="0"/>
              <a:t>zijn</a:t>
            </a:r>
            <a:r>
              <a:rPr lang="en-US" dirty="0" smtClean="0"/>
              <a:t> met de </a:t>
            </a:r>
            <a:r>
              <a:rPr lang="en-US" dirty="0" err="1" smtClean="0"/>
              <a:t>beroepscontext</a:t>
            </a:r>
            <a:endParaRPr lang="en-US" dirty="0"/>
          </a:p>
        </p:txBody>
      </p:sp>
      <p:sp>
        <p:nvSpPr>
          <p:cNvPr id="8" name="Rectangle 7"/>
          <p:cNvSpPr/>
          <p:nvPr/>
        </p:nvSpPr>
        <p:spPr>
          <a:xfrm>
            <a:off x="1189135" y="2309934"/>
            <a:ext cx="6872592" cy="2554545"/>
          </a:xfrm>
          <a:prstGeom prst="rect">
            <a:avLst/>
          </a:prstGeom>
        </p:spPr>
        <p:txBody>
          <a:bodyPr wrap="square">
            <a:spAutoFit/>
          </a:bodyPr>
          <a:lstStyle/>
          <a:p>
            <a:r>
              <a:rPr lang="en-GB" sz="3200" dirty="0" err="1" smtClean="0"/>
              <a:t>Er</a:t>
            </a:r>
            <a:r>
              <a:rPr lang="en-GB" sz="3200" dirty="0" smtClean="0"/>
              <a:t> </a:t>
            </a:r>
            <a:r>
              <a:rPr lang="en-GB" sz="3200" dirty="0" err="1" smtClean="0"/>
              <a:t>zijn</a:t>
            </a:r>
            <a:r>
              <a:rPr lang="en-GB" sz="3200" dirty="0" smtClean="0"/>
              <a:t> 5 </a:t>
            </a:r>
            <a:r>
              <a:rPr lang="en-GB" sz="3200" dirty="0" err="1" smtClean="0"/>
              <a:t>opdrachten</a:t>
            </a:r>
            <a:r>
              <a:rPr lang="en-GB" sz="3200" dirty="0" smtClean="0"/>
              <a:t> </a:t>
            </a:r>
            <a:r>
              <a:rPr lang="en-GB" sz="3200" dirty="0" err="1" smtClean="0"/>
              <a:t>waarover</a:t>
            </a:r>
            <a:r>
              <a:rPr lang="en-GB" sz="3200" dirty="0" smtClean="0"/>
              <a:t> </a:t>
            </a:r>
            <a:r>
              <a:rPr lang="en-GB" sz="3200" dirty="0" err="1" smtClean="0"/>
              <a:t>gediscussieerd</a:t>
            </a:r>
            <a:r>
              <a:rPr lang="en-GB" sz="3200" dirty="0" smtClean="0"/>
              <a:t> </a:t>
            </a:r>
            <a:r>
              <a:rPr lang="en-GB" sz="3200" dirty="0" err="1" smtClean="0"/>
              <a:t>kan</a:t>
            </a:r>
            <a:r>
              <a:rPr lang="en-GB" sz="3200" dirty="0" smtClean="0"/>
              <a:t> </a:t>
            </a:r>
            <a:r>
              <a:rPr lang="en-GB" sz="3200" dirty="0" err="1" smtClean="0"/>
              <a:t>worden</a:t>
            </a:r>
            <a:r>
              <a:rPr lang="en-GB" sz="3200" dirty="0" smtClean="0"/>
              <a:t>. Elk </a:t>
            </a:r>
            <a:r>
              <a:rPr lang="en-GB" sz="3200" dirty="0" err="1" smtClean="0"/>
              <a:t>paar</a:t>
            </a:r>
            <a:r>
              <a:rPr lang="en-GB" sz="3200" dirty="0" smtClean="0"/>
              <a:t> </a:t>
            </a:r>
            <a:r>
              <a:rPr lang="en-GB" sz="3200" dirty="0" err="1" smtClean="0"/>
              <a:t>begint</a:t>
            </a:r>
            <a:r>
              <a:rPr lang="en-GB" sz="3200" dirty="0" smtClean="0"/>
              <a:t> met </a:t>
            </a:r>
            <a:r>
              <a:rPr lang="en-GB" sz="3200" dirty="0" err="1" smtClean="0"/>
              <a:t>een</a:t>
            </a:r>
            <a:r>
              <a:rPr lang="en-GB" sz="3200" dirty="0" smtClean="0"/>
              <a:t> </a:t>
            </a:r>
            <a:r>
              <a:rPr lang="en-GB" sz="3200" dirty="0" err="1" smtClean="0"/>
              <a:t>andere</a:t>
            </a:r>
            <a:r>
              <a:rPr lang="en-GB" sz="3200" dirty="0" smtClean="0"/>
              <a:t> </a:t>
            </a:r>
            <a:r>
              <a:rPr lang="en-GB" sz="3200" dirty="0" err="1" smtClean="0"/>
              <a:t>opdracht</a:t>
            </a:r>
            <a:r>
              <a:rPr lang="en-GB" sz="3200" dirty="0" smtClean="0"/>
              <a:t>, </a:t>
            </a:r>
            <a:r>
              <a:rPr lang="en-GB" sz="3200" dirty="0" err="1" smtClean="0"/>
              <a:t>binnen</a:t>
            </a:r>
            <a:r>
              <a:rPr lang="en-GB" sz="3200" dirty="0" smtClean="0"/>
              <a:t> 20minuten </a:t>
            </a:r>
            <a:r>
              <a:rPr lang="en-GB" sz="3200" dirty="0" err="1" smtClean="0"/>
              <a:t>zouden</a:t>
            </a:r>
            <a:r>
              <a:rPr lang="en-GB" sz="3200" dirty="0" smtClean="0"/>
              <a:t> </a:t>
            </a:r>
            <a:r>
              <a:rPr lang="en-GB" sz="3200" dirty="0" err="1" smtClean="0"/>
              <a:t>alle</a:t>
            </a:r>
            <a:r>
              <a:rPr lang="en-GB" sz="3200" dirty="0" smtClean="0"/>
              <a:t> </a:t>
            </a:r>
            <a:r>
              <a:rPr lang="en-GB" sz="3200" dirty="0" err="1" smtClean="0"/>
              <a:t>opdrachten</a:t>
            </a:r>
            <a:r>
              <a:rPr lang="en-GB" sz="3200" dirty="0" smtClean="0"/>
              <a:t> </a:t>
            </a:r>
            <a:r>
              <a:rPr lang="en-GB" sz="3200" dirty="0" err="1" smtClean="0"/>
              <a:t>besproken</a:t>
            </a:r>
            <a:r>
              <a:rPr lang="en-GB" sz="3200" dirty="0" smtClean="0"/>
              <a:t> </a:t>
            </a:r>
            <a:r>
              <a:rPr lang="en-GB" sz="3200" dirty="0" err="1" smtClean="0"/>
              <a:t>moeten</a:t>
            </a:r>
            <a:r>
              <a:rPr lang="en-GB" sz="3200" dirty="0" smtClean="0"/>
              <a:t> </a:t>
            </a:r>
            <a:r>
              <a:rPr lang="en-GB" sz="3200" dirty="0" err="1" smtClean="0"/>
              <a:t>zijn</a:t>
            </a:r>
            <a:r>
              <a:rPr lang="en-GB" sz="3200" dirty="0" smtClean="0"/>
              <a:t>.</a:t>
            </a:r>
            <a:endParaRPr lang="en-GB" sz="3200" dirty="0"/>
          </a:p>
        </p:txBody>
      </p:sp>
      <p:pic>
        <p:nvPicPr>
          <p:cNvPr id="4" name="Picture 3"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119" y="643549"/>
            <a:ext cx="1161406" cy="1176891"/>
          </a:xfrm>
          <a:prstGeom prst="rect">
            <a:avLst/>
          </a:prstGeom>
        </p:spPr>
      </p:pic>
    </p:spTree>
    <p:extLst>
      <p:ext uri="{BB962C8B-B14F-4D97-AF65-F5344CB8AC3E}">
        <p14:creationId xmlns:p14="http://schemas.microsoft.com/office/powerpoint/2010/main" val="2935992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570" y="274638"/>
            <a:ext cx="5883216" cy="1624271"/>
          </a:xfrm>
        </p:spPr>
        <p:txBody>
          <a:bodyPr>
            <a:normAutofit/>
          </a:bodyPr>
          <a:lstStyle/>
          <a:p>
            <a:r>
              <a:rPr lang="en-US" dirty="0" err="1" smtClean="0"/>
              <a:t>Vragen</a:t>
            </a:r>
            <a:r>
              <a:rPr lang="en-US" dirty="0" smtClean="0"/>
              <a:t> </a:t>
            </a:r>
            <a:r>
              <a:rPr lang="en-US" dirty="0" err="1" smtClean="0"/>
              <a:t>voor</a:t>
            </a:r>
            <a:r>
              <a:rPr lang="en-US" dirty="0" smtClean="0"/>
              <a:t> </a:t>
            </a:r>
            <a:r>
              <a:rPr lang="en-US" dirty="0" err="1" smtClean="0"/>
              <a:t>discussie</a:t>
            </a:r>
            <a:r>
              <a:rPr lang="en-US" dirty="0" smtClean="0"/>
              <a:t> (</a:t>
            </a:r>
            <a:r>
              <a:rPr lang="en-US" dirty="0" err="1" smtClean="0"/>
              <a:t>paren</a:t>
            </a:r>
            <a:r>
              <a:rPr lang="en-US" dirty="0" smtClean="0"/>
              <a:t>)</a:t>
            </a:r>
            <a:endParaRPr lang="en-US" dirty="0"/>
          </a:p>
        </p:txBody>
      </p:sp>
      <p:sp>
        <p:nvSpPr>
          <p:cNvPr id="8" name="Rectangle 7"/>
          <p:cNvSpPr/>
          <p:nvPr/>
        </p:nvSpPr>
        <p:spPr>
          <a:xfrm>
            <a:off x="631164" y="2074191"/>
            <a:ext cx="7341083" cy="3600986"/>
          </a:xfrm>
          <a:prstGeom prst="rect">
            <a:avLst/>
          </a:prstGeom>
        </p:spPr>
        <p:txBody>
          <a:bodyPr wrap="square">
            <a:spAutoFit/>
          </a:bodyPr>
          <a:lstStyle/>
          <a:p>
            <a:pPr lvl="0"/>
            <a:r>
              <a:rPr lang="en-GB" sz="2800" dirty="0" err="1" smtClean="0"/>
              <a:t>Voor</a:t>
            </a:r>
            <a:r>
              <a:rPr lang="en-GB" sz="2800" dirty="0" smtClean="0"/>
              <a:t> </a:t>
            </a:r>
            <a:r>
              <a:rPr lang="en-GB" sz="2800" dirty="0" err="1" smtClean="0"/>
              <a:t>elke</a:t>
            </a:r>
            <a:r>
              <a:rPr lang="en-GB" sz="2800" dirty="0" smtClean="0"/>
              <a:t> </a:t>
            </a:r>
            <a:r>
              <a:rPr lang="en-GB" sz="2800" dirty="0" err="1" smtClean="0"/>
              <a:t>taak</a:t>
            </a:r>
            <a:r>
              <a:rPr lang="en-GB" sz="2800" dirty="0" smtClean="0"/>
              <a:t> </a:t>
            </a:r>
            <a:r>
              <a:rPr lang="en-GB" sz="2800" dirty="0" err="1" smtClean="0"/>
              <a:t>kan</a:t>
            </a:r>
            <a:r>
              <a:rPr lang="en-GB" sz="2800" dirty="0" smtClean="0"/>
              <a:t> </a:t>
            </a:r>
            <a:r>
              <a:rPr lang="en-GB" sz="2800" dirty="0" err="1" smtClean="0"/>
              <a:t>afgevraagd</a:t>
            </a:r>
            <a:r>
              <a:rPr lang="en-GB" sz="2800" dirty="0" smtClean="0"/>
              <a:t> </a:t>
            </a:r>
            <a:r>
              <a:rPr lang="en-GB" sz="2800" dirty="0" err="1" smtClean="0"/>
              <a:t>worden</a:t>
            </a:r>
            <a:r>
              <a:rPr lang="en-GB" sz="2800" dirty="0" smtClean="0"/>
              <a:t>:</a:t>
            </a:r>
          </a:p>
          <a:p>
            <a:pPr marL="342900" lvl="0" indent="-342900">
              <a:buFont typeface="Arial" panose="020B0604020202020204" pitchFamily="34" charset="0"/>
              <a:buChar char="•"/>
            </a:pPr>
            <a:r>
              <a:rPr lang="nl-NL" sz="2000" dirty="0"/>
              <a:t>Is het voor de opdracht nodig dat leerlingen een rol op zich nemen of dat ze werken op een manier die verschilt van wat ze normaal doen?</a:t>
            </a:r>
          </a:p>
          <a:p>
            <a:pPr marL="342900" lvl="0" indent="-342900">
              <a:buFont typeface="Arial" panose="020B0604020202020204" pitchFamily="34" charset="0"/>
              <a:buChar char="•"/>
            </a:pPr>
            <a:r>
              <a:rPr lang="nl-NL" sz="2000" dirty="0"/>
              <a:t>Welke kennis, vaardigheden of begrip kan er gewonnen worden, wiskundig of natuurwetenschappelijk gezien of op een andere manier, met het uitvoeren van deze opdracht?</a:t>
            </a:r>
          </a:p>
          <a:p>
            <a:pPr marL="342900" lvl="0" indent="-342900">
              <a:buFont typeface="Arial" panose="020B0604020202020204" pitchFamily="34" charset="0"/>
              <a:buChar char="•"/>
            </a:pPr>
            <a:r>
              <a:rPr lang="nl-NL" sz="2000" dirty="0"/>
              <a:t>Op welke manieren kan dit leren verschillen van hoe het bij een conventionelere schoolse opdracht gestimuleerd wordt?</a:t>
            </a:r>
          </a:p>
          <a:p>
            <a:pPr marL="342900" lvl="0" indent="-342900">
              <a:buFont typeface="Arial" panose="020B0604020202020204" pitchFamily="34" charset="0"/>
              <a:buChar char="•"/>
            </a:pPr>
            <a:r>
              <a:rPr lang="nl-NL" sz="2000" dirty="0"/>
              <a:t>Helpt de opdracht om leerlingen te motiveren of om de onderzoekende houding van leerlingen te stimuleren?</a:t>
            </a:r>
          </a:p>
        </p:txBody>
      </p:sp>
      <p:pic>
        <p:nvPicPr>
          <p:cNvPr id="12" name="Picture 11"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164" y="419262"/>
            <a:ext cx="1161406" cy="1176891"/>
          </a:xfrm>
          <a:prstGeom prst="rect">
            <a:avLst/>
          </a:prstGeom>
        </p:spPr>
      </p:pic>
      <p:pic>
        <p:nvPicPr>
          <p:cNvPr id="7" name="Picture 6" descr="http://mascil.mathshell.org.uk/wp-content/uploads/2014/05/download_handout.gif">
            <a:hlinkClick r:id="rId4" tgtFrame="&quot;_blank&quot;"/>
          </p:cNvPr>
          <p:cNvPicPr/>
          <p:nvPr/>
        </p:nvPicPr>
        <p:blipFill>
          <a:blip r:embed="rId5">
            <a:extLst>
              <a:ext uri="{28A0092B-C50C-407E-A947-70E740481C1C}">
                <a14:useLocalDpi xmlns:a14="http://schemas.microsoft.com/office/drawing/2010/main" val="0"/>
              </a:ext>
            </a:extLst>
          </a:blip>
          <a:srcRect/>
          <a:stretch>
            <a:fillRect/>
          </a:stretch>
        </p:blipFill>
        <p:spPr bwMode="auto">
          <a:xfrm>
            <a:off x="7297946" y="1415020"/>
            <a:ext cx="1036611" cy="967778"/>
          </a:xfrm>
          <a:prstGeom prst="rect">
            <a:avLst/>
          </a:prstGeom>
          <a:noFill/>
          <a:ln>
            <a:noFill/>
          </a:ln>
        </p:spPr>
      </p:pic>
    </p:spTree>
    <p:extLst>
      <p:ext uri="{BB962C8B-B14F-4D97-AF65-F5344CB8AC3E}">
        <p14:creationId xmlns:p14="http://schemas.microsoft.com/office/powerpoint/2010/main" val="3731206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661" y="872886"/>
            <a:ext cx="5839221" cy="1143000"/>
          </a:xfrm>
        </p:spPr>
        <p:txBody>
          <a:bodyPr>
            <a:normAutofit fontScale="90000"/>
          </a:bodyPr>
          <a:lstStyle/>
          <a:p>
            <a:r>
              <a:rPr lang="en-US" dirty="0" err="1" smtClean="0"/>
              <a:t>Vergelijken</a:t>
            </a:r>
            <a:r>
              <a:rPr lang="en-US" dirty="0" smtClean="0"/>
              <a:t> van </a:t>
            </a:r>
            <a:r>
              <a:rPr lang="en-US" dirty="0" err="1" smtClean="0"/>
              <a:t>opdrachten</a:t>
            </a:r>
            <a:endParaRPr lang="en-US" dirty="0"/>
          </a:p>
        </p:txBody>
      </p:sp>
      <p:sp>
        <p:nvSpPr>
          <p:cNvPr id="3" name="Content Placeholder 2"/>
          <p:cNvSpPr>
            <a:spLocks noGrp="1"/>
          </p:cNvSpPr>
          <p:nvPr>
            <p:ph idx="1"/>
          </p:nvPr>
        </p:nvSpPr>
        <p:spPr>
          <a:xfrm>
            <a:off x="457200" y="2347740"/>
            <a:ext cx="8151962" cy="3483717"/>
          </a:xfrm>
        </p:spPr>
        <p:txBody>
          <a:bodyPr>
            <a:normAutofit/>
          </a:bodyPr>
          <a:lstStyle/>
          <a:p>
            <a:pPr marL="0" indent="0">
              <a:buNone/>
            </a:pPr>
            <a:r>
              <a:rPr lang="en-US" dirty="0" smtClean="0"/>
              <a:t>In de </a:t>
            </a:r>
            <a:r>
              <a:rPr lang="en-US" dirty="0" err="1" smtClean="0"/>
              <a:t>groep</a:t>
            </a:r>
            <a:r>
              <a:rPr lang="en-US" dirty="0" smtClean="0"/>
              <a:t>, </a:t>
            </a:r>
            <a:r>
              <a:rPr lang="en-US" dirty="0" err="1" smtClean="0"/>
              <a:t>kunnen</a:t>
            </a:r>
            <a:r>
              <a:rPr lang="en-US" dirty="0" smtClean="0"/>
              <a:t> </a:t>
            </a:r>
            <a:r>
              <a:rPr lang="en-US" dirty="0" err="1" smtClean="0"/>
              <a:t>jullie</a:t>
            </a:r>
            <a:r>
              <a:rPr lang="en-US" dirty="0" smtClean="0"/>
              <a:t> de </a:t>
            </a:r>
            <a:r>
              <a:rPr lang="en-US" dirty="0" err="1" smtClean="0"/>
              <a:t>belangrijkste</a:t>
            </a:r>
            <a:r>
              <a:rPr lang="en-US" dirty="0" smtClean="0"/>
              <a:t> </a:t>
            </a:r>
            <a:r>
              <a:rPr lang="en-US" dirty="0" err="1" smtClean="0"/>
              <a:t>punten</a:t>
            </a:r>
            <a:r>
              <a:rPr lang="en-US" dirty="0" smtClean="0"/>
              <a:t> </a:t>
            </a:r>
            <a:r>
              <a:rPr lang="en-US" dirty="0" err="1" smtClean="0"/>
              <a:t>uit</a:t>
            </a:r>
            <a:r>
              <a:rPr lang="en-US" dirty="0" smtClean="0"/>
              <a:t> </a:t>
            </a:r>
            <a:r>
              <a:rPr lang="en-US" dirty="0" err="1" smtClean="0"/>
              <a:t>jullie</a:t>
            </a:r>
            <a:r>
              <a:rPr lang="en-US" dirty="0" smtClean="0"/>
              <a:t> </a:t>
            </a:r>
            <a:r>
              <a:rPr lang="en-US" dirty="0" err="1" smtClean="0"/>
              <a:t>discussie</a:t>
            </a:r>
            <a:r>
              <a:rPr lang="en-US" dirty="0" smtClean="0"/>
              <a:t> </a:t>
            </a:r>
            <a:r>
              <a:rPr lang="en-US" dirty="0" err="1" smtClean="0"/>
              <a:t>delen</a:t>
            </a:r>
            <a:r>
              <a:rPr lang="en-US" dirty="0" smtClean="0"/>
              <a:t>, maar </a:t>
            </a:r>
            <a:r>
              <a:rPr lang="en-US" dirty="0" err="1" smtClean="0"/>
              <a:t>probeer</a:t>
            </a:r>
            <a:r>
              <a:rPr lang="en-US" dirty="0" smtClean="0"/>
              <a:t> </a:t>
            </a:r>
            <a:r>
              <a:rPr lang="en-US" dirty="0" err="1" smtClean="0"/>
              <a:t>ook</a:t>
            </a:r>
            <a:r>
              <a:rPr lang="en-US" dirty="0" smtClean="0"/>
              <a:t> </a:t>
            </a:r>
            <a:r>
              <a:rPr lang="en-US" b="1" dirty="0" err="1" smtClean="0"/>
              <a:t>een</a:t>
            </a:r>
            <a:r>
              <a:rPr lang="en-US" b="1" dirty="0" smtClean="0"/>
              <a:t> </a:t>
            </a:r>
            <a:r>
              <a:rPr lang="en-US" b="1" dirty="0" err="1" smtClean="0"/>
              <a:t>vergelijking</a:t>
            </a:r>
            <a:r>
              <a:rPr lang="en-US" b="1" dirty="0" smtClean="0"/>
              <a:t> </a:t>
            </a:r>
            <a:r>
              <a:rPr lang="en-US" b="1" dirty="0" err="1" smtClean="0"/>
              <a:t>te</a:t>
            </a:r>
            <a:r>
              <a:rPr lang="en-US" b="1" dirty="0" smtClean="0"/>
              <a:t> </a:t>
            </a:r>
            <a:r>
              <a:rPr lang="en-US" b="1" dirty="0" err="1" smtClean="0"/>
              <a:t>maken</a:t>
            </a:r>
            <a:r>
              <a:rPr lang="en-US" b="1" dirty="0" smtClean="0"/>
              <a:t> </a:t>
            </a:r>
            <a:r>
              <a:rPr lang="en-US" b="1" dirty="0" err="1" smtClean="0"/>
              <a:t>tussen</a:t>
            </a:r>
            <a:r>
              <a:rPr lang="en-US" b="1" dirty="0" smtClean="0"/>
              <a:t> </a:t>
            </a:r>
            <a:r>
              <a:rPr lang="en-US" b="1" dirty="0" err="1" smtClean="0"/>
              <a:t>opdrachten</a:t>
            </a:r>
            <a:r>
              <a:rPr lang="en-US" dirty="0" smtClean="0"/>
              <a:t>.</a:t>
            </a:r>
            <a:endParaRPr lang="en-GB" b="1" dirty="0" smtClean="0"/>
          </a:p>
          <a:p>
            <a:pPr marL="0" indent="0">
              <a:buNone/>
            </a:pPr>
            <a:r>
              <a:rPr lang="en-GB" dirty="0" err="1" smtClean="0"/>
              <a:t>Zijn</a:t>
            </a:r>
            <a:r>
              <a:rPr lang="en-GB" dirty="0" smtClean="0"/>
              <a:t> </a:t>
            </a:r>
            <a:r>
              <a:rPr lang="en-GB" dirty="0" err="1" smtClean="0"/>
              <a:t>er</a:t>
            </a:r>
            <a:r>
              <a:rPr lang="en-GB" dirty="0" smtClean="0"/>
              <a:t> </a:t>
            </a:r>
            <a:r>
              <a:rPr lang="en-GB" dirty="0" err="1" smtClean="0"/>
              <a:t>verschillen</a:t>
            </a:r>
            <a:r>
              <a:rPr lang="en-GB" dirty="0" smtClean="0"/>
              <a:t> in </a:t>
            </a:r>
            <a:r>
              <a:rPr lang="en-GB" dirty="0" err="1" smtClean="0"/>
              <a:t>leren</a:t>
            </a:r>
            <a:r>
              <a:rPr lang="en-GB" dirty="0" smtClean="0"/>
              <a:t>, </a:t>
            </a:r>
            <a:r>
              <a:rPr lang="en-GB" dirty="0" err="1" smtClean="0"/>
              <a:t>wanneer</a:t>
            </a:r>
            <a:r>
              <a:rPr lang="en-GB" dirty="0" smtClean="0"/>
              <a:t> </a:t>
            </a:r>
            <a:r>
              <a:rPr lang="en-GB" dirty="0" err="1" smtClean="0"/>
              <a:t>dit</a:t>
            </a:r>
            <a:r>
              <a:rPr lang="en-GB" dirty="0" smtClean="0"/>
              <a:t> </a:t>
            </a:r>
            <a:r>
              <a:rPr lang="en-GB" dirty="0" err="1" smtClean="0"/>
              <a:t>gebruikt</a:t>
            </a:r>
            <a:r>
              <a:rPr lang="en-GB" dirty="0" smtClean="0"/>
              <a:t> </a:t>
            </a:r>
            <a:r>
              <a:rPr lang="en-GB" dirty="0" err="1" smtClean="0"/>
              <a:t>wordt</a:t>
            </a:r>
            <a:r>
              <a:rPr lang="en-GB" dirty="0" smtClean="0"/>
              <a:t> in </a:t>
            </a:r>
            <a:r>
              <a:rPr lang="en-GB" dirty="0" err="1" smtClean="0"/>
              <a:t>een</a:t>
            </a:r>
            <a:r>
              <a:rPr lang="en-GB" dirty="0" smtClean="0"/>
              <a:t> </a:t>
            </a:r>
            <a:r>
              <a:rPr lang="en-GB" dirty="0" err="1" smtClean="0"/>
              <a:t>klas</a:t>
            </a:r>
            <a:r>
              <a:rPr lang="en-GB" dirty="0" smtClean="0"/>
              <a:t>?</a:t>
            </a:r>
            <a:endParaRPr lang="en-US" dirty="0" smtClean="0"/>
          </a:p>
        </p:txBody>
      </p:sp>
      <p:pic>
        <p:nvPicPr>
          <p:cNvPr id="2050" name="Picture 2" descr="C:\Documents and Settings\Owner\My Documents\Dropbox\Toolkit\The toolkit\Icons\Icons\working\clas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684" y="773563"/>
            <a:ext cx="1225977" cy="1242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444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394" y="643222"/>
            <a:ext cx="6483458" cy="1072449"/>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4354" y="676467"/>
            <a:ext cx="1154197" cy="1169586"/>
          </a:xfrm>
          <a:prstGeom prst="rect">
            <a:avLst/>
          </a:prstGeom>
        </p:spPr>
      </p:pic>
      <p:sp>
        <p:nvSpPr>
          <p:cNvPr id="4" name="Content Placeholder 3"/>
          <p:cNvSpPr>
            <a:spLocks noGrp="1"/>
          </p:cNvSpPr>
          <p:nvPr>
            <p:ph idx="1"/>
          </p:nvPr>
        </p:nvSpPr>
        <p:spPr>
          <a:xfrm>
            <a:off x="1706879" y="1715671"/>
            <a:ext cx="6747008" cy="4460842"/>
          </a:xfrm>
        </p:spPr>
        <p:txBody>
          <a:bodyPr>
            <a:normAutofit fontScale="77500" lnSpcReduction="20000"/>
          </a:bodyPr>
          <a:lstStyle/>
          <a:p>
            <a:pPr marL="0" lvl="0" indent="0" fontAlgn="base">
              <a:buNone/>
            </a:pPr>
            <a:r>
              <a:rPr lang="en-US" dirty="0" err="1" smtClean="0"/>
              <a:t>Selecteer</a:t>
            </a:r>
            <a:r>
              <a:rPr lang="en-US" dirty="0" smtClean="0"/>
              <a:t> </a:t>
            </a:r>
            <a:r>
              <a:rPr lang="en-US" dirty="0" err="1" smtClean="0"/>
              <a:t>een</a:t>
            </a:r>
            <a:r>
              <a:rPr lang="en-US" dirty="0" smtClean="0"/>
              <a:t> van de </a:t>
            </a:r>
            <a:r>
              <a:rPr lang="en-US" dirty="0" err="1" smtClean="0"/>
              <a:t>vijf</a:t>
            </a:r>
            <a:r>
              <a:rPr lang="en-US" dirty="0" smtClean="0"/>
              <a:t> taken die je </a:t>
            </a:r>
            <a:r>
              <a:rPr lang="en-US" dirty="0" err="1" smtClean="0"/>
              <a:t>zou</a:t>
            </a:r>
            <a:r>
              <a:rPr lang="en-US" dirty="0" smtClean="0"/>
              <a:t> </a:t>
            </a:r>
            <a:r>
              <a:rPr lang="en-US" dirty="0" err="1" smtClean="0"/>
              <a:t>kunnen</a:t>
            </a:r>
            <a:r>
              <a:rPr lang="en-US" dirty="0" smtClean="0"/>
              <a:t> </a:t>
            </a:r>
            <a:r>
              <a:rPr lang="en-US" dirty="0" err="1" smtClean="0"/>
              <a:t>gebruiken</a:t>
            </a:r>
            <a:r>
              <a:rPr lang="en-US" dirty="0" smtClean="0"/>
              <a:t> in </a:t>
            </a:r>
            <a:r>
              <a:rPr lang="en-US" dirty="0" err="1" smtClean="0"/>
              <a:t>een</a:t>
            </a:r>
            <a:r>
              <a:rPr lang="en-US" dirty="0" smtClean="0"/>
              <a:t> </a:t>
            </a:r>
            <a:r>
              <a:rPr lang="en-US" dirty="0" err="1" smtClean="0"/>
              <a:t>klas</a:t>
            </a:r>
            <a:r>
              <a:rPr lang="en-US" dirty="0" smtClean="0"/>
              <a:t>, met of </a:t>
            </a:r>
            <a:r>
              <a:rPr lang="en-US" dirty="0" err="1" smtClean="0"/>
              <a:t>zonder</a:t>
            </a:r>
            <a:r>
              <a:rPr lang="en-US" dirty="0" smtClean="0"/>
              <a:t> </a:t>
            </a:r>
            <a:r>
              <a:rPr lang="en-US" dirty="0" err="1" smtClean="0"/>
              <a:t>aanpassingen</a:t>
            </a:r>
            <a:r>
              <a:rPr lang="en-US" dirty="0" smtClean="0"/>
              <a:t>. </a:t>
            </a:r>
            <a:r>
              <a:rPr lang="en-US" dirty="0" err="1" smtClean="0"/>
              <a:t>Probeer</a:t>
            </a:r>
            <a:r>
              <a:rPr lang="en-US" dirty="0" smtClean="0"/>
              <a:t> de </a:t>
            </a:r>
            <a:r>
              <a:rPr lang="en-US" dirty="0" err="1" smtClean="0"/>
              <a:t>opdracht</a:t>
            </a:r>
            <a:r>
              <a:rPr lang="en-US" dirty="0" smtClean="0"/>
              <a:t> </a:t>
            </a:r>
            <a:r>
              <a:rPr lang="en-US" dirty="0" err="1" smtClean="0"/>
              <a:t>uit</a:t>
            </a:r>
            <a:r>
              <a:rPr lang="en-US" dirty="0" smtClean="0"/>
              <a:t> </a:t>
            </a:r>
            <a:r>
              <a:rPr lang="en-US" dirty="0" err="1" smtClean="0"/>
              <a:t>voor</a:t>
            </a:r>
            <a:r>
              <a:rPr lang="en-US" dirty="0" smtClean="0"/>
              <a:t> de </a:t>
            </a:r>
            <a:r>
              <a:rPr lang="en-US" dirty="0" err="1" smtClean="0"/>
              <a:t>volgende</a:t>
            </a:r>
            <a:r>
              <a:rPr lang="en-US" dirty="0" smtClean="0"/>
              <a:t> </a:t>
            </a:r>
            <a:r>
              <a:rPr lang="en-US" dirty="0" err="1" smtClean="0"/>
              <a:t>bijeenkomst</a:t>
            </a:r>
            <a:r>
              <a:rPr lang="en-US" dirty="0" smtClean="0"/>
              <a:t> </a:t>
            </a:r>
            <a:r>
              <a:rPr lang="en-US" dirty="0" err="1" smtClean="0"/>
              <a:t>en</a:t>
            </a:r>
            <a:r>
              <a:rPr lang="en-US" dirty="0" smtClean="0"/>
              <a:t> </a:t>
            </a:r>
            <a:r>
              <a:rPr lang="en-US" dirty="0" err="1" smtClean="0"/>
              <a:t>observeer</a:t>
            </a:r>
            <a:r>
              <a:rPr lang="en-US" dirty="0" smtClean="0"/>
              <a:t> hoe </a:t>
            </a:r>
            <a:r>
              <a:rPr lang="en-US" dirty="0" err="1" smtClean="0"/>
              <a:t>studenten</a:t>
            </a:r>
            <a:r>
              <a:rPr lang="en-US" dirty="0" smtClean="0"/>
              <a:t> </a:t>
            </a:r>
            <a:r>
              <a:rPr lang="en-US" dirty="0" err="1" smtClean="0"/>
              <a:t>reageren</a:t>
            </a:r>
            <a:r>
              <a:rPr lang="en-US" dirty="0" smtClean="0"/>
              <a:t>. </a:t>
            </a:r>
          </a:p>
          <a:p>
            <a:pPr marL="0" lvl="0" indent="0" fontAlgn="base">
              <a:buNone/>
            </a:pPr>
            <a:endParaRPr lang="en-US" dirty="0" smtClean="0"/>
          </a:p>
          <a:p>
            <a:pPr marL="0" indent="0">
              <a:buNone/>
            </a:pPr>
            <a:r>
              <a:rPr lang="en-US" dirty="0" smtClean="0"/>
              <a:t>Na de les:</a:t>
            </a:r>
          </a:p>
          <a:p>
            <a:r>
              <a:rPr lang="en-US" dirty="0" err="1" smtClean="0"/>
              <a:t>Reflecteer</a:t>
            </a:r>
            <a:r>
              <a:rPr lang="en-US" dirty="0" smtClean="0"/>
              <a:t> op het </a:t>
            </a:r>
            <a:r>
              <a:rPr lang="en-US" dirty="0" err="1" smtClean="0"/>
              <a:t>leren</a:t>
            </a:r>
            <a:r>
              <a:rPr lang="en-US" dirty="0" smtClean="0"/>
              <a:t> van </a:t>
            </a:r>
          </a:p>
          <a:p>
            <a:pPr marL="0" indent="0">
              <a:buNone/>
            </a:pPr>
            <a:r>
              <a:rPr lang="en-US" dirty="0" err="1" smtClean="0"/>
              <a:t>studenten</a:t>
            </a:r>
            <a:r>
              <a:rPr lang="en-US" dirty="0" smtClean="0"/>
              <a:t> </a:t>
            </a:r>
            <a:r>
              <a:rPr lang="en-US" dirty="0" err="1" smtClean="0"/>
              <a:t>gestimuleerd</a:t>
            </a:r>
            <a:r>
              <a:rPr lang="en-US" dirty="0" smtClean="0"/>
              <a:t> door de </a:t>
            </a:r>
          </a:p>
          <a:p>
            <a:pPr marL="0" indent="0">
              <a:buNone/>
            </a:pPr>
            <a:r>
              <a:rPr lang="en-US" dirty="0" err="1" smtClean="0"/>
              <a:t>opdracht</a:t>
            </a:r>
            <a:endParaRPr lang="en-US" dirty="0" smtClean="0"/>
          </a:p>
          <a:p>
            <a:r>
              <a:rPr lang="en-US" dirty="0" err="1" smtClean="0"/>
              <a:t>Bereid</a:t>
            </a:r>
            <a:r>
              <a:rPr lang="en-US" dirty="0" smtClean="0"/>
              <a:t> je </a:t>
            </a:r>
            <a:r>
              <a:rPr lang="en-US" dirty="0" err="1" smtClean="0"/>
              <a:t>voor</a:t>
            </a:r>
            <a:r>
              <a:rPr lang="en-US" dirty="0" smtClean="0"/>
              <a:t> om </a:t>
            </a:r>
            <a:r>
              <a:rPr lang="en-US" dirty="0" err="1" smtClean="0"/>
              <a:t>ervaringen</a:t>
            </a:r>
            <a:r>
              <a:rPr lang="en-US" dirty="0" smtClean="0"/>
              <a:t> </a:t>
            </a:r>
            <a:r>
              <a:rPr lang="en-US" dirty="0" err="1" smtClean="0"/>
              <a:t>te</a:t>
            </a:r>
            <a:r>
              <a:rPr lang="en-US" dirty="0" smtClean="0"/>
              <a:t> </a:t>
            </a:r>
            <a:r>
              <a:rPr lang="en-US" dirty="0" err="1" smtClean="0"/>
              <a:t>rapporteren</a:t>
            </a:r>
            <a:r>
              <a:rPr lang="en-US" dirty="0" smtClean="0"/>
              <a:t> </a:t>
            </a:r>
            <a:r>
              <a:rPr lang="en-US" dirty="0" err="1" smtClean="0"/>
              <a:t>aan</a:t>
            </a:r>
            <a:r>
              <a:rPr lang="en-US" dirty="0" smtClean="0"/>
              <a:t> de </a:t>
            </a:r>
            <a:r>
              <a:rPr lang="en-US" dirty="0" err="1" smtClean="0"/>
              <a:t>groep</a:t>
            </a:r>
            <a:endParaRPr lang="en-GB" dirty="0"/>
          </a:p>
        </p:txBody>
      </p:sp>
      <p:pic>
        <p:nvPicPr>
          <p:cNvPr id="5" name="Picture 4" descr="nextstep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4353" y="3814469"/>
            <a:ext cx="1245527" cy="1316029"/>
          </a:xfrm>
          <a:prstGeom prst="rect">
            <a:avLst/>
          </a:prstGeom>
        </p:spPr>
      </p:pic>
      <p:pic>
        <p:nvPicPr>
          <p:cNvPr id="9" name="Picture 8" descr="http://mascil.mathshell.org.uk/wp-content/uploads/2014/05/download_handout.gif">
            <a:hlinkClick r:id="rId5" tgtFrame="&quot;_blank&quot;"/>
          </p:cNvPr>
          <p:cNvPicPr/>
          <p:nvPr/>
        </p:nvPicPr>
        <p:blipFill>
          <a:blip r:embed="rId6">
            <a:extLst>
              <a:ext uri="{28A0092B-C50C-407E-A947-70E740481C1C}">
                <a14:useLocalDpi xmlns:a14="http://schemas.microsoft.com/office/drawing/2010/main" val="0"/>
              </a:ext>
            </a:extLst>
          </a:blip>
          <a:srcRect/>
          <a:stretch>
            <a:fillRect/>
          </a:stretch>
        </p:blipFill>
        <p:spPr bwMode="auto">
          <a:xfrm>
            <a:off x="7314541" y="3814469"/>
            <a:ext cx="1139346" cy="1141903"/>
          </a:xfrm>
          <a:prstGeom prst="rect">
            <a:avLst/>
          </a:prstGeom>
          <a:noFill/>
          <a:ln>
            <a:noFill/>
          </a:ln>
        </p:spPr>
      </p:pic>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645</Words>
  <Application>Microsoft Office PowerPoint</Application>
  <PresentationFormat>On-screen Show (4:3)</PresentationFormat>
  <Paragraphs>54</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Overzicht</vt:lpstr>
      <vt:lpstr>Leren door taken die verbonden zijn met de beroepscontext</vt:lpstr>
      <vt:lpstr>Vragen voor discussie (paren)</vt:lpstr>
      <vt:lpstr>Vergelijken van opdrachten</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100</cp:revision>
  <dcterms:created xsi:type="dcterms:W3CDTF">2014-04-13T14:15:20Z</dcterms:created>
  <dcterms:modified xsi:type="dcterms:W3CDTF">2017-06-12T06:16:16Z</dcterms:modified>
</cp:coreProperties>
</file>