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F0A8B92-77F3-4CF6-809B-B20B1F682161}" v="7" dt="2020-07-13T14:42:33.80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100" d="100"/>
          <a:sy n="100" d="100"/>
        </p:scale>
        <p:origin x="912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ieke Drabbe" userId="b9b1a049-6b87-453c-9d4e-1b3ea0ffd634" providerId="ADAL" clId="{3F0A8B92-77F3-4CF6-809B-B20B1F682161}"/>
    <pc:docChg chg="undo custSel modSld">
      <pc:chgData name="Marieke Drabbe" userId="b9b1a049-6b87-453c-9d4e-1b3ea0ffd634" providerId="ADAL" clId="{3F0A8B92-77F3-4CF6-809B-B20B1F682161}" dt="2020-07-13T14:42:35.085" v="70" actId="1076"/>
      <pc:docMkLst>
        <pc:docMk/>
      </pc:docMkLst>
      <pc:sldChg chg="modSp mod">
        <pc:chgData name="Marieke Drabbe" userId="b9b1a049-6b87-453c-9d4e-1b3ea0ffd634" providerId="ADAL" clId="{3F0A8B92-77F3-4CF6-809B-B20B1F682161}" dt="2020-07-13T14:42:35.085" v="70" actId="1076"/>
        <pc:sldMkLst>
          <pc:docMk/>
          <pc:sldMk cId="4132212741" sldId="256"/>
        </pc:sldMkLst>
        <pc:spChg chg="mod">
          <ac:chgData name="Marieke Drabbe" userId="b9b1a049-6b87-453c-9d4e-1b3ea0ffd634" providerId="ADAL" clId="{3F0A8B92-77F3-4CF6-809B-B20B1F682161}" dt="2020-07-13T14:42:03.759" v="46" actId="1076"/>
          <ac:spMkLst>
            <pc:docMk/>
            <pc:sldMk cId="4132212741" sldId="256"/>
            <ac:spMk id="5" creationId="{00000000-0000-0000-0000-000000000000}"/>
          </ac:spMkLst>
        </pc:spChg>
        <pc:spChg chg="mod">
          <ac:chgData name="Marieke Drabbe" userId="b9b1a049-6b87-453c-9d4e-1b3ea0ffd634" providerId="ADAL" clId="{3F0A8B92-77F3-4CF6-809B-B20B1F682161}" dt="2020-07-13T14:41:58.926" v="44" actId="404"/>
          <ac:spMkLst>
            <pc:docMk/>
            <pc:sldMk cId="4132212741" sldId="256"/>
            <ac:spMk id="6" creationId="{00000000-0000-0000-0000-000000000000}"/>
          </ac:spMkLst>
        </pc:spChg>
        <pc:spChg chg="mod">
          <ac:chgData name="Marieke Drabbe" userId="b9b1a049-6b87-453c-9d4e-1b3ea0ffd634" providerId="ADAL" clId="{3F0A8B92-77F3-4CF6-809B-B20B1F682161}" dt="2020-07-13T14:42:05.279" v="47" actId="1076"/>
          <ac:spMkLst>
            <pc:docMk/>
            <pc:sldMk cId="4132212741" sldId="256"/>
            <ac:spMk id="7" creationId="{00000000-0000-0000-0000-000000000000}"/>
          </ac:spMkLst>
        </pc:spChg>
        <pc:spChg chg="mod">
          <ac:chgData name="Marieke Drabbe" userId="b9b1a049-6b87-453c-9d4e-1b3ea0ffd634" providerId="ADAL" clId="{3F0A8B92-77F3-4CF6-809B-B20B1F682161}" dt="2020-07-13T14:42:33.801" v="69" actId="1076"/>
          <ac:spMkLst>
            <pc:docMk/>
            <pc:sldMk cId="4132212741" sldId="256"/>
            <ac:spMk id="8" creationId="{00000000-0000-0000-0000-000000000000}"/>
          </ac:spMkLst>
        </pc:spChg>
        <pc:spChg chg="mod">
          <ac:chgData name="Marieke Drabbe" userId="b9b1a049-6b87-453c-9d4e-1b3ea0ffd634" providerId="ADAL" clId="{3F0A8B92-77F3-4CF6-809B-B20B1F682161}" dt="2020-07-13T14:29:22.202" v="14" actId="1076"/>
          <ac:spMkLst>
            <pc:docMk/>
            <pc:sldMk cId="4132212741" sldId="256"/>
            <ac:spMk id="9" creationId="{00000000-0000-0000-0000-000000000000}"/>
          </ac:spMkLst>
        </pc:spChg>
        <pc:spChg chg="mod">
          <ac:chgData name="Marieke Drabbe" userId="b9b1a049-6b87-453c-9d4e-1b3ea0ffd634" providerId="ADAL" clId="{3F0A8B92-77F3-4CF6-809B-B20B1F682161}" dt="2020-07-13T14:28:35.574" v="3" actId="20577"/>
          <ac:spMkLst>
            <pc:docMk/>
            <pc:sldMk cId="4132212741" sldId="256"/>
            <ac:spMk id="10" creationId="{00000000-0000-0000-0000-000000000000}"/>
          </ac:spMkLst>
        </pc:spChg>
        <pc:spChg chg="mod">
          <ac:chgData name="Marieke Drabbe" userId="b9b1a049-6b87-453c-9d4e-1b3ea0ffd634" providerId="ADAL" clId="{3F0A8B92-77F3-4CF6-809B-B20B1F682161}" dt="2020-07-13T14:42:31.177" v="67" actId="1076"/>
          <ac:spMkLst>
            <pc:docMk/>
            <pc:sldMk cId="4132212741" sldId="256"/>
            <ac:spMk id="12" creationId="{00000000-0000-0000-0000-000000000000}"/>
          </ac:spMkLst>
        </pc:spChg>
        <pc:picChg chg="mod">
          <ac:chgData name="Marieke Drabbe" userId="b9b1a049-6b87-453c-9d4e-1b3ea0ffd634" providerId="ADAL" clId="{3F0A8B92-77F3-4CF6-809B-B20B1F682161}" dt="2020-07-13T14:42:07.283" v="48" actId="1076"/>
          <ac:picMkLst>
            <pc:docMk/>
            <pc:sldMk cId="4132212741" sldId="256"/>
            <ac:picMk id="16" creationId="{00000000-0000-0000-0000-000000000000}"/>
          </ac:picMkLst>
        </pc:picChg>
        <pc:picChg chg="mod">
          <ac:chgData name="Marieke Drabbe" userId="b9b1a049-6b87-453c-9d4e-1b3ea0ffd634" providerId="ADAL" clId="{3F0A8B92-77F3-4CF6-809B-B20B1F682161}" dt="2020-07-13T14:42:32.295" v="68" actId="1076"/>
          <ac:picMkLst>
            <pc:docMk/>
            <pc:sldMk cId="4132212741" sldId="256"/>
            <ac:picMk id="18" creationId="{00000000-0000-0000-0000-000000000000}"/>
          </ac:picMkLst>
        </pc:picChg>
        <pc:picChg chg="mod">
          <ac:chgData name="Marieke Drabbe" userId="b9b1a049-6b87-453c-9d4e-1b3ea0ffd634" providerId="ADAL" clId="{3F0A8B92-77F3-4CF6-809B-B20B1F682161}" dt="2020-07-13T14:42:35.085" v="70" actId="1076"/>
          <ac:picMkLst>
            <pc:docMk/>
            <pc:sldMk cId="4132212741" sldId="256"/>
            <ac:picMk id="19" creationId="{00000000-0000-0000-0000-000000000000}"/>
          </ac:picMkLst>
        </pc:picChg>
        <pc:picChg chg="mod">
          <ac:chgData name="Marieke Drabbe" userId="b9b1a049-6b87-453c-9d4e-1b3ea0ffd634" providerId="ADAL" clId="{3F0A8B92-77F3-4CF6-809B-B20B1F682161}" dt="2020-07-13T14:29:06.782" v="9" actId="1076"/>
          <ac:picMkLst>
            <pc:docMk/>
            <pc:sldMk cId="4132212741" sldId="256"/>
            <ac:picMk id="22" creationId="{00000000-0000-0000-0000-000000000000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75748-FF34-4248-A7F3-5541385C517F}" type="datetimeFigureOut">
              <a:rPr lang="nl-NL" smtClean="0"/>
              <a:t>13-7-2020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47FE-E353-4047-9CB0-003D2AFAC8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725657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75748-FF34-4248-A7F3-5541385C517F}" type="datetimeFigureOut">
              <a:rPr lang="nl-NL" smtClean="0"/>
              <a:t>13-7-2020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47FE-E353-4047-9CB0-003D2AFAC8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676720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75748-FF34-4248-A7F3-5541385C517F}" type="datetimeFigureOut">
              <a:rPr lang="nl-NL" smtClean="0"/>
              <a:t>13-7-2020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47FE-E353-4047-9CB0-003D2AFAC8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120925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75748-FF34-4248-A7F3-5541385C517F}" type="datetimeFigureOut">
              <a:rPr lang="nl-NL" smtClean="0"/>
              <a:t>13-7-2020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47FE-E353-4047-9CB0-003D2AFAC8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622543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75748-FF34-4248-A7F3-5541385C517F}" type="datetimeFigureOut">
              <a:rPr lang="nl-NL" smtClean="0"/>
              <a:t>13-7-2020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47FE-E353-4047-9CB0-003D2AFAC8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710684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75748-FF34-4248-A7F3-5541385C517F}" type="datetimeFigureOut">
              <a:rPr lang="nl-NL" smtClean="0"/>
              <a:t>13-7-2020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47FE-E353-4047-9CB0-003D2AFAC8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691457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75748-FF34-4248-A7F3-5541385C517F}" type="datetimeFigureOut">
              <a:rPr lang="nl-NL" smtClean="0"/>
              <a:t>13-7-2020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47FE-E353-4047-9CB0-003D2AFAC8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142745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75748-FF34-4248-A7F3-5541385C517F}" type="datetimeFigureOut">
              <a:rPr lang="nl-NL" smtClean="0"/>
              <a:t>13-7-2020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47FE-E353-4047-9CB0-003D2AFAC8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591630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75748-FF34-4248-A7F3-5541385C517F}" type="datetimeFigureOut">
              <a:rPr lang="nl-NL" smtClean="0"/>
              <a:t>13-7-2020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47FE-E353-4047-9CB0-003D2AFAC8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984052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75748-FF34-4248-A7F3-5541385C517F}" type="datetimeFigureOut">
              <a:rPr lang="nl-NL" smtClean="0"/>
              <a:t>13-7-2020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47FE-E353-4047-9CB0-003D2AFAC8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433516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75748-FF34-4248-A7F3-5541385C517F}" type="datetimeFigureOut">
              <a:rPr lang="nl-NL" smtClean="0"/>
              <a:t>13-7-2020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47FE-E353-4047-9CB0-003D2AFAC8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741316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575748-FF34-4248-A7F3-5541385C517F}" type="datetimeFigureOut">
              <a:rPr lang="nl-NL" smtClean="0"/>
              <a:t>13-7-2020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1847FE-E353-4047-9CB0-003D2AFAC8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052896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13" Type="http://schemas.openxmlformats.org/officeDocument/2006/relationships/image" Target="../media/image9.png"/><Relationship Id="rId3" Type="http://schemas.openxmlformats.org/officeDocument/2006/relationships/hyperlink" Target="http://www.voedingscentrum.nl/nl/gezond-eten-met-de-schijf-van-vijf/hoeveel-en-wat-kan-ik-per-dag-eten-.aspx" TargetMode="External"/><Relationship Id="rId7" Type="http://schemas.openxmlformats.org/officeDocument/2006/relationships/image" Target="../media/image3.png"/><Relationship Id="rId12" Type="http://schemas.openxmlformats.org/officeDocument/2006/relationships/image" Target="../media/image8.png"/><Relationship Id="rId2" Type="http://schemas.openxmlformats.org/officeDocument/2006/relationships/hyperlink" Target="http://www.voedingscentrum.nl/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11" Type="http://schemas.openxmlformats.org/officeDocument/2006/relationships/image" Target="../media/image7.png"/><Relationship Id="rId5" Type="http://schemas.openxmlformats.org/officeDocument/2006/relationships/image" Target="../media/image1.png"/><Relationship Id="rId10" Type="http://schemas.openxmlformats.org/officeDocument/2006/relationships/image" Target="../media/image6.png"/><Relationship Id="rId4" Type="http://schemas.openxmlformats.org/officeDocument/2006/relationships/hyperlink" Target="https://www.voedingswaardetabel.nl/" TargetMode="External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hoek 3"/>
          <p:cNvSpPr/>
          <p:nvPr/>
        </p:nvSpPr>
        <p:spPr>
          <a:xfrm>
            <a:off x="-72871" y="-1"/>
            <a:ext cx="1001559" cy="6878479"/>
          </a:xfrm>
          <a:prstGeom prst="rect">
            <a:avLst/>
          </a:prstGeom>
          <a:solidFill>
            <a:srgbClr val="CCFF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517388" y="737446"/>
            <a:ext cx="5175637" cy="10156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>
              <a:defRPr/>
            </a:pPr>
            <a:r>
              <a:rPr lang="nl-NL" sz="1200" b="1" dirty="0">
                <a:solidFill>
                  <a:srgbClr val="0070C0"/>
                </a:solidFill>
                <a:latin typeface="Arial" charset="0"/>
                <a:ea typeface="Calibri" pitchFamily="34" charset="0"/>
                <a:cs typeface="Arial" charset="0"/>
              </a:rPr>
              <a:t>Leerdoel</a:t>
            </a:r>
          </a:p>
          <a:p>
            <a:pPr>
              <a:defRPr/>
            </a:pPr>
            <a:r>
              <a:rPr lang="nl-NL" sz="1200" dirty="0">
                <a:latin typeface="+mj-lt"/>
                <a:ea typeface="Calibri" pitchFamily="34" charset="0"/>
                <a:cs typeface="Arial" panose="020B0604020202020204" pitchFamily="34" charset="0"/>
              </a:rPr>
              <a:t>Je eigen eet- en beweegpatroon in kaart brengen, beoordelen en verbeterpunten aandragen.</a:t>
            </a:r>
          </a:p>
          <a:p>
            <a:pPr>
              <a:defRPr/>
            </a:pPr>
            <a:r>
              <a:rPr lang="nl-NL" sz="1200" dirty="0">
                <a:latin typeface="+mj-lt"/>
                <a:ea typeface="Calibri" pitchFamily="34" charset="0"/>
                <a:cs typeface="Arial" panose="020B0604020202020204" pitchFamily="34" charset="0"/>
              </a:rPr>
              <a:t>Aan de hand van ANGELO-raamwerk toelichten welke omgevingsfactoren mede jouw lifestyle bepalen.</a:t>
            </a: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1504794" y="1944339"/>
            <a:ext cx="5177099" cy="138499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>
              <a:defRPr/>
            </a:pPr>
            <a:r>
              <a:rPr lang="nl-NL" sz="1200" b="1" dirty="0">
                <a:solidFill>
                  <a:srgbClr val="0070C0"/>
                </a:solidFill>
                <a:latin typeface="Arial" charset="0"/>
                <a:ea typeface="Calibri" pitchFamily="34" charset="0"/>
                <a:cs typeface="Arial" charset="0"/>
              </a:rPr>
              <a:t>Product</a:t>
            </a:r>
          </a:p>
          <a:p>
            <a:pPr>
              <a:defRPr/>
            </a:pPr>
            <a:r>
              <a:rPr lang="nl-NL" sz="1200" dirty="0">
                <a:latin typeface="+mj-lt"/>
                <a:ea typeface="Calibri" pitchFamily="34" charset="0"/>
                <a:cs typeface="Arial" panose="020B0604020202020204" pitchFamily="34" charset="0"/>
              </a:rPr>
              <a:t>Een verslag  met daarin:</a:t>
            </a:r>
          </a:p>
          <a:p>
            <a:pPr marL="171450" indent="-171450">
              <a:buFont typeface="Arial" pitchFamily="34" charset="0"/>
              <a:buChar char="•"/>
              <a:defRPr/>
            </a:pPr>
            <a:r>
              <a:rPr lang="nl-NL" sz="1200" dirty="0">
                <a:latin typeface="+mj-lt"/>
                <a:ea typeface="Calibri" pitchFamily="34" charset="0"/>
                <a:cs typeface="Arial" panose="020B0604020202020204" pitchFamily="34" charset="0"/>
              </a:rPr>
              <a:t>Een eetdagboek met berekening van kcal, eiwitten, koolhydraten en vetten</a:t>
            </a:r>
          </a:p>
          <a:p>
            <a:pPr marL="171450" indent="-171450">
              <a:buFont typeface="Arial" pitchFamily="34" charset="0"/>
              <a:buChar char="•"/>
              <a:defRPr/>
            </a:pPr>
            <a:r>
              <a:rPr lang="nl-NL" sz="1200" dirty="0">
                <a:latin typeface="+mj-lt"/>
                <a:ea typeface="Calibri" pitchFamily="34" charset="0"/>
                <a:cs typeface="Arial" panose="020B0604020202020204" pitchFamily="34" charset="0"/>
              </a:rPr>
              <a:t>Advies van het voedingscentrum voor voeding uit de Schijf van Vijf </a:t>
            </a:r>
          </a:p>
          <a:p>
            <a:pPr marL="171450" indent="-171450">
              <a:buFont typeface="Arial" pitchFamily="34" charset="0"/>
              <a:buChar char="•"/>
              <a:defRPr/>
            </a:pPr>
            <a:r>
              <a:rPr lang="nl-NL" sz="1200" dirty="0">
                <a:latin typeface="+mj-lt"/>
                <a:ea typeface="Calibri" pitchFamily="34" charset="0"/>
                <a:cs typeface="Arial" panose="020B0604020202020204" pitchFamily="34" charset="0"/>
              </a:rPr>
              <a:t>Een ingevulde micro omgeving van het Angelo-raamwerk</a:t>
            </a:r>
          </a:p>
          <a:p>
            <a:pPr marL="171450" indent="-171450">
              <a:buFont typeface="Arial" pitchFamily="34" charset="0"/>
              <a:buChar char="•"/>
              <a:defRPr/>
            </a:pPr>
            <a:r>
              <a:rPr lang="nl-NL" sz="1200" dirty="0">
                <a:latin typeface="+mj-lt"/>
                <a:ea typeface="Calibri" pitchFamily="34" charset="0"/>
                <a:cs typeface="Arial" panose="020B0604020202020204" pitchFamily="34" charset="0"/>
              </a:rPr>
              <a:t>Een analyse van jouw eet- en beweegpatroon </a:t>
            </a:r>
          </a:p>
          <a:p>
            <a:pPr marL="171450" indent="-171450">
              <a:buFont typeface="Arial" pitchFamily="34" charset="0"/>
              <a:buChar char="•"/>
              <a:defRPr/>
            </a:pPr>
            <a:r>
              <a:rPr lang="nl-NL" sz="1200" dirty="0">
                <a:latin typeface="+mj-lt"/>
                <a:ea typeface="Calibri" pitchFamily="34" charset="0"/>
                <a:cs typeface="Arial" panose="020B0604020202020204" pitchFamily="34" charset="0"/>
              </a:rPr>
              <a:t>Een conclusie en 5 mogelijke verbeterpunten voor eigen leefstijl</a:t>
            </a:r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1506639" y="3677845"/>
            <a:ext cx="5175254" cy="267765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>
            <a:spAutoFit/>
          </a:bodyPr>
          <a:lstStyle/>
          <a:p>
            <a:r>
              <a:rPr lang="nl-NL" sz="1200" b="1" dirty="0">
                <a:solidFill>
                  <a:srgbClr val="0070C0"/>
                </a:solidFill>
                <a:latin typeface="Arial" charset="0"/>
                <a:ea typeface="Calibri" pitchFamily="34" charset="0"/>
                <a:cs typeface="Arial" charset="0"/>
              </a:rPr>
              <a:t>Stappen</a:t>
            </a:r>
            <a:r>
              <a:rPr lang="nl-NL" sz="1200" b="1" dirty="0">
                <a:latin typeface="+mj-lt"/>
                <a:ea typeface="Calibri" pitchFamily="34" charset="0"/>
                <a:cs typeface="Arial" charset="0"/>
              </a:rPr>
              <a:t>			</a:t>
            </a:r>
          </a:p>
          <a:p>
            <a:pPr indent="-171450">
              <a:buFont typeface="Arial" pitchFamily="34" charset="0"/>
              <a:buChar char="•"/>
              <a:defRPr/>
            </a:pPr>
            <a:r>
              <a:rPr lang="nl-NL" sz="1200" dirty="0">
                <a:latin typeface="+mj-lt"/>
                <a:ea typeface="Calibri" pitchFamily="34" charset="0"/>
                <a:cs typeface="Arial" panose="020B0604020202020204" pitchFamily="34" charset="0"/>
              </a:rPr>
              <a:t>Bereken je BMI op het Voedingscentrum en kijk wat de richtlijnen van de Schijf van Vijf zijn. </a:t>
            </a:r>
          </a:p>
          <a:p>
            <a:pPr indent="-171450">
              <a:buFont typeface="Arial" pitchFamily="34" charset="0"/>
              <a:buChar char="•"/>
              <a:defRPr/>
            </a:pPr>
            <a:r>
              <a:rPr lang="nl-NL" sz="1200" dirty="0">
                <a:latin typeface="+mj-lt"/>
                <a:ea typeface="Calibri" pitchFamily="34" charset="0"/>
                <a:cs typeface="Arial" panose="020B0604020202020204" pitchFamily="34" charset="0"/>
              </a:rPr>
              <a:t>Kijk bij ‘hoeveel en wat’ bij het voedingscentrum wat er voor jou wordt aangeraden om dagelijks te eten. </a:t>
            </a:r>
          </a:p>
          <a:p>
            <a:pPr lvl="0" indent="-171450">
              <a:buFont typeface="Arial" pitchFamily="34" charset="0"/>
              <a:buChar char="•"/>
              <a:defRPr/>
            </a:pPr>
            <a:r>
              <a:rPr lang="nl-NL" sz="1200" dirty="0">
                <a:latin typeface="+mj-lt"/>
                <a:ea typeface="Calibri" pitchFamily="34" charset="0"/>
                <a:cs typeface="Arial" panose="020B0604020202020204" pitchFamily="34" charset="0"/>
              </a:rPr>
              <a:t>Hou een week een eetdagboek bij. Bereken wat je per dag binnenkrijgt aan voedingsstoffen. Je kan hiervoor de voedingswaarde tabel gebruiken (zie bronnen). </a:t>
            </a:r>
          </a:p>
          <a:p>
            <a:pPr lvl="0" indent="-171450">
              <a:buFont typeface="Arial" pitchFamily="34" charset="0"/>
              <a:buChar char="•"/>
              <a:defRPr/>
            </a:pPr>
            <a:r>
              <a:rPr lang="nl-NL" sz="1200" dirty="0">
                <a:latin typeface="+mj-lt"/>
                <a:ea typeface="Calibri" pitchFamily="34" charset="0"/>
                <a:cs typeface="Arial" panose="020B0604020202020204" pitchFamily="34" charset="0"/>
              </a:rPr>
              <a:t>Vergelijk dit met de voorschriften van de Schijf van Vijf en het Voedingscentrum. </a:t>
            </a:r>
          </a:p>
          <a:p>
            <a:pPr indent="-171450">
              <a:buFont typeface="Arial" pitchFamily="34" charset="0"/>
              <a:buChar char="•"/>
              <a:defRPr/>
            </a:pPr>
            <a:r>
              <a:rPr lang="nl-NL" sz="1200" dirty="0">
                <a:latin typeface="+mj-lt"/>
                <a:ea typeface="Calibri" pitchFamily="34" charset="0"/>
                <a:cs typeface="Arial" panose="020B0604020202020204" pitchFamily="34" charset="0"/>
              </a:rPr>
              <a:t>Beschrijf aan de hand van het ANGELO-raamwerk jouw eigen micro-omgeving, waarbij je een verschil maakt in fysiek, sociaal-cultureel, economisch en politiek.</a:t>
            </a:r>
          </a:p>
          <a:p>
            <a:pPr indent="-171450">
              <a:buFont typeface="Arial" pitchFamily="34" charset="0"/>
              <a:buChar char="•"/>
              <a:defRPr/>
            </a:pPr>
            <a:r>
              <a:rPr lang="nl-NL" sz="1200" dirty="0">
                <a:latin typeface="+mj-lt"/>
                <a:ea typeface="Calibri" pitchFamily="34" charset="0"/>
                <a:cs typeface="Arial" panose="020B0604020202020204" pitchFamily="34" charset="0"/>
              </a:rPr>
              <a:t>Analyseer je totale levensstijl en beschrijf wat opvallend is aan jouw eet- en bewegingspatroon en benoem minimaal 5 verbeterpunten.</a:t>
            </a:r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7326299" y="2693748"/>
            <a:ext cx="4578382" cy="83099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>
            <a:spAutoFit/>
          </a:bodyPr>
          <a:lstStyle/>
          <a:p>
            <a:r>
              <a:rPr lang="nl-NL" sz="1200" b="1" dirty="0">
                <a:solidFill>
                  <a:srgbClr val="0070C0"/>
                </a:solidFill>
                <a:latin typeface="Arial" charset="0"/>
                <a:ea typeface="Calibri" pitchFamily="34" charset="0"/>
                <a:cs typeface="Arial" charset="0"/>
              </a:rPr>
              <a:t>Bijeenkomsten &amp; Tijd</a:t>
            </a:r>
          </a:p>
          <a:p>
            <a:pPr>
              <a:defRPr/>
            </a:pPr>
            <a:r>
              <a:rPr lang="nl-NL" sz="1200" dirty="0">
                <a:latin typeface="+mj-lt"/>
                <a:ea typeface="Calibri" pitchFamily="34" charset="0"/>
                <a:cs typeface="Arial" panose="020B0604020202020204" pitchFamily="34" charset="0"/>
              </a:rPr>
              <a:t>Les inleiding lifestyle management</a:t>
            </a:r>
          </a:p>
          <a:p>
            <a:pPr>
              <a:defRPr/>
            </a:pPr>
            <a:r>
              <a:rPr lang="nl-NL" sz="1200" dirty="0">
                <a:latin typeface="+mj-lt"/>
                <a:ea typeface="Calibri" pitchFamily="34" charset="0"/>
                <a:cs typeface="Arial" panose="020B0604020202020204" pitchFamily="34" charset="0"/>
              </a:rPr>
              <a:t>Les inleiding ANGELO Raamwerk</a:t>
            </a:r>
          </a:p>
          <a:p>
            <a:pPr>
              <a:defRPr/>
            </a:pPr>
            <a:r>
              <a:rPr lang="nl-NL" sz="1200" dirty="0">
                <a:latin typeface="+mj-lt"/>
                <a:ea typeface="Calibri" pitchFamily="34" charset="0"/>
                <a:cs typeface="Arial" panose="020B0604020202020204" pitchFamily="34" charset="0"/>
              </a:rPr>
              <a:t>Expert lessen voor begeleiding leerarrangement </a:t>
            </a: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7326299" y="3822427"/>
            <a:ext cx="4578382" cy="107721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>
            <a:spAutoFit/>
          </a:bodyPr>
          <a:lstStyle/>
          <a:p>
            <a:r>
              <a:rPr lang="nl-NL" sz="1200" b="1" dirty="0">
                <a:solidFill>
                  <a:srgbClr val="0070C0"/>
                </a:solidFill>
                <a:latin typeface="Arial" charset="0"/>
                <a:ea typeface="Calibri" pitchFamily="34" charset="0"/>
                <a:cs typeface="Arial" charset="0"/>
              </a:rPr>
              <a:t>Bronnen</a:t>
            </a:r>
          </a:p>
          <a:p>
            <a:pPr>
              <a:defRPr/>
            </a:pPr>
            <a:r>
              <a:rPr lang="nl-NL" sz="1300" dirty="0">
                <a:ea typeface="Calibri" pitchFamily="34" charset="0"/>
                <a:cs typeface="Arial" charset="0"/>
                <a:hlinkClick r:id="rId2"/>
              </a:rPr>
              <a:t>www.voedingscentrum.nl</a:t>
            </a:r>
            <a:endParaRPr lang="nl-NL" sz="1300" dirty="0">
              <a:ea typeface="Calibri" pitchFamily="34" charset="0"/>
              <a:cs typeface="Arial" charset="0"/>
            </a:endParaRPr>
          </a:p>
          <a:p>
            <a:r>
              <a:rPr lang="nl-NL" sz="1300" dirty="0">
                <a:ea typeface="Calibri" pitchFamily="34" charset="0"/>
                <a:cs typeface="Arial" charset="0"/>
                <a:hlinkClick r:id="rId3"/>
              </a:rPr>
              <a:t>http://www.voedingscentrum.nl/nl/gezond-eten-met-de-schijf-van-vijf/hoeveel-en-wat-kan-ik-per-dag-eten-.aspx</a:t>
            </a:r>
            <a:endParaRPr lang="nl-NL" sz="1300" dirty="0">
              <a:ea typeface="Calibri" pitchFamily="34" charset="0"/>
              <a:cs typeface="Arial" charset="0"/>
            </a:endParaRPr>
          </a:p>
          <a:p>
            <a:r>
              <a:rPr lang="nl-NL" sz="1300" dirty="0">
                <a:ea typeface="Calibri" pitchFamily="34" charset="0"/>
                <a:cs typeface="Arial" charset="0"/>
                <a:hlinkClick r:id="rId4"/>
              </a:rPr>
              <a:t>https://www.voedingswaardetabel.nl/</a:t>
            </a:r>
            <a:endParaRPr lang="nl-NL" sz="1300" dirty="0">
              <a:ea typeface="Calibri" pitchFamily="34" charset="0"/>
              <a:cs typeface="Arial" charset="0"/>
            </a:endParaRPr>
          </a:p>
        </p:txBody>
      </p:sp>
      <p:sp>
        <p:nvSpPr>
          <p:cNvPr id="10" name="Rechthoek 24"/>
          <p:cNvSpPr>
            <a:spLocks noChangeArrowheads="1"/>
          </p:cNvSpPr>
          <p:nvPr/>
        </p:nvSpPr>
        <p:spPr bwMode="auto">
          <a:xfrm>
            <a:off x="1506781" y="70723"/>
            <a:ext cx="7532687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nl-NL" sz="2800" dirty="0">
                <a:latin typeface="Calibri" pitchFamily="34" charset="0"/>
              </a:rPr>
              <a:t>2021_MLO_3_Mijn leefstijl</a:t>
            </a:r>
          </a:p>
        </p:txBody>
      </p:sp>
      <p:sp>
        <p:nvSpPr>
          <p:cNvPr id="11" name="Rechthoek 10"/>
          <p:cNvSpPr/>
          <p:nvPr/>
        </p:nvSpPr>
        <p:spPr>
          <a:xfrm>
            <a:off x="928688" y="6704012"/>
            <a:ext cx="11263312" cy="174467"/>
          </a:xfrm>
          <a:prstGeom prst="rect">
            <a:avLst/>
          </a:prstGeom>
          <a:solidFill>
            <a:srgbClr val="CCFF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12" name="Rectangle 6"/>
          <p:cNvSpPr>
            <a:spLocks noChangeArrowheads="1"/>
          </p:cNvSpPr>
          <p:nvPr/>
        </p:nvSpPr>
        <p:spPr bwMode="auto">
          <a:xfrm>
            <a:off x="7326298" y="720806"/>
            <a:ext cx="4578383" cy="175432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nl-NL" sz="1200" b="1" dirty="0">
                <a:solidFill>
                  <a:srgbClr val="0070C0"/>
                </a:solidFill>
                <a:latin typeface="Arial" charset="0"/>
                <a:ea typeface="Calibri" pitchFamily="34" charset="0"/>
                <a:cs typeface="Arial" charset="0"/>
              </a:rPr>
              <a:t>Samenwerken	</a:t>
            </a:r>
            <a:r>
              <a:rPr lang="nl-NL" sz="1200" b="1" dirty="0">
                <a:ea typeface="Calibri" pitchFamily="34" charset="0"/>
                <a:cs typeface="Arial" charset="0"/>
              </a:rPr>
              <a:t>	 </a:t>
            </a:r>
          </a:p>
          <a:p>
            <a:pPr lvl="0" indent="-17145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r>
              <a:rPr lang="nl-NL" sz="1200" dirty="0">
                <a:latin typeface="+mj-lt"/>
                <a:ea typeface="Calibri" pitchFamily="34" charset="0"/>
                <a:cs typeface="Arial" panose="020B0604020202020204" pitchFamily="34" charset="0"/>
              </a:rPr>
              <a:t>Dit product maak je alleen.</a:t>
            </a:r>
          </a:p>
          <a:p>
            <a:pPr lvl="0" indent="-17145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r>
              <a:rPr lang="nl-NL" sz="1200" dirty="0">
                <a:latin typeface="+mj-lt"/>
                <a:ea typeface="Calibri" pitchFamily="34" charset="0"/>
                <a:cs typeface="Arial" panose="020B0604020202020204" pitchFamily="34" charset="0"/>
              </a:rPr>
              <a:t>Lever je product in via Teams</a:t>
            </a:r>
          </a:p>
          <a:p>
            <a:pPr lvl="0" indent="-17145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r>
              <a:rPr lang="nl-NL" sz="1200" dirty="0">
                <a:latin typeface="+mj-lt"/>
                <a:ea typeface="Calibri" pitchFamily="34" charset="0"/>
                <a:cs typeface="Arial" panose="020B0604020202020204" pitchFamily="34" charset="0"/>
              </a:rPr>
              <a:t>Je wordt een groepje feedback </a:t>
            </a:r>
            <a:r>
              <a:rPr lang="nl-NL" sz="1200" dirty="0" err="1">
                <a:latin typeface="+mj-lt"/>
                <a:ea typeface="Calibri" pitchFamily="34" charset="0"/>
                <a:cs typeface="Arial" panose="020B0604020202020204" pitchFamily="34" charset="0"/>
              </a:rPr>
              <a:t>friends</a:t>
            </a:r>
            <a:r>
              <a:rPr lang="nl-NL" sz="1200" dirty="0">
                <a:latin typeface="+mj-lt"/>
                <a:ea typeface="Calibri" pitchFamily="34" charset="0"/>
                <a:cs typeface="Arial" panose="020B0604020202020204" pitchFamily="34" charset="0"/>
              </a:rPr>
              <a:t> geplaatst</a:t>
            </a:r>
          </a:p>
          <a:p>
            <a:pPr lvl="0" indent="-17145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r>
              <a:rPr lang="nl-NL" sz="1200" dirty="0">
                <a:latin typeface="+mj-lt"/>
                <a:ea typeface="Calibri" pitchFamily="34" charset="0"/>
                <a:cs typeface="Arial" panose="020B0604020202020204" pitchFamily="34" charset="0"/>
              </a:rPr>
              <a:t>Geef feedback op de producten van anderen en ontvang feedback</a:t>
            </a:r>
          </a:p>
          <a:p>
            <a:pPr lvl="0" indent="-17145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r>
              <a:rPr lang="nl-NL" sz="1200" dirty="0">
                <a:latin typeface="+mj-lt"/>
                <a:ea typeface="Calibri" pitchFamily="34" charset="0"/>
                <a:cs typeface="Arial" panose="020B0604020202020204" pitchFamily="34" charset="0"/>
              </a:rPr>
              <a:t>Beschrijf in je reflectieverslag hoe je het feedback geven ervaren hebt. </a:t>
            </a:r>
          </a:p>
          <a:p>
            <a:pPr lvl="0" indent="-17145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endParaRPr lang="nl-NL" sz="1200" dirty="0">
              <a:latin typeface="+mj-lt"/>
              <a:ea typeface="Calibri" pitchFamily="34" charset="0"/>
              <a:cs typeface="Arial" panose="020B0604020202020204" pitchFamily="34" charset="0"/>
            </a:endParaRPr>
          </a:p>
          <a:p>
            <a:pPr lvl="0" indent="-17145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r>
              <a:rPr lang="nl-NL" sz="1200" dirty="0">
                <a:latin typeface="+mj-lt"/>
                <a:ea typeface="Calibri" pitchFamily="34" charset="0"/>
                <a:cs typeface="Arial" panose="020B0604020202020204" pitchFamily="34" charset="0"/>
              </a:rPr>
              <a:t>Deadline product: 28 september 2020</a:t>
            </a:r>
          </a:p>
        </p:txBody>
      </p:sp>
      <p:sp>
        <p:nvSpPr>
          <p:cNvPr id="13" name="Tekstvak 12"/>
          <p:cNvSpPr txBox="1"/>
          <p:nvPr/>
        </p:nvSpPr>
        <p:spPr>
          <a:xfrm>
            <a:off x="7372954" y="6236244"/>
            <a:ext cx="36203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b="1" i="1" dirty="0"/>
              <a:t>Eet jij volgens de schijf van vijf?</a:t>
            </a:r>
          </a:p>
        </p:txBody>
      </p:sp>
      <p:pic>
        <p:nvPicPr>
          <p:cNvPr id="14" name="Afbeelding 13"/>
          <p:cNvPicPr>
            <a:picLocks noChangeAspect="1"/>
          </p:cNvPicPr>
          <p:nvPr/>
        </p:nvPicPr>
        <p:blipFill rotWithShape="1">
          <a:blip r:embed="rId5"/>
          <a:srcRect l="21805" r="10840"/>
          <a:stretch/>
        </p:blipFill>
        <p:spPr>
          <a:xfrm>
            <a:off x="1055275" y="647719"/>
            <a:ext cx="371924" cy="512438"/>
          </a:xfrm>
          <a:prstGeom prst="rect">
            <a:avLst/>
          </a:prstGeom>
        </p:spPr>
      </p:pic>
      <p:pic>
        <p:nvPicPr>
          <p:cNvPr id="15" name="Afbeelding 14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2871" y="0"/>
            <a:ext cx="1046132" cy="783591"/>
          </a:xfrm>
          <a:prstGeom prst="rect">
            <a:avLst/>
          </a:prstGeom>
        </p:spPr>
      </p:pic>
      <p:pic>
        <p:nvPicPr>
          <p:cNvPr id="16" name="Afbeelding 15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086957" y="1944339"/>
            <a:ext cx="308560" cy="376548"/>
          </a:xfrm>
          <a:prstGeom prst="rect">
            <a:avLst/>
          </a:prstGeom>
        </p:spPr>
      </p:pic>
      <p:pic>
        <p:nvPicPr>
          <p:cNvPr id="17" name="Afbeelding 16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121431" y="3573824"/>
            <a:ext cx="333322" cy="521108"/>
          </a:xfrm>
          <a:prstGeom prst="rect">
            <a:avLst/>
          </a:prstGeom>
        </p:spPr>
      </p:pic>
      <p:pic>
        <p:nvPicPr>
          <p:cNvPr id="18" name="Afbeelding 17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888390" y="720806"/>
            <a:ext cx="385812" cy="263054"/>
          </a:xfrm>
          <a:prstGeom prst="rect">
            <a:avLst/>
          </a:prstGeom>
        </p:spPr>
      </p:pic>
      <p:pic>
        <p:nvPicPr>
          <p:cNvPr id="19" name="Afbeelding 18"/>
          <p:cNvPicPr>
            <a:picLocks noChangeAspect="1"/>
          </p:cNvPicPr>
          <p:nvPr/>
        </p:nvPicPr>
        <p:blipFill rotWithShape="1">
          <a:blip r:embed="rId10"/>
          <a:srcRect l="17050" t="33024" r="61669" b="30375"/>
          <a:stretch/>
        </p:blipFill>
        <p:spPr>
          <a:xfrm>
            <a:off x="6888390" y="2683495"/>
            <a:ext cx="350275" cy="338696"/>
          </a:xfrm>
          <a:prstGeom prst="rect">
            <a:avLst/>
          </a:prstGeom>
        </p:spPr>
      </p:pic>
      <p:pic>
        <p:nvPicPr>
          <p:cNvPr id="20" name="Afbeelding 19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7197002" y="4903380"/>
            <a:ext cx="1344394" cy="1344394"/>
          </a:xfrm>
          <a:prstGeom prst="rect">
            <a:avLst/>
          </a:prstGeom>
        </p:spPr>
      </p:pic>
      <p:pic>
        <p:nvPicPr>
          <p:cNvPr id="22" name="Afbeelding 21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960619" y="3726134"/>
            <a:ext cx="299225" cy="290796"/>
          </a:xfrm>
          <a:prstGeom prst="rect">
            <a:avLst/>
          </a:prstGeom>
        </p:spPr>
      </p:pic>
      <p:pic>
        <p:nvPicPr>
          <p:cNvPr id="2" name="Afbeelding 1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8714946" y="5232402"/>
            <a:ext cx="3276600" cy="666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2212741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882E0B02A318E459AD716AC786DE572" ma:contentTypeVersion="12" ma:contentTypeDescription="Een nieuw document maken." ma:contentTypeScope="" ma:versionID="1dc84fb11a9be35ac09a1ae920ea7357">
  <xsd:schema xmlns:xsd="http://www.w3.org/2001/XMLSchema" xmlns:xs="http://www.w3.org/2001/XMLSchema" xmlns:p="http://schemas.microsoft.com/office/2006/metadata/properties" xmlns:ns2="34354c1b-6b8c-435b-ad50-990538c19557" xmlns:ns3="47a28104-336f-447d-946e-e305ac2bcd47" targetNamespace="http://schemas.microsoft.com/office/2006/metadata/properties" ma:root="true" ma:fieldsID="85fd8f0e804736af8b3f71c277445723" ns2:_="" ns3:_="">
    <xsd:import namespace="34354c1b-6b8c-435b-ad50-990538c19557"/>
    <xsd:import namespace="47a28104-336f-447d-946e-e305ac2bcd4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4354c1b-6b8c-435b-ad50-990538c1955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7a28104-336f-447d-946e-e305ac2bcd47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A2A8BFC-6C95-433B-995C-D2E985FD2F8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4354c1b-6b8c-435b-ad50-990538c19557"/>
    <ds:schemaRef ds:uri="47a28104-336f-447d-946e-e305ac2bcd4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26F56FF-02AA-4190-96A4-73CFF598F94C}">
  <ds:schemaRefs>
    <ds:schemaRef ds:uri="http://purl.org/dc/terms/"/>
    <ds:schemaRef ds:uri="http://www.w3.org/XML/1998/namespace"/>
    <ds:schemaRef ds:uri="http://schemas.microsoft.com/office/2006/metadata/properties"/>
    <ds:schemaRef ds:uri="http://schemas.microsoft.com/office/2006/documentManagement/types"/>
    <ds:schemaRef ds:uri="47a28104-336f-447d-946e-e305ac2bcd47"/>
    <ds:schemaRef ds:uri="http://schemas.openxmlformats.org/package/2006/metadata/core-properties"/>
    <ds:schemaRef ds:uri="34354c1b-6b8c-435b-ad50-990538c19557"/>
    <ds:schemaRef ds:uri="http://schemas.microsoft.com/office/infopath/2007/PartnerControls"/>
    <ds:schemaRef ds:uri="http://purl.org/dc/dcmitype/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2C6E5AAF-5DDF-4CEF-B534-0AB16184530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576</TotalTime>
  <Words>321</Words>
  <Application>Microsoft Office PowerPoint</Application>
  <PresentationFormat>Breedbeeld</PresentationFormat>
  <Paragraphs>35</Paragraphs>
  <Slides>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Kantoorthema</vt:lpstr>
      <vt:lpstr>PowerPoint-presentatie</vt:lpstr>
    </vt:vector>
  </TitlesOfParts>
  <Company>Helicon Opleidingen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Marieke Drabbe</dc:creator>
  <cp:lastModifiedBy>Marieke Drabbe</cp:lastModifiedBy>
  <cp:revision>15</cp:revision>
  <dcterms:created xsi:type="dcterms:W3CDTF">2017-04-20T10:37:43Z</dcterms:created>
  <dcterms:modified xsi:type="dcterms:W3CDTF">2020-07-13T14:42:38Z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0x0101006882E0B02A318E459AD716AC786DE572</vt:lpwstr>
  </property>
</Properties>
</file>