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notesMasterIdLst>
    <p:notesMasterId r:id="rId20"/>
  </p:notesMasterIdLst>
  <p:sldIdLst>
    <p:sldId id="256" r:id="rId2"/>
    <p:sldId id="257" r:id="rId3"/>
    <p:sldId id="259" r:id="rId4"/>
    <p:sldId id="260" r:id="rId5"/>
    <p:sldId id="258" r:id="rId6"/>
    <p:sldId id="261" r:id="rId7"/>
    <p:sldId id="263" r:id="rId8"/>
    <p:sldId id="277" r:id="rId9"/>
    <p:sldId id="264" r:id="rId10"/>
    <p:sldId id="265" r:id="rId11"/>
    <p:sldId id="266" r:id="rId12"/>
    <p:sldId id="267" r:id="rId13"/>
    <p:sldId id="278" r:id="rId14"/>
    <p:sldId id="268" r:id="rId15"/>
    <p:sldId id="270" r:id="rId16"/>
    <p:sldId id="273" r:id="rId17"/>
    <p:sldId id="274" r:id="rId18"/>
    <p:sldId id="275" r:id="rId19"/>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86" autoAdjust="0"/>
  </p:normalViewPr>
  <p:slideViewPr>
    <p:cSldViewPr snapToGrid="0" snapToObjects="1">
      <p:cViewPr varScale="1">
        <p:scale>
          <a:sx n="54" d="100"/>
          <a:sy n="54" d="100"/>
        </p:scale>
        <p:origin x="120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7377F-462C-463F-AE22-FD2993369C61}" type="datetimeFigureOut">
              <a:rPr lang="nl-NL" smtClean="0"/>
              <a:t>1-2-2018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0C40E-C6B8-4408-A22C-43E923F5A055}" type="slidenum">
              <a:rPr lang="nl-NL" smtClean="0"/>
              <a:t>‹nr.›</a:t>
            </a:fld>
            <a:endParaRPr lang="nl-NL"/>
          </a:p>
        </p:txBody>
      </p:sp>
    </p:spTree>
    <p:extLst>
      <p:ext uri="{BB962C8B-B14F-4D97-AF65-F5344CB8AC3E}">
        <p14:creationId xmlns:p14="http://schemas.microsoft.com/office/powerpoint/2010/main" val="2342417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F10C40E-C6B8-4408-A22C-43E923F5A055}" type="slidenum">
              <a:rPr lang="nl-NL" smtClean="0"/>
              <a:t>1</a:t>
            </a:fld>
            <a:endParaRPr lang="nl-NL"/>
          </a:p>
        </p:txBody>
      </p:sp>
    </p:spTree>
    <p:extLst>
      <p:ext uri="{BB962C8B-B14F-4D97-AF65-F5344CB8AC3E}">
        <p14:creationId xmlns:p14="http://schemas.microsoft.com/office/powerpoint/2010/main" val="244186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F10C40E-C6B8-4408-A22C-43E923F5A055}" type="slidenum">
              <a:rPr lang="nl-NL" smtClean="0"/>
              <a:t>4</a:t>
            </a:fld>
            <a:endParaRPr lang="nl-NL"/>
          </a:p>
        </p:txBody>
      </p:sp>
    </p:spTree>
    <p:extLst>
      <p:ext uri="{BB962C8B-B14F-4D97-AF65-F5344CB8AC3E}">
        <p14:creationId xmlns:p14="http://schemas.microsoft.com/office/powerpoint/2010/main" val="3688160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F10C40E-C6B8-4408-A22C-43E923F5A055}" type="slidenum">
              <a:rPr lang="nl-NL" smtClean="0"/>
              <a:t>17</a:t>
            </a:fld>
            <a:endParaRPr lang="nl-NL"/>
          </a:p>
        </p:txBody>
      </p:sp>
    </p:spTree>
    <p:extLst>
      <p:ext uri="{BB962C8B-B14F-4D97-AF65-F5344CB8AC3E}">
        <p14:creationId xmlns:p14="http://schemas.microsoft.com/office/powerpoint/2010/main" val="70724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427719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E564A7A7-76C9-724D-8E90-C65E9C967112}" type="datetimeFigureOut">
              <a:rPr lang="nl-NL" smtClean="0"/>
              <a:t>1-2-2018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353857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250392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nl-NL" smtClean="0"/>
              <a:t>Klik om de stijl te bewerken</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1608906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1958728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409958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557071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3788173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166628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256201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316001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564A7A7-76C9-724D-8E90-C65E9C967112}" type="datetimeFigureOut">
              <a:rPr lang="nl-NL" smtClean="0"/>
              <a:t>1-2-2018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58133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564A7A7-76C9-724D-8E90-C65E9C967112}" type="datetimeFigureOut">
              <a:rPr lang="nl-NL" smtClean="0"/>
              <a:t>1-2-2018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120097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65162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191603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Date Placeholder 4"/>
          <p:cNvSpPr>
            <a:spLocks noGrp="1"/>
          </p:cNvSpPr>
          <p:nvPr>
            <p:ph type="dt" sz="half" idx="10"/>
          </p:nvPr>
        </p:nvSpPr>
        <p:spPr/>
        <p:txBody>
          <a:bodyPr/>
          <a:lstStyle/>
          <a:p>
            <a:fld id="{E564A7A7-76C9-724D-8E90-C65E9C967112}" type="datetimeFigureOut">
              <a:rPr lang="nl-NL" smtClean="0"/>
              <a:t>1-2-2018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75189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E564A7A7-76C9-724D-8E90-C65E9C967112}" type="datetimeFigureOut">
              <a:rPr lang="nl-NL" smtClean="0"/>
              <a:t>1-2-2018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9ECFEEE-4D02-CC49-98D8-5F8377ECA011}" type="slidenum">
              <a:rPr lang="nl-NL" smtClean="0"/>
              <a:t>‹nr.›</a:t>
            </a:fld>
            <a:endParaRPr lang="nl-NL"/>
          </a:p>
        </p:txBody>
      </p:sp>
    </p:spTree>
    <p:extLst>
      <p:ext uri="{BB962C8B-B14F-4D97-AF65-F5344CB8AC3E}">
        <p14:creationId xmlns:p14="http://schemas.microsoft.com/office/powerpoint/2010/main" val="54907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64A7A7-76C9-724D-8E90-C65E9C967112}" type="datetimeFigureOut">
              <a:rPr lang="nl-NL" smtClean="0"/>
              <a:t>1-2-2018</a:t>
            </a:fld>
            <a:endParaRPr lang="nl-NL"/>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9ECFEEE-4D02-CC49-98D8-5F8377ECA011}" type="slidenum">
              <a:rPr lang="nl-NL" smtClean="0"/>
              <a:t>‹nr.›</a:t>
            </a:fld>
            <a:endParaRPr lang="nl-NL"/>
          </a:p>
        </p:txBody>
      </p:sp>
    </p:spTree>
    <p:extLst>
      <p:ext uri="{BB962C8B-B14F-4D97-AF65-F5344CB8AC3E}">
        <p14:creationId xmlns:p14="http://schemas.microsoft.com/office/powerpoint/2010/main" val="2740673748"/>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3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H3 Rekenen- 2</a:t>
            </a:r>
            <a:endParaRPr lang="nl-NL" dirty="0"/>
          </a:p>
        </p:txBody>
      </p:sp>
      <p:sp>
        <p:nvSpPr>
          <p:cNvPr id="3" name="Subtitel 2"/>
          <p:cNvSpPr>
            <a:spLocks noGrp="1"/>
          </p:cNvSpPr>
          <p:nvPr>
            <p:ph type="subTitle" idx="1"/>
          </p:nvPr>
        </p:nvSpPr>
        <p:spPr/>
        <p:txBody>
          <a:bodyPr>
            <a:normAutofit/>
          </a:bodyPr>
          <a:lstStyle/>
          <a:p>
            <a:r>
              <a:rPr lang="nl-NL" sz="2400" dirty="0" smtClean="0"/>
              <a:t>3 kader </a:t>
            </a:r>
            <a:endParaRPr lang="nl-NL" sz="2400" dirty="0"/>
          </a:p>
        </p:txBody>
      </p:sp>
    </p:spTree>
    <p:extLst>
      <p:ext uri="{BB962C8B-B14F-4D97-AF65-F5344CB8AC3E}">
        <p14:creationId xmlns:p14="http://schemas.microsoft.com/office/powerpoint/2010/main" val="3905723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311835"/>
            <a:ext cx="7999412" cy="1663700"/>
          </a:xfrm>
        </p:spPr>
        <p:txBody>
          <a:bodyPr>
            <a:normAutofit/>
          </a:bodyPr>
          <a:lstStyle/>
          <a:p>
            <a:pPr marL="0" indent="0">
              <a:buNone/>
            </a:pPr>
            <a:r>
              <a:rPr lang="nl-NL" sz="3200" b="1" dirty="0"/>
              <a:t>3.3 Inhoudsmaten:</a:t>
            </a:r>
          </a:p>
          <a:p>
            <a:r>
              <a:rPr lang="nl-NL" sz="1800" dirty="0"/>
              <a:t>De inhoud van een ruimtelijk figuur uitrekenen.</a:t>
            </a:r>
          </a:p>
          <a:p>
            <a:r>
              <a:rPr lang="nl-NL" sz="1800" dirty="0">
                <a:solidFill>
                  <a:srgbClr val="3366FF"/>
                </a:solidFill>
              </a:rPr>
              <a:t>Inhoudsmaten omrekenen.</a:t>
            </a:r>
          </a:p>
          <a:p>
            <a:endParaRPr lang="nl-NL" dirty="0"/>
          </a:p>
        </p:txBody>
      </p:sp>
      <p:sp>
        <p:nvSpPr>
          <p:cNvPr id="7" name="Tekstvak 6"/>
          <p:cNvSpPr txBox="1"/>
          <p:nvPr/>
        </p:nvSpPr>
        <p:spPr>
          <a:xfrm>
            <a:off x="171822" y="1847807"/>
            <a:ext cx="8972178" cy="4878258"/>
          </a:xfrm>
          <a:prstGeom prst="rect">
            <a:avLst/>
          </a:prstGeom>
          <a:noFill/>
        </p:spPr>
        <p:txBody>
          <a:bodyPr wrap="none" rtlCol="0">
            <a:spAutoFit/>
          </a:bodyPr>
          <a:lstStyle/>
          <a:p>
            <a:r>
              <a:rPr lang="nl-NL" sz="2300" dirty="0" smtClean="0"/>
              <a:t>Een trucje om de volgorde van lengtematen te onthouden is: </a:t>
            </a:r>
          </a:p>
          <a:p>
            <a:r>
              <a:rPr lang="nl-NL" sz="2400" b="1" u="sng" dirty="0" smtClean="0"/>
              <a:t>K</a:t>
            </a:r>
            <a:r>
              <a:rPr lang="nl-NL" sz="2400" dirty="0" smtClean="0"/>
              <a:t>oning </a:t>
            </a:r>
            <a:r>
              <a:rPr lang="nl-NL" sz="2400" b="1" u="sng" dirty="0" smtClean="0"/>
              <a:t>H</a:t>
            </a:r>
            <a:r>
              <a:rPr lang="nl-NL" sz="2400" dirty="0" smtClean="0"/>
              <a:t>arry </a:t>
            </a:r>
            <a:r>
              <a:rPr lang="nl-NL" sz="2400" b="1" u="sng" dirty="0" smtClean="0"/>
              <a:t>Da</a:t>
            </a:r>
            <a:r>
              <a:rPr lang="nl-NL" sz="2400" dirty="0" smtClean="0"/>
              <a:t>nst </a:t>
            </a:r>
            <a:r>
              <a:rPr lang="nl-NL" sz="2400" b="1" u="sng" dirty="0" smtClean="0"/>
              <a:t>M</a:t>
            </a:r>
            <a:r>
              <a:rPr lang="nl-NL" sz="2400" dirty="0" smtClean="0"/>
              <a:t>et </a:t>
            </a:r>
            <a:r>
              <a:rPr lang="nl-NL" sz="2400" b="1" u="sng" dirty="0" smtClean="0"/>
              <a:t>D</a:t>
            </a:r>
            <a:r>
              <a:rPr lang="nl-NL" sz="2400" dirty="0" smtClean="0"/>
              <a:t>e </a:t>
            </a:r>
            <a:r>
              <a:rPr lang="nl-NL" sz="2400" b="1" u="sng" dirty="0" smtClean="0"/>
              <a:t>C</a:t>
            </a:r>
            <a:r>
              <a:rPr lang="nl-NL" sz="2400" dirty="0" smtClean="0"/>
              <a:t>ircus </a:t>
            </a:r>
            <a:r>
              <a:rPr lang="nl-NL" sz="2400" b="1" u="sng" dirty="0" smtClean="0"/>
              <a:t>M</a:t>
            </a:r>
            <a:r>
              <a:rPr lang="nl-NL" sz="2400" dirty="0" smtClean="0"/>
              <a:t>ensen  </a:t>
            </a:r>
          </a:p>
          <a:p>
            <a:r>
              <a:rPr lang="nl-NL" sz="2400" dirty="0" smtClean="0"/>
              <a:t>Km</a:t>
            </a:r>
            <a:r>
              <a:rPr lang="nl-NL" sz="2400" baseline="30000" dirty="0"/>
              <a:t>3</a:t>
            </a:r>
            <a:r>
              <a:rPr lang="nl-NL" sz="2400" dirty="0" smtClean="0"/>
              <a:t> -  Hm</a:t>
            </a:r>
            <a:r>
              <a:rPr lang="nl-NL" sz="2400" baseline="30000" dirty="0" smtClean="0"/>
              <a:t>3</a:t>
            </a:r>
            <a:r>
              <a:rPr lang="nl-NL" sz="2400" dirty="0" smtClean="0"/>
              <a:t>  -  Dam</a:t>
            </a:r>
            <a:r>
              <a:rPr lang="nl-NL" sz="2400" baseline="30000" dirty="0" smtClean="0"/>
              <a:t>3</a:t>
            </a:r>
            <a:r>
              <a:rPr lang="nl-NL" sz="2400" dirty="0" smtClean="0"/>
              <a:t> – M</a:t>
            </a:r>
            <a:r>
              <a:rPr lang="nl-NL" sz="2400" baseline="30000" dirty="0" smtClean="0"/>
              <a:t>3</a:t>
            </a:r>
            <a:r>
              <a:rPr lang="nl-NL" sz="2400" dirty="0" smtClean="0"/>
              <a:t> – Dm</a:t>
            </a:r>
            <a:r>
              <a:rPr lang="nl-NL" sz="2400" baseline="30000" dirty="0" smtClean="0"/>
              <a:t>3</a:t>
            </a:r>
            <a:r>
              <a:rPr lang="nl-NL" sz="2400" dirty="0" smtClean="0"/>
              <a:t> – Cm</a:t>
            </a:r>
            <a:r>
              <a:rPr lang="nl-NL" sz="2400" baseline="30000" dirty="0" smtClean="0"/>
              <a:t>3</a:t>
            </a:r>
            <a:r>
              <a:rPr lang="nl-NL" sz="2400" dirty="0" smtClean="0"/>
              <a:t> – Mm</a:t>
            </a:r>
            <a:r>
              <a:rPr lang="nl-NL" sz="2400" baseline="30000" dirty="0" smtClean="0"/>
              <a:t>3</a:t>
            </a:r>
            <a:endParaRPr lang="nl-NL" sz="2400" dirty="0" smtClean="0"/>
          </a:p>
          <a:p>
            <a:pPr marL="342900" indent="-342900">
              <a:buFontTx/>
              <a:buChar char="-"/>
            </a:pPr>
            <a:r>
              <a:rPr lang="nl-NL" sz="2400" dirty="0" smtClean="0"/>
              <a:t>Ieder stapje naar rechts is  x 1000   (3 nullen erbij)</a:t>
            </a:r>
          </a:p>
          <a:p>
            <a:pPr marL="342900" indent="-342900">
              <a:buFontTx/>
              <a:buChar char="-"/>
            </a:pPr>
            <a:r>
              <a:rPr lang="nl-NL" sz="2400" dirty="0" smtClean="0"/>
              <a:t>Ieder stapje naar links is :1000   (3 nullen eraf)</a:t>
            </a:r>
          </a:p>
          <a:p>
            <a:pPr marL="342900" indent="-342900">
              <a:buFontTx/>
              <a:buChar char="-"/>
            </a:pPr>
            <a:endParaRPr lang="nl-NL" sz="2400" dirty="0"/>
          </a:p>
          <a:p>
            <a:r>
              <a:rPr lang="nl-NL" sz="2400" dirty="0" smtClean="0"/>
              <a:t> 2,4 dm</a:t>
            </a:r>
            <a:r>
              <a:rPr lang="nl-NL" sz="2400" baseline="30000" dirty="0" smtClean="0"/>
              <a:t>3</a:t>
            </a:r>
            <a:r>
              <a:rPr lang="nl-NL" sz="2400" dirty="0" smtClean="0"/>
              <a:t> = </a:t>
            </a:r>
            <a:r>
              <a:rPr lang="is-IS" sz="2400" dirty="0" smtClean="0"/>
              <a:t>…....................c</a:t>
            </a:r>
            <a:r>
              <a:rPr lang="nl-NL" sz="2400" dirty="0" smtClean="0"/>
              <a:t>m</a:t>
            </a:r>
            <a:r>
              <a:rPr lang="nl-NL" sz="2400" baseline="30000" dirty="0" smtClean="0"/>
              <a:t>3</a:t>
            </a:r>
            <a:endParaRPr lang="is-IS" sz="2400" dirty="0" smtClean="0"/>
          </a:p>
          <a:p>
            <a:r>
              <a:rPr lang="is-IS" sz="2400" dirty="0" smtClean="0"/>
              <a:t>600000 m</a:t>
            </a:r>
            <a:r>
              <a:rPr lang="nl-NL" sz="2400" baseline="30000" dirty="0"/>
              <a:t>3</a:t>
            </a:r>
            <a:r>
              <a:rPr lang="nl-NL" sz="2400" baseline="30000" dirty="0" smtClean="0"/>
              <a:t> </a:t>
            </a:r>
            <a:r>
              <a:rPr lang="is-IS" sz="2400" dirty="0" smtClean="0"/>
              <a:t>= ....................mm</a:t>
            </a:r>
            <a:r>
              <a:rPr lang="nl-NL" sz="2400" baseline="30000" dirty="0" smtClean="0"/>
              <a:t>3</a:t>
            </a:r>
            <a:r>
              <a:rPr lang="is-IS" sz="2400" dirty="0" smtClean="0"/>
              <a:t> </a:t>
            </a:r>
          </a:p>
          <a:p>
            <a:r>
              <a:rPr lang="is-IS" sz="2400" dirty="0" smtClean="0"/>
              <a:t>875000 cm</a:t>
            </a:r>
            <a:r>
              <a:rPr lang="nl-NL" sz="2400" baseline="30000" dirty="0"/>
              <a:t>3</a:t>
            </a:r>
            <a:r>
              <a:rPr lang="nl-NL" sz="2400" baseline="30000" dirty="0" smtClean="0"/>
              <a:t> </a:t>
            </a:r>
            <a:r>
              <a:rPr lang="is-IS" sz="2400" dirty="0" smtClean="0"/>
              <a:t>= ..................m</a:t>
            </a:r>
            <a:r>
              <a:rPr lang="nl-NL" sz="2400" baseline="30000" dirty="0" smtClean="0"/>
              <a:t>3</a:t>
            </a:r>
            <a:endParaRPr lang="is-IS" sz="2400" dirty="0"/>
          </a:p>
          <a:p>
            <a:r>
              <a:rPr lang="is-IS" sz="2400" dirty="0" smtClean="0"/>
              <a:t>32 dam</a:t>
            </a:r>
            <a:r>
              <a:rPr lang="nl-NL" sz="2400" baseline="30000" dirty="0"/>
              <a:t>3</a:t>
            </a:r>
            <a:r>
              <a:rPr lang="nl-NL" sz="2400" baseline="30000" dirty="0" smtClean="0"/>
              <a:t> </a:t>
            </a:r>
            <a:r>
              <a:rPr lang="is-IS" sz="2400" dirty="0" smtClean="0"/>
              <a:t>=...................m</a:t>
            </a:r>
            <a:r>
              <a:rPr lang="nl-NL" sz="2400" baseline="30000" dirty="0" smtClean="0"/>
              <a:t>3</a:t>
            </a:r>
            <a:endParaRPr lang="is-IS" sz="2400" dirty="0" smtClean="0"/>
          </a:p>
          <a:p>
            <a:r>
              <a:rPr lang="is-IS" sz="2400" dirty="0" smtClean="0"/>
              <a:t>2,4 dm</a:t>
            </a:r>
            <a:r>
              <a:rPr lang="nl-NL" sz="2400" baseline="30000" dirty="0"/>
              <a:t>3</a:t>
            </a:r>
            <a:r>
              <a:rPr lang="is-IS" sz="2400" dirty="0" smtClean="0"/>
              <a:t> =.........................</a:t>
            </a:r>
            <a:r>
              <a:rPr lang="nl-NL" sz="2400" dirty="0" smtClean="0"/>
              <a:t>liter</a:t>
            </a:r>
            <a:r>
              <a:rPr lang="is-IS" sz="2400" dirty="0" smtClean="0"/>
              <a:t> </a:t>
            </a:r>
          </a:p>
          <a:p>
            <a:r>
              <a:rPr lang="is-IS" sz="2400" dirty="0" smtClean="0"/>
              <a:t>8750 </a:t>
            </a:r>
            <a:r>
              <a:rPr lang="nl-NL" sz="2400" dirty="0" smtClean="0"/>
              <a:t>liter </a:t>
            </a:r>
            <a:r>
              <a:rPr lang="is-IS" sz="2400" dirty="0" smtClean="0"/>
              <a:t>= .....................dm</a:t>
            </a:r>
            <a:r>
              <a:rPr lang="nl-NL" sz="2400" baseline="30000" dirty="0" smtClean="0"/>
              <a:t>3</a:t>
            </a:r>
            <a:endParaRPr lang="is-IS" sz="2400" dirty="0" smtClean="0"/>
          </a:p>
          <a:p>
            <a:endParaRPr lang="nl-NL" sz="2400" dirty="0"/>
          </a:p>
        </p:txBody>
      </p:sp>
      <p:sp>
        <p:nvSpPr>
          <p:cNvPr id="8" name="Tekstvak 7"/>
          <p:cNvSpPr txBox="1"/>
          <p:nvPr/>
        </p:nvSpPr>
        <p:spPr>
          <a:xfrm>
            <a:off x="2060198" y="3992383"/>
            <a:ext cx="1537976" cy="2308324"/>
          </a:xfrm>
          <a:prstGeom prst="rect">
            <a:avLst/>
          </a:prstGeom>
          <a:noFill/>
        </p:spPr>
        <p:txBody>
          <a:bodyPr wrap="square" rtlCol="0">
            <a:spAutoFit/>
          </a:bodyPr>
          <a:lstStyle/>
          <a:p>
            <a:r>
              <a:rPr lang="nl-NL" sz="2400" b="1" dirty="0" smtClean="0">
                <a:solidFill>
                  <a:srgbClr val="FF0000"/>
                </a:solidFill>
              </a:rPr>
              <a:t>2400</a:t>
            </a:r>
          </a:p>
          <a:p>
            <a:r>
              <a:rPr lang="nl-NL" sz="2400" b="1" dirty="0" smtClean="0">
                <a:solidFill>
                  <a:srgbClr val="FF0000"/>
                </a:solidFill>
              </a:rPr>
              <a:t>0,0006</a:t>
            </a:r>
          </a:p>
          <a:p>
            <a:r>
              <a:rPr lang="nl-NL" sz="2400" b="1" dirty="0" smtClean="0">
                <a:solidFill>
                  <a:srgbClr val="FF0000"/>
                </a:solidFill>
              </a:rPr>
              <a:t>     0,875</a:t>
            </a:r>
            <a:endParaRPr lang="nl-NL" sz="2400" b="1" dirty="0">
              <a:solidFill>
                <a:srgbClr val="FF0000"/>
              </a:solidFill>
            </a:endParaRPr>
          </a:p>
          <a:p>
            <a:r>
              <a:rPr lang="nl-NL" sz="2400" b="1" dirty="0" smtClean="0">
                <a:solidFill>
                  <a:srgbClr val="FF0000"/>
                </a:solidFill>
              </a:rPr>
              <a:t>32000</a:t>
            </a:r>
          </a:p>
          <a:p>
            <a:r>
              <a:rPr lang="nl-NL" sz="2400" b="1" dirty="0" smtClean="0">
                <a:solidFill>
                  <a:srgbClr val="FF0000"/>
                </a:solidFill>
              </a:rPr>
              <a:t>2,4</a:t>
            </a:r>
          </a:p>
          <a:p>
            <a:r>
              <a:rPr lang="nl-NL" sz="2400" b="1" dirty="0" smtClean="0">
                <a:solidFill>
                  <a:srgbClr val="FF0000"/>
                </a:solidFill>
              </a:rPr>
              <a:t>8750</a:t>
            </a:r>
            <a:endParaRPr lang="nl-NL" sz="2400" b="1" dirty="0">
              <a:solidFill>
                <a:srgbClr val="FF0000"/>
              </a:solidFill>
            </a:endParaRPr>
          </a:p>
        </p:txBody>
      </p:sp>
      <p:sp>
        <p:nvSpPr>
          <p:cNvPr id="10" name="Tekstvak 9"/>
          <p:cNvSpPr txBox="1"/>
          <p:nvPr/>
        </p:nvSpPr>
        <p:spPr>
          <a:xfrm>
            <a:off x="4536383" y="3979857"/>
            <a:ext cx="4336939"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dirty="0" smtClean="0"/>
              <a:t>Je zal in de toetsen niet meer van deze rijtjes krijgen. Je zal in een andere opdracht de verschillende inhoudsmaten moeten omrekenen. Dit gaat vaak fout door de vraag niet goed te lezen. </a:t>
            </a:r>
          </a:p>
          <a:p>
            <a:r>
              <a:rPr lang="nl-NL" dirty="0" smtClean="0"/>
              <a:t>TIP: Lees de vraag goed en check aan het einde of je de juiste eenheid hebt!</a:t>
            </a:r>
            <a:endParaRPr lang="nl-NL" dirty="0"/>
          </a:p>
        </p:txBody>
      </p:sp>
      <p:sp>
        <p:nvSpPr>
          <p:cNvPr id="6" name="Tekstvak 5"/>
          <p:cNvSpPr txBox="1"/>
          <p:nvPr/>
        </p:nvSpPr>
        <p:spPr>
          <a:xfrm>
            <a:off x="10338642" y="3500226"/>
            <a:ext cx="184666" cy="369332"/>
          </a:xfrm>
          <a:prstGeom prst="rect">
            <a:avLst/>
          </a:prstGeom>
          <a:noFill/>
        </p:spPr>
        <p:txBody>
          <a:bodyPr wrap="none" rtlCol="0">
            <a:spAutoFit/>
          </a:bodyPr>
          <a:lstStyle/>
          <a:p>
            <a:endParaRPr lang="nl-NL"/>
          </a:p>
        </p:txBody>
      </p:sp>
      <p:sp>
        <p:nvSpPr>
          <p:cNvPr id="2" name="Tekstvak 1"/>
          <p:cNvSpPr txBox="1"/>
          <p:nvPr/>
        </p:nvSpPr>
        <p:spPr>
          <a:xfrm>
            <a:off x="4536383" y="3887523"/>
            <a:ext cx="4515536" cy="276998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endParaRPr lang="nl-NL" dirty="0" smtClean="0"/>
          </a:p>
          <a:p>
            <a:endParaRPr lang="nl-NL" dirty="0"/>
          </a:p>
          <a:p>
            <a:endParaRPr lang="nl-NL" dirty="0" smtClean="0"/>
          </a:p>
          <a:p>
            <a:r>
              <a:rPr lang="nl-NL" dirty="0" smtClean="0"/>
              <a:t>1 liter = 1L = 1 dm</a:t>
            </a:r>
            <a:r>
              <a:rPr lang="nl-NL" baseline="30000" dirty="0" smtClean="0"/>
              <a:t>3</a:t>
            </a:r>
            <a:r>
              <a:rPr lang="nl-NL" dirty="0" smtClean="0"/>
              <a:t> </a:t>
            </a:r>
          </a:p>
          <a:p>
            <a:r>
              <a:rPr lang="nl-NL" dirty="0" smtClean="0"/>
              <a:t>1 centiliter = 1cL = 0,01L = 0,01</a:t>
            </a:r>
            <a:r>
              <a:rPr lang="nl-NL" dirty="0"/>
              <a:t> dm</a:t>
            </a:r>
            <a:r>
              <a:rPr lang="nl-NL" baseline="30000" dirty="0"/>
              <a:t>3</a:t>
            </a:r>
            <a:r>
              <a:rPr lang="nl-NL" dirty="0" smtClean="0"/>
              <a:t> </a:t>
            </a:r>
          </a:p>
          <a:p>
            <a:r>
              <a:rPr lang="nl-NL" dirty="0" smtClean="0"/>
              <a:t>1 milliliter = 0,001 L= 0,001 dm</a:t>
            </a:r>
            <a:r>
              <a:rPr lang="nl-NL" baseline="30000" dirty="0" smtClean="0"/>
              <a:t>3</a:t>
            </a:r>
            <a:r>
              <a:rPr lang="nl-NL" dirty="0" smtClean="0"/>
              <a:t> = 1 cm</a:t>
            </a:r>
            <a:r>
              <a:rPr lang="nl-NL" baseline="30000" dirty="0" smtClean="0"/>
              <a:t>3 </a:t>
            </a:r>
          </a:p>
          <a:p>
            <a:endParaRPr lang="nl-NL" baseline="30000" dirty="0"/>
          </a:p>
          <a:p>
            <a:endParaRPr lang="nl-NL" baseline="30000" dirty="0" smtClean="0"/>
          </a:p>
          <a:p>
            <a:endParaRPr lang="nl-NL" baseline="30000" dirty="0"/>
          </a:p>
          <a:p>
            <a:endParaRPr lang="nl-NL" baseline="30000" dirty="0" smtClean="0"/>
          </a:p>
          <a:p>
            <a:endParaRPr lang="nl-NL" dirty="0"/>
          </a:p>
        </p:txBody>
      </p:sp>
    </p:spTree>
    <p:extLst>
      <p:ext uri="{BB962C8B-B14F-4D97-AF65-F5344CB8AC3E}">
        <p14:creationId xmlns:p14="http://schemas.microsoft.com/office/powerpoint/2010/main" val="31840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181594"/>
            <a:ext cx="8839942" cy="2065062"/>
          </a:xfrm>
        </p:spPr>
        <p:txBody>
          <a:bodyPr>
            <a:normAutofit fontScale="25000" lnSpcReduction="20000"/>
          </a:bodyPr>
          <a:lstStyle/>
          <a:p>
            <a:pPr marL="0" indent="0">
              <a:buNone/>
            </a:pPr>
            <a:r>
              <a:rPr lang="nl-NL" sz="9600" b="1" dirty="0"/>
              <a:t>3.4 Tijd/Snelheid:</a:t>
            </a:r>
          </a:p>
          <a:p>
            <a:r>
              <a:rPr lang="nl-NL" sz="7200" dirty="0">
                <a:solidFill>
                  <a:srgbClr val="3366FF"/>
                </a:solidFill>
              </a:rPr>
              <a:t>De tijd van seconde, minuten  en uren omrekenen.</a:t>
            </a:r>
          </a:p>
          <a:p>
            <a:r>
              <a:rPr lang="nl-NL" sz="7200" dirty="0"/>
              <a:t>De snelheid uitrekenen in  m/sec  of  km/u</a:t>
            </a:r>
          </a:p>
          <a:p>
            <a:r>
              <a:rPr lang="nl-NL" sz="7200" dirty="0"/>
              <a:t>Uitrekenen hoelang iemand heeft gedaan over een bepaalde afstand.</a:t>
            </a:r>
          </a:p>
          <a:p>
            <a:r>
              <a:rPr lang="nl-NL" sz="7200" dirty="0"/>
              <a:t>Uitrekenen hoever iemand is gekomen als je de tijd weet.</a:t>
            </a:r>
          </a:p>
          <a:p>
            <a:endParaRPr lang="nl-NL" dirty="0"/>
          </a:p>
        </p:txBody>
      </p:sp>
      <p:sp>
        <p:nvSpPr>
          <p:cNvPr id="5" name="Tekstvak 4"/>
          <p:cNvSpPr txBox="1"/>
          <p:nvPr/>
        </p:nvSpPr>
        <p:spPr>
          <a:xfrm>
            <a:off x="158141" y="2134830"/>
            <a:ext cx="6947736" cy="2308324"/>
          </a:xfrm>
          <a:prstGeom prst="rect">
            <a:avLst/>
          </a:prstGeom>
          <a:noFill/>
        </p:spPr>
        <p:txBody>
          <a:bodyPr wrap="none" rtlCol="0">
            <a:spAutoFit/>
          </a:bodyPr>
          <a:lstStyle/>
          <a:p>
            <a:r>
              <a:rPr lang="nl-NL" dirty="0" smtClean="0"/>
              <a:t>Als je met tijd gaat rekenen moet je altijd oppassen </a:t>
            </a:r>
          </a:p>
          <a:p>
            <a:r>
              <a:rPr lang="nl-NL" dirty="0" smtClean="0"/>
              <a:t>want er gaan maar 60 minuten in een uur en geen 100.  </a:t>
            </a:r>
          </a:p>
          <a:p>
            <a:r>
              <a:rPr lang="nl-NL" dirty="0" smtClean="0"/>
              <a:t>Daarom is het handig om de uren en minuten los van </a:t>
            </a:r>
          </a:p>
          <a:p>
            <a:r>
              <a:rPr lang="nl-NL" dirty="0" smtClean="0"/>
              <a:t>elkaar uit te rekenen. </a:t>
            </a:r>
          </a:p>
          <a:p>
            <a:endParaRPr lang="nl-NL" dirty="0" smtClean="0"/>
          </a:p>
          <a:p>
            <a:r>
              <a:rPr lang="nl-NL" dirty="0" smtClean="0"/>
              <a:t>Vb. De trein vertrekt om 15:28 uur en komt om 17:49 uur aan.</a:t>
            </a:r>
          </a:p>
          <a:p>
            <a:r>
              <a:rPr lang="nl-NL" dirty="0" smtClean="0"/>
              <a:t>Hoelang ben je dan onderweg geweest?</a:t>
            </a:r>
          </a:p>
          <a:p>
            <a:endParaRPr lang="nl-NL" dirty="0"/>
          </a:p>
        </p:txBody>
      </p:sp>
      <p:sp>
        <p:nvSpPr>
          <p:cNvPr id="9" name="Tekstvak 8"/>
          <p:cNvSpPr txBox="1"/>
          <p:nvPr/>
        </p:nvSpPr>
        <p:spPr>
          <a:xfrm>
            <a:off x="158141" y="4331328"/>
            <a:ext cx="8665225" cy="1692771"/>
          </a:xfrm>
          <a:prstGeom prst="rect">
            <a:avLst/>
          </a:prstGeom>
          <a:noFill/>
        </p:spPr>
        <p:txBody>
          <a:bodyPr wrap="square" rtlCol="0">
            <a:spAutoFit/>
          </a:bodyPr>
          <a:lstStyle/>
          <a:p>
            <a:r>
              <a:rPr lang="nl-NL" sz="2000" b="1" u="sng" dirty="0" smtClean="0"/>
              <a:t>Antwoord:</a:t>
            </a:r>
          </a:p>
          <a:p>
            <a:r>
              <a:rPr lang="nl-NL" sz="2000" dirty="0" smtClean="0"/>
              <a:t>Van </a:t>
            </a:r>
            <a:r>
              <a:rPr lang="nl-NL" sz="2000" dirty="0"/>
              <a:t>28 min naar 49 min is 21 minuten </a:t>
            </a:r>
            <a:r>
              <a:rPr lang="nl-NL" sz="2000" dirty="0" smtClean="0"/>
              <a:t>later.</a:t>
            </a:r>
          </a:p>
          <a:p>
            <a:r>
              <a:rPr lang="nl-NL" sz="2000" dirty="0" smtClean="0"/>
              <a:t>Dan nog van 3 uur naar 5 uur, dat is 2 uur later.</a:t>
            </a:r>
          </a:p>
          <a:p>
            <a:endParaRPr lang="nl-NL" sz="2000" dirty="0"/>
          </a:p>
          <a:p>
            <a:r>
              <a:rPr lang="nl-NL" sz="2000" dirty="0" smtClean="0"/>
              <a:t>Dus je bent 2 uur en 21 minuten onderweg geweest</a:t>
            </a:r>
            <a:r>
              <a:rPr lang="nl-NL" sz="2400" dirty="0" smtClean="0"/>
              <a:t>.</a:t>
            </a:r>
            <a:endParaRPr lang="nl-NL" sz="2400" dirty="0"/>
          </a:p>
        </p:txBody>
      </p:sp>
    </p:spTree>
    <p:extLst>
      <p:ext uri="{BB962C8B-B14F-4D97-AF65-F5344CB8AC3E}">
        <p14:creationId xmlns:p14="http://schemas.microsoft.com/office/powerpoint/2010/main" val="44221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181594"/>
            <a:ext cx="8839942" cy="2065062"/>
          </a:xfrm>
        </p:spPr>
        <p:txBody>
          <a:bodyPr>
            <a:normAutofit fontScale="25000" lnSpcReduction="20000"/>
          </a:bodyPr>
          <a:lstStyle/>
          <a:p>
            <a:pPr marL="0" indent="0">
              <a:buNone/>
            </a:pPr>
            <a:r>
              <a:rPr lang="nl-NL" sz="9600" b="1" dirty="0"/>
              <a:t>3.4 Tijd/Snelheid:</a:t>
            </a:r>
          </a:p>
          <a:p>
            <a:r>
              <a:rPr lang="nl-NL" sz="7200" dirty="0"/>
              <a:t>De tijd van seconde, minuten  en uren omrekenen.</a:t>
            </a:r>
          </a:p>
          <a:p>
            <a:r>
              <a:rPr lang="nl-NL" sz="7200" dirty="0">
                <a:solidFill>
                  <a:srgbClr val="3366FF"/>
                </a:solidFill>
              </a:rPr>
              <a:t>De snelheid uitrekenen in  m/sec  of  km/u</a:t>
            </a:r>
          </a:p>
          <a:p>
            <a:r>
              <a:rPr lang="nl-NL" sz="7200" dirty="0"/>
              <a:t>Uitrekenen hoelang iemand heeft gedaan over een bepaalde afstand.</a:t>
            </a:r>
          </a:p>
          <a:p>
            <a:r>
              <a:rPr lang="nl-NL" sz="7200" dirty="0"/>
              <a:t>Uitrekenen hoever iemand is gekomen als je de tijd weet.</a:t>
            </a:r>
          </a:p>
          <a:p>
            <a:endParaRPr lang="nl-NL" dirty="0"/>
          </a:p>
        </p:txBody>
      </p:sp>
      <p:sp>
        <p:nvSpPr>
          <p:cNvPr id="9" name="Tekstvak 8"/>
          <p:cNvSpPr txBox="1"/>
          <p:nvPr/>
        </p:nvSpPr>
        <p:spPr>
          <a:xfrm>
            <a:off x="674975" y="5020441"/>
            <a:ext cx="2691077" cy="461665"/>
          </a:xfrm>
          <a:prstGeom prst="rect">
            <a:avLst/>
          </a:prstGeom>
          <a:noFill/>
        </p:spPr>
        <p:txBody>
          <a:bodyPr wrap="square" rtlCol="0">
            <a:spAutoFit/>
          </a:bodyPr>
          <a:lstStyle/>
          <a:p>
            <a:r>
              <a:rPr lang="nl-NL" sz="2400" dirty="0" smtClean="0">
                <a:solidFill>
                  <a:srgbClr val="000000"/>
                </a:solidFill>
              </a:rPr>
              <a:t>21: 3,6= 5,8 m/s</a:t>
            </a:r>
            <a:endParaRPr lang="nl-NL" sz="2400" dirty="0">
              <a:solidFill>
                <a:srgbClr val="000000"/>
              </a:solidFill>
            </a:endParaRPr>
          </a:p>
        </p:txBody>
      </p:sp>
      <p:pic>
        <p:nvPicPr>
          <p:cNvPr id="6" name="Afbeelding 5" descr="http://www.studiowiskunde.nl/KB3/les505/schema1.png"/>
          <p:cNvPicPr/>
          <p:nvPr/>
        </p:nvPicPr>
        <p:blipFill>
          <a:blip r:embed="rId2">
            <a:extLst>
              <a:ext uri="{28A0092B-C50C-407E-A947-70E740481C1C}">
                <a14:useLocalDpi xmlns:a14="http://schemas.microsoft.com/office/drawing/2010/main" val="0"/>
              </a:ext>
            </a:extLst>
          </a:blip>
          <a:srcRect/>
          <a:stretch>
            <a:fillRect/>
          </a:stretch>
        </p:blipFill>
        <p:spPr bwMode="auto">
          <a:xfrm>
            <a:off x="791248" y="2145637"/>
            <a:ext cx="6961274" cy="1883023"/>
          </a:xfrm>
          <a:prstGeom prst="rect">
            <a:avLst/>
          </a:prstGeom>
          <a:noFill/>
          <a:ln>
            <a:noFill/>
          </a:ln>
        </p:spPr>
      </p:pic>
      <p:sp>
        <p:nvSpPr>
          <p:cNvPr id="7" name="Tekstvak 6"/>
          <p:cNvSpPr txBox="1"/>
          <p:nvPr/>
        </p:nvSpPr>
        <p:spPr>
          <a:xfrm>
            <a:off x="582210" y="4220459"/>
            <a:ext cx="3057247" cy="646331"/>
          </a:xfrm>
          <a:prstGeom prst="rect">
            <a:avLst/>
          </a:prstGeom>
          <a:noFill/>
        </p:spPr>
        <p:txBody>
          <a:bodyPr wrap="none" rtlCol="0">
            <a:spAutoFit/>
          </a:bodyPr>
          <a:lstStyle/>
          <a:p>
            <a:r>
              <a:rPr lang="nl-NL" dirty="0" smtClean="0"/>
              <a:t>Een fietser rijdt 21 km/u,</a:t>
            </a:r>
          </a:p>
          <a:p>
            <a:r>
              <a:rPr lang="nl-NL" dirty="0" smtClean="0"/>
              <a:t>wat is zijn snelheid in m/s?</a:t>
            </a:r>
            <a:endParaRPr lang="nl-NL" dirty="0"/>
          </a:p>
        </p:txBody>
      </p:sp>
      <p:sp>
        <p:nvSpPr>
          <p:cNvPr id="8" name="Tekstvak 7"/>
          <p:cNvSpPr txBox="1"/>
          <p:nvPr/>
        </p:nvSpPr>
        <p:spPr>
          <a:xfrm>
            <a:off x="4165868" y="4220459"/>
            <a:ext cx="3331361" cy="646331"/>
          </a:xfrm>
          <a:prstGeom prst="rect">
            <a:avLst/>
          </a:prstGeom>
          <a:noFill/>
        </p:spPr>
        <p:txBody>
          <a:bodyPr wrap="none" rtlCol="0">
            <a:spAutoFit/>
          </a:bodyPr>
          <a:lstStyle/>
          <a:p>
            <a:r>
              <a:rPr lang="nl-NL" dirty="0" smtClean="0"/>
              <a:t>Een hardloper loopt 2,5 m/s,</a:t>
            </a:r>
          </a:p>
          <a:p>
            <a:r>
              <a:rPr lang="nl-NL" dirty="0" smtClean="0"/>
              <a:t>wat is zijn snelheid in km/u?</a:t>
            </a:r>
            <a:endParaRPr lang="nl-NL" dirty="0"/>
          </a:p>
        </p:txBody>
      </p:sp>
      <p:sp>
        <p:nvSpPr>
          <p:cNvPr id="10" name="Tekstvak 9"/>
          <p:cNvSpPr txBox="1"/>
          <p:nvPr/>
        </p:nvSpPr>
        <p:spPr>
          <a:xfrm>
            <a:off x="4165868" y="5020440"/>
            <a:ext cx="2691077" cy="461665"/>
          </a:xfrm>
          <a:prstGeom prst="rect">
            <a:avLst/>
          </a:prstGeom>
          <a:noFill/>
        </p:spPr>
        <p:txBody>
          <a:bodyPr wrap="square" rtlCol="0">
            <a:spAutoFit/>
          </a:bodyPr>
          <a:lstStyle/>
          <a:p>
            <a:r>
              <a:rPr lang="nl-NL" sz="2400" dirty="0" smtClean="0">
                <a:solidFill>
                  <a:srgbClr val="000000"/>
                </a:solidFill>
              </a:rPr>
              <a:t>2,5 x 3,6= 9 km/u</a:t>
            </a:r>
            <a:endParaRPr lang="nl-NL" sz="2400" dirty="0">
              <a:solidFill>
                <a:srgbClr val="000000"/>
              </a:solidFill>
            </a:endParaRPr>
          </a:p>
        </p:txBody>
      </p:sp>
    </p:spTree>
    <p:extLst>
      <p:ext uri="{BB962C8B-B14F-4D97-AF65-F5344CB8AC3E}">
        <p14:creationId xmlns:p14="http://schemas.microsoft.com/office/powerpoint/2010/main" val="306117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181594"/>
            <a:ext cx="8839942" cy="2065062"/>
          </a:xfrm>
        </p:spPr>
        <p:txBody>
          <a:bodyPr>
            <a:normAutofit fontScale="25000" lnSpcReduction="20000"/>
          </a:bodyPr>
          <a:lstStyle/>
          <a:p>
            <a:pPr marL="0" indent="0">
              <a:buNone/>
            </a:pPr>
            <a:r>
              <a:rPr lang="nl-NL" sz="9600" b="1" dirty="0"/>
              <a:t>3.4 Tijd/Snelheid:</a:t>
            </a:r>
          </a:p>
          <a:p>
            <a:r>
              <a:rPr lang="nl-NL" sz="7200" dirty="0"/>
              <a:t>De tijd van seconde, minuten  en uren omrekenen.</a:t>
            </a:r>
          </a:p>
          <a:p>
            <a:r>
              <a:rPr lang="nl-NL" sz="7200" dirty="0"/>
              <a:t>De snelheid uitrekenen in  m/sec  of  km/u</a:t>
            </a:r>
          </a:p>
          <a:p>
            <a:r>
              <a:rPr lang="nl-NL" sz="7200" dirty="0">
                <a:solidFill>
                  <a:srgbClr val="0070C0"/>
                </a:solidFill>
              </a:rPr>
              <a:t>Uitrekenen hoelang iemand heeft gedaan over een bepaalde afstand.</a:t>
            </a:r>
          </a:p>
          <a:p>
            <a:r>
              <a:rPr lang="nl-NL" sz="7200" dirty="0"/>
              <a:t>Uitrekenen hoever iemand is gekomen als je de tijd weet.</a:t>
            </a:r>
          </a:p>
          <a:p>
            <a:endParaRPr lang="nl-NL" dirty="0"/>
          </a:p>
        </p:txBody>
      </p:sp>
      <p:sp>
        <p:nvSpPr>
          <p:cNvPr id="5" name="Tekstvak 4"/>
          <p:cNvSpPr txBox="1"/>
          <p:nvPr/>
        </p:nvSpPr>
        <p:spPr>
          <a:xfrm>
            <a:off x="83954" y="2114887"/>
            <a:ext cx="8749511" cy="1877437"/>
          </a:xfrm>
          <a:prstGeom prst="rect">
            <a:avLst/>
          </a:prstGeom>
          <a:noFill/>
        </p:spPr>
        <p:txBody>
          <a:bodyPr wrap="none" rtlCol="0">
            <a:spAutoFit/>
          </a:bodyPr>
          <a:lstStyle/>
          <a:p>
            <a:r>
              <a:rPr lang="nl-NL" sz="2400" dirty="0" smtClean="0"/>
              <a:t>Als je de snelheid van iets weet en je weet de afgelegde </a:t>
            </a:r>
          </a:p>
          <a:p>
            <a:r>
              <a:rPr lang="nl-NL" sz="2400" dirty="0" smtClean="0"/>
              <a:t>afstand dan kun je de tijd uitrekenen.</a:t>
            </a:r>
          </a:p>
          <a:p>
            <a:endParaRPr lang="nl-NL" sz="2400" dirty="0"/>
          </a:p>
          <a:p>
            <a:r>
              <a:rPr lang="nl-NL" sz="2400" dirty="0" smtClean="0"/>
              <a:t>Vb. </a:t>
            </a:r>
            <a:r>
              <a:rPr lang="nl-NL" sz="2000" dirty="0" smtClean="0"/>
              <a:t>Max Verstappen rijdt 250 km/u en hij heeft 225 km gereden.</a:t>
            </a:r>
          </a:p>
          <a:p>
            <a:r>
              <a:rPr lang="nl-NL" sz="2000" dirty="0" smtClean="0"/>
              <a:t>         Hoeveel minuten heeft Max gereden?</a:t>
            </a:r>
            <a:endParaRPr lang="nl-NL" sz="2000" dirty="0"/>
          </a:p>
        </p:txBody>
      </p:sp>
      <p:sp>
        <p:nvSpPr>
          <p:cNvPr id="16" name="Gekromde PIJL-OMHOOG 15"/>
          <p:cNvSpPr/>
          <p:nvPr/>
        </p:nvSpPr>
        <p:spPr>
          <a:xfrm>
            <a:off x="3356232" y="5488932"/>
            <a:ext cx="569843" cy="251791"/>
          </a:xfrm>
          <a:prstGeom prst="curved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graphicFrame>
        <p:nvGraphicFramePr>
          <p:cNvPr id="17" name="Tabel 16"/>
          <p:cNvGraphicFramePr>
            <a:graphicFrameLocks noGrp="1"/>
          </p:cNvGraphicFramePr>
          <p:nvPr>
            <p:extLst>
              <p:ext uri="{D42A27DB-BD31-4B8C-83A1-F6EECF244321}">
                <p14:modId xmlns:p14="http://schemas.microsoft.com/office/powerpoint/2010/main" val="660645949"/>
              </p:ext>
            </p:extLst>
          </p:nvPr>
        </p:nvGraphicFramePr>
        <p:xfrm>
          <a:off x="778684" y="4701149"/>
          <a:ext cx="5724940" cy="741680"/>
        </p:xfrm>
        <a:graphic>
          <a:graphicData uri="http://schemas.openxmlformats.org/drawingml/2006/table">
            <a:tbl>
              <a:tblPr firstRow="1" bandRow="1">
                <a:tableStyleId>{5940675A-B579-460E-94D1-54222C63F5DA}</a:tableStyleId>
              </a:tblPr>
              <a:tblGrid>
                <a:gridCol w="1073428"/>
                <a:gridCol w="1745330"/>
                <a:gridCol w="1612232"/>
                <a:gridCol w="1293950"/>
              </a:tblGrid>
              <a:tr h="370840">
                <a:tc>
                  <a:txBody>
                    <a:bodyPr/>
                    <a:lstStyle/>
                    <a:p>
                      <a:r>
                        <a:rPr lang="nl-NL" dirty="0" smtClean="0"/>
                        <a:t>Afstand</a:t>
                      </a:r>
                      <a:endParaRPr lang="nl-NL" dirty="0"/>
                    </a:p>
                  </a:txBody>
                  <a:tcPr/>
                </a:tc>
                <a:tc>
                  <a:txBody>
                    <a:bodyPr/>
                    <a:lstStyle/>
                    <a:p>
                      <a:r>
                        <a:rPr lang="nl-NL" dirty="0" smtClean="0"/>
                        <a:t>250 km </a:t>
                      </a:r>
                      <a:endParaRPr lang="nl-NL" dirty="0"/>
                    </a:p>
                  </a:txBody>
                  <a:tcPr/>
                </a:tc>
                <a:tc>
                  <a:txBody>
                    <a:bodyPr/>
                    <a:lstStyle/>
                    <a:p>
                      <a:r>
                        <a:rPr lang="nl-NL" baseline="0" dirty="0" smtClean="0"/>
                        <a:t>1 km</a:t>
                      </a:r>
                      <a:endParaRPr lang="nl-NL" dirty="0"/>
                    </a:p>
                  </a:txBody>
                  <a:tcPr/>
                </a:tc>
                <a:tc>
                  <a:txBody>
                    <a:bodyPr/>
                    <a:lstStyle/>
                    <a:p>
                      <a:r>
                        <a:rPr lang="nl-NL" dirty="0" smtClean="0"/>
                        <a:t>225 km</a:t>
                      </a:r>
                      <a:endParaRPr lang="nl-NL" dirty="0"/>
                    </a:p>
                  </a:txBody>
                  <a:tcPr/>
                </a:tc>
              </a:tr>
              <a:tr h="370840">
                <a:tc>
                  <a:txBody>
                    <a:bodyPr/>
                    <a:lstStyle/>
                    <a:p>
                      <a:r>
                        <a:rPr lang="nl-NL" dirty="0" smtClean="0"/>
                        <a:t>Tijd </a:t>
                      </a:r>
                      <a:endParaRPr lang="nl-NL" dirty="0"/>
                    </a:p>
                  </a:txBody>
                  <a:tcPr/>
                </a:tc>
                <a:tc>
                  <a:txBody>
                    <a:bodyPr/>
                    <a:lstStyle/>
                    <a:p>
                      <a:r>
                        <a:rPr lang="nl-NL" dirty="0" smtClean="0"/>
                        <a:t>1 uur = 60 min</a:t>
                      </a:r>
                      <a:endParaRPr lang="nl-NL" dirty="0"/>
                    </a:p>
                  </a:txBody>
                  <a:tcPr/>
                </a:tc>
                <a:tc>
                  <a:txBody>
                    <a:bodyPr/>
                    <a:lstStyle/>
                    <a:p>
                      <a:r>
                        <a:rPr lang="nl-NL" dirty="0" smtClean="0"/>
                        <a:t> 0,24 min</a:t>
                      </a:r>
                      <a:endParaRPr lang="nl-NL" dirty="0"/>
                    </a:p>
                  </a:txBody>
                  <a:tcPr/>
                </a:tc>
                <a:tc>
                  <a:txBody>
                    <a:bodyPr/>
                    <a:lstStyle/>
                    <a:p>
                      <a:r>
                        <a:rPr lang="nl-NL" dirty="0" smtClean="0"/>
                        <a:t>54 min</a:t>
                      </a:r>
                      <a:endParaRPr lang="nl-NL" dirty="0"/>
                    </a:p>
                  </a:txBody>
                  <a:tcPr/>
                </a:tc>
              </a:tr>
            </a:tbl>
          </a:graphicData>
        </a:graphic>
      </p:graphicFrame>
      <p:sp>
        <p:nvSpPr>
          <p:cNvPr id="18" name="Gekromde PIJL-OMHOOG 17"/>
          <p:cNvSpPr/>
          <p:nvPr/>
        </p:nvSpPr>
        <p:spPr>
          <a:xfrm>
            <a:off x="4892331" y="5517070"/>
            <a:ext cx="569843" cy="251791"/>
          </a:xfrm>
          <a:prstGeom prst="curved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sp>
        <p:nvSpPr>
          <p:cNvPr id="19" name="Gekromde PIJL-OMLAAG 18"/>
          <p:cNvSpPr/>
          <p:nvPr/>
        </p:nvSpPr>
        <p:spPr>
          <a:xfrm>
            <a:off x="3283348" y="4368909"/>
            <a:ext cx="569843" cy="274876"/>
          </a:xfrm>
          <a:prstGeom prst="curved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sp>
        <p:nvSpPr>
          <p:cNvPr id="20" name="Gekromde PIJL-OMLAAG 19"/>
          <p:cNvSpPr/>
          <p:nvPr/>
        </p:nvSpPr>
        <p:spPr>
          <a:xfrm>
            <a:off x="4820223" y="4390175"/>
            <a:ext cx="569843" cy="274876"/>
          </a:xfrm>
          <a:prstGeom prst="curved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sp>
        <p:nvSpPr>
          <p:cNvPr id="21" name="Tekstvak 20"/>
          <p:cNvSpPr txBox="1"/>
          <p:nvPr/>
        </p:nvSpPr>
        <p:spPr>
          <a:xfrm>
            <a:off x="3191276" y="4013706"/>
            <a:ext cx="767288" cy="400110"/>
          </a:xfrm>
          <a:prstGeom prst="rect">
            <a:avLst/>
          </a:prstGeom>
          <a:noFill/>
        </p:spPr>
        <p:txBody>
          <a:bodyPr wrap="square" rtlCol="0">
            <a:spAutoFit/>
          </a:bodyPr>
          <a:lstStyle/>
          <a:p>
            <a:r>
              <a:rPr lang="nl-NL" sz="2000" b="1" dirty="0" smtClean="0"/>
              <a:t>:250</a:t>
            </a:r>
            <a:endParaRPr lang="nl-NL" sz="2000" b="1" dirty="0"/>
          </a:p>
        </p:txBody>
      </p:sp>
      <p:sp>
        <p:nvSpPr>
          <p:cNvPr id="22" name="Tekstvak 21"/>
          <p:cNvSpPr txBox="1"/>
          <p:nvPr/>
        </p:nvSpPr>
        <p:spPr>
          <a:xfrm>
            <a:off x="3283348" y="5725562"/>
            <a:ext cx="840172" cy="400110"/>
          </a:xfrm>
          <a:prstGeom prst="rect">
            <a:avLst/>
          </a:prstGeom>
          <a:noFill/>
        </p:spPr>
        <p:txBody>
          <a:bodyPr wrap="square" rtlCol="0">
            <a:spAutoFit/>
          </a:bodyPr>
          <a:lstStyle/>
          <a:p>
            <a:r>
              <a:rPr lang="nl-NL" sz="2000" b="1" dirty="0" smtClean="0"/>
              <a:t>:250</a:t>
            </a:r>
            <a:endParaRPr lang="nl-NL" sz="2000" b="1" dirty="0"/>
          </a:p>
        </p:txBody>
      </p:sp>
      <p:sp>
        <p:nvSpPr>
          <p:cNvPr id="23" name="Tekstvak 22"/>
          <p:cNvSpPr txBox="1"/>
          <p:nvPr/>
        </p:nvSpPr>
        <p:spPr>
          <a:xfrm>
            <a:off x="4751115" y="5750533"/>
            <a:ext cx="912774" cy="400110"/>
          </a:xfrm>
          <a:prstGeom prst="rect">
            <a:avLst/>
          </a:prstGeom>
          <a:noFill/>
        </p:spPr>
        <p:txBody>
          <a:bodyPr wrap="square" rtlCol="0">
            <a:spAutoFit/>
          </a:bodyPr>
          <a:lstStyle/>
          <a:p>
            <a:r>
              <a:rPr lang="nl-NL" sz="2000" b="1" dirty="0" smtClean="0"/>
              <a:t>x225</a:t>
            </a:r>
            <a:endParaRPr lang="nl-NL" sz="2000" b="1" dirty="0"/>
          </a:p>
        </p:txBody>
      </p:sp>
      <p:sp>
        <p:nvSpPr>
          <p:cNvPr id="24" name="Tekstvak 23"/>
          <p:cNvSpPr txBox="1"/>
          <p:nvPr/>
        </p:nvSpPr>
        <p:spPr>
          <a:xfrm>
            <a:off x="4696580" y="4026262"/>
            <a:ext cx="961344" cy="400110"/>
          </a:xfrm>
          <a:prstGeom prst="rect">
            <a:avLst/>
          </a:prstGeom>
          <a:noFill/>
        </p:spPr>
        <p:txBody>
          <a:bodyPr wrap="square" rtlCol="0">
            <a:spAutoFit/>
          </a:bodyPr>
          <a:lstStyle/>
          <a:p>
            <a:r>
              <a:rPr lang="nl-NL" sz="2000" b="1" dirty="0" smtClean="0"/>
              <a:t>x225</a:t>
            </a:r>
            <a:endParaRPr lang="nl-NL" sz="2000" b="1" dirty="0"/>
          </a:p>
        </p:txBody>
      </p:sp>
      <p:sp>
        <p:nvSpPr>
          <p:cNvPr id="25" name="Tekstvak 24"/>
          <p:cNvSpPr txBox="1"/>
          <p:nvPr/>
        </p:nvSpPr>
        <p:spPr>
          <a:xfrm>
            <a:off x="6906126" y="4643785"/>
            <a:ext cx="1732548" cy="646331"/>
          </a:xfrm>
          <a:prstGeom prst="rect">
            <a:avLst/>
          </a:prstGeom>
          <a:noFill/>
        </p:spPr>
        <p:txBody>
          <a:bodyPr wrap="square" rtlCol="0">
            <a:spAutoFit/>
          </a:bodyPr>
          <a:lstStyle/>
          <a:p>
            <a:r>
              <a:rPr lang="nl-NL" b="1" dirty="0" smtClean="0"/>
              <a:t>Max heeft 54 min gereden.</a:t>
            </a:r>
            <a:endParaRPr lang="nl-NL" b="1" dirty="0"/>
          </a:p>
        </p:txBody>
      </p:sp>
    </p:spTree>
    <p:extLst>
      <p:ext uri="{BB962C8B-B14F-4D97-AF65-F5344CB8AC3E}">
        <p14:creationId xmlns:p14="http://schemas.microsoft.com/office/powerpoint/2010/main" val="42483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P spid="21" grpId="0"/>
      <p:bldP spid="22" grpId="0"/>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181594"/>
            <a:ext cx="8839942" cy="2065062"/>
          </a:xfrm>
        </p:spPr>
        <p:txBody>
          <a:bodyPr>
            <a:normAutofit fontScale="25000" lnSpcReduction="20000"/>
          </a:bodyPr>
          <a:lstStyle/>
          <a:p>
            <a:pPr marL="0" indent="0">
              <a:buNone/>
            </a:pPr>
            <a:r>
              <a:rPr lang="nl-NL" sz="9600" b="1" dirty="0"/>
              <a:t>3.4 Tijd/Snelheid:</a:t>
            </a:r>
          </a:p>
          <a:p>
            <a:r>
              <a:rPr lang="nl-NL" sz="7200" dirty="0"/>
              <a:t>De tijd van seconde, minuten  en uren omrekenen.</a:t>
            </a:r>
          </a:p>
          <a:p>
            <a:r>
              <a:rPr lang="nl-NL" sz="7200" dirty="0"/>
              <a:t>De snelheid uitrekenen in  m/sec  of  km/u</a:t>
            </a:r>
          </a:p>
          <a:p>
            <a:r>
              <a:rPr lang="nl-NL" sz="7200" dirty="0"/>
              <a:t>Uitrekenen hoelang iemand heeft gedaan over een bepaalde afstand.</a:t>
            </a:r>
          </a:p>
          <a:p>
            <a:r>
              <a:rPr lang="nl-NL" sz="7200" dirty="0">
                <a:solidFill>
                  <a:srgbClr val="0070C0"/>
                </a:solidFill>
              </a:rPr>
              <a:t>Uitrekenen hoever iemand is gekomen als je de tijd weet.</a:t>
            </a:r>
          </a:p>
          <a:p>
            <a:endParaRPr lang="nl-NL" dirty="0"/>
          </a:p>
        </p:txBody>
      </p:sp>
      <p:sp>
        <p:nvSpPr>
          <p:cNvPr id="5" name="Tekstvak 4"/>
          <p:cNvSpPr txBox="1"/>
          <p:nvPr/>
        </p:nvSpPr>
        <p:spPr>
          <a:xfrm>
            <a:off x="83954" y="2114887"/>
            <a:ext cx="8855309" cy="1877437"/>
          </a:xfrm>
          <a:prstGeom prst="rect">
            <a:avLst/>
          </a:prstGeom>
          <a:noFill/>
        </p:spPr>
        <p:txBody>
          <a:bodyPr wrap="none" rtlCol="0">
            <a:spAutoFit/>
          </a:bodyPr>
          <a:lstStyle/>
          <a:p>
            <a:r>
              <a:rPr lang="nl-NL" sz="2400" dirty="0" smtClean="0"/>
              <a:t>Als je de snelheid van iets weet en hoelang het onderweg</a:t>
            </a:r>
          </a:p>
          <a:p>
            <a:r>
              <a:rPr lang="nl-NL" sz="2400" dirty="0" smtClean="0"/>
              <a:t> is dan kun je uitrekenen welke afstand er is afgelegd. </a:t>
            </a:r>
          </a:p>
          <a:p>
            <a:endParaRPr lang="nl-NL" sz="2400" dirty="0"/>
          </a:p>
          <a:p>
            <a:r>
              <a:rPr lang="nl-NL" sz="2400" dirty="0" smtClean="0"/>
              <a:t>Vb. </a:t>
            </a:r>
            <a:r>
              <a:rPr lang="nl-NL" sz="2000" dirty="0" smtClean="0"/>
              <a:t>Een olifant loopt </a:t>
            </a:r>
            <a:r>
              <a:rPr lang="nl-NL" sz="2000" dirty="0"/>
              <a:t>2</a:t>
            </a:r>
            <a:r>
              <a:rPr lang="nl-NL" sz="2000" dirty="0" smtClean="0"/>
              <a:t>5 km/u en hij is 40 minuten aan het lopen.</a:t>
            </a:r>
          </a:p>
          <a:p>
            <a:r>
              <a:rPr lang="nl-NL" sz="2000" dirty="0" smtClean="0"/>
              <a:t>         Hoeveel km heeft de olifant gelopen?</a:t>
            </a:r>
            <a:endParaRPr lang="nl-NL" sz="2000" dirty="0"/>
          </a:p>
        </p:txBody>
      </p:sp>
      <p:sp>
        <p:nvSpPr>
          <p:cNvPr id="16" name="Gekromde PIJL-OMHOOG 15"/>
          <p:cNvSpPr/>
          <p:nvPr/>
        </p:nvSpPr>
        <p:spPr>
          <a:xfrm>
            <a:off x="3356232" y="5488932"/>
            <a:ext cx="569843" cy="251791"/>
          </a:xfrm>
          <a:prstGeom prst="curved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graphicFrame>
        <p:nvGraphicFramePr>
          <p:cNvPr id="17" name="Tabel 16"/>
          <p:cNvGraphicFramePr>
            <a:graphicFrameLocks noGrp="1"/>
          </p:cNvGraphicFramePr>
          <p:nvPr>
            <p:extLst>
              <p:ext uri="{D42A27DB-BD31-4B8C-83A1-F6EECF244321}">
                <p14:modId xmlns:p14="http://schemas.microsoft.com/office/powerpoint/2010/main" val="2236977860"/>
              </p:ext>
            </p:extLst>
          </p:nvPr>
        </p:nvGraphicFramePr>
        <p:xfrm>
          <a:off x="778684" y="4701149"/>
          <a:ext cx="5724940" cy="741680"/>
        </p:xfrm>
        <a:graphic>
          <a:graphicData uri="http://schemas.openxmlformats.org/drawingml/2006/table">
            <a:tbl>
              <a:tblPr firstRow="1" bandRow="1">
                <a:tableStyleId>{5940675A-B579-460E-94D1-54222C63F5DA}</a:tableStyleId>
              </a:tblPr>
              <a:tblGrid>
                <a:gridCol w="1073428"/>
                <a:gridCol w="1745330"/>
                <a:gridCol w="1612232"/>
                <a:gridCol w="1293950"/>
              </a:tblGrid>
              <a:tr h="370840">
                <a:tc>
                  <a:txBody>
                    <a:bodyPr/>
                    <a:lstStyle/>
                    <a:p>
                      <a:r>
                        <a:rPr lang="nl-NL" dirty="0" smtClean="0"/>
                        <a:t>Afstand</a:t>
                      </a:r>
                      <a:endParaRPr lang="nl-NL" dirty="0"/>
                    </a:p>
                  </a:txBody>
                  <a:tcPr/>
                </a:tc>
                <a:tc>
                  <a:txBody>
                    <a:bodyPr/>
                    <a:lstStyle/>
                    <a:p>
                      <a:r>
                        <a:rPr lang="nl-NL" dirty="0" smtClean="0"/>
                        <a:t>25 km </a:t>
                      </a:r>
                      <a:endParaRPr lang="nl-NL" dirty="0"/>
                    </a:p>
                  </a:txBody>
                  <a:tcPr/>
                </a:tc>
                <a:tc>
                  <a:txBody>
                    <a:bodyPr/>
                    <a:lstStyle/>
                    <a:p>
                      <a:r>
                        <a:rPr lang="nl-NL" dirty="0" smtClean="0"/>
                        <a:t>8,33333...</a:t>
                      </a:r>
                      <a:r>
                        <a:rPr lang="nl-NL" baseline="0" dirty="0" smtClean="0"/>
                        <a:t> km</a:t>
                      </a:r>
                      <a:endParaRPr lang="nl-NL" dirty="0"/>
                    </a:p>
                  </a:txBody>
                  <a:tcPr/>
                </a:tc>
                <a:tc>
                  <a:txBody>
                    <a:bodyPr/>
                    <a:lstStyle/>
                    <a:p>
                      <a:r>
                        <a:rPr lang="nl-NL" dirty="0" smtClean="0"/>
                        <a:t>16,67 km</a:t>
                      </a:r>
                      <a:endParaRPr lang="nl-NL" dirty="0"/>
                    </a:p>
                  </a:txBody>
                  <a:tcPr/>
                </a:tc>
              </a:tr>
              <a:tr h="370840">
                <a:tc>
                  <a:txBody>
                    <a:bodyPr/>
                    <a:lstStyle/>
                    <a:p>
                      <a:r>
                        <a:rPr lang="nl-NL" dirty="0" smtClean="0"/>
                        <a:t>Tijd </a:t>
                      </a:r>
                      <a:endParaRPr lang="nl-NL" dirty="0"/>
                    </a:p>
                  </a:txBody>
                  <a:tcPr/>
                </a:tc>
                <a:tc>
                  <a:txBody>
                    <a:bodyPr/>
                    <a:lstStyle/>
                    <a:p>
                      <a:r>
                        <a:rPr lang="nl-NL" dirty="0" smtClean="0"/>
                        <a:t>1 uur = 60 min</a:t>
                      </a:r>
                      <a:endParaRPr lang="nl-NL" dirty="0"/>
                    </a:p>
                  </a:txBody>
                  <a:tcPr/>
                </a:tc>
                <a:tc>
                  <a:txBody>
                    <a:bodyPr/>
                    <a:lstStyle/>
                    <a:p>
                      <a:r>
                        <a:rPr lang="nl-NL" dirty="0" smtClean="0"/>
                        <a:t>20 min</a:t>
                      </a:r>
                      <a:endParaRPr lang="nl-NL" dirty="0"/>
                    </a:p>
                  </a:txBody>
                  <a:tcPr/>
                </a:tc>
                <a:tc>
                  <a:txBody>
                    <a:bodyPr/>
                    <a:lstStyle/>
                    <a:p>
                      <a:r>
                        <a:rPr lang="nl-NL" dirty="0" smtClean="0"/>
                        <a:t>40 min</a:t>
                      </a:r>
                      <a:endParaRPr lang="nl-NL" dirty="0"/>
                    </a:p>
                  </a:txBody>
                  <a:tcPr/>
                </a:tc>
              </a:tr>
            </a:tbl>
          </a:graphicData>
        </a:graphic>
      </p:graphicFrame>
      <p:sp>
        <p:nvSpPr>
          <p:cNvPr id="18" name="Gekromde PIJL-OMHOOG 17"/>
          <p:cNvSpPr/>
          <p:nvPr/>
        </p:nvSpPr>
        <p:spPr>
          <a:xfrm>
            <a:off x="4892331" y="5517070"/>
            <a:ext cx="569843" cy="251791"/>
          </a:xfrm>
          <a:prstGeom prst="curved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sp>
        <p:nvSpPr>
          <p:cNvPr id="19" name="Gekromde PIJL-OMLAAG 18"/>
          <p:cNvSpPr/>
          <p:nvPr/>
        </p:nvSpPr>
        <p:spPr>
          <a:xfrm>
            <a:off x="3283348" y="4368909"/>
            <a:ext cx="569843" cy="274876"/>
          </a:xfrm>
          <a:prstGeom prst="curved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sp>
        <p:nvSpPr>
          <p:cNvPr id="20" name="Gekromde PIJL-OMLAAG 19"/>
          <p:cNvSpPr/>
          <p:nvPr/>
        </p:nvSpPr>
        <p:spPr>
          <a:xfrm>
            <a:off x="4820223" y="4390175"/>
            <a:ext cx="569843" cy="274876"/>
          </a:xfrm>
          <a:prstGeom prst="curved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solidFill>
                <a:schemeClr val="tx1"/>
              </a:solidFill>
            </a:endParaRPr>
          </a:p>
        </p:txBody>
      </p:sp>
      <p:sp>
        <p:nvSpPr>
          <p:cNvPr id="21" name="Tekstvak 20"/>
          <p:cNvSpPr txBox="1"/>
          <p:nvPr/>
        </p:nvSpPr>
        <p:spPr>
          <a:xfrm>
            <a:off x="3356232" y="3975007"/>
            <a:ext cx="593153" cy="400110"/>
          </a:xfrm>
          <a:prstGeom prst="rect">
            <a:avLst/>
          </a:prstGeom>
          <a:noFill/>
        </p:spPr>
        <p:txBody>
          <a:bodyPr wrap="square" rtlCol="0">
            <a:spAutoFit/>
          </a:bodyPr>
          <a:lstStyle/>
          <a:p>
            <a:r>
              <a:rPr lang="nl-NL" sz="2000" b="1" dirty="0" smtClean="0"/>
              <a:t>:3</a:t>
            </a:r>
            <a:endParaRPr lang="nl-NL" sz="2000" b="1" dirty="0"/>
          </a:p>
        </p:txBody>
      </p:sp>
      <p:sp>
        <p:nvSpPr>
          <p:cNvPr id="22" name="Tekstvak 21"/>
          <p:cNvSpPr txBox="1"/>
          <p:nvPr/>
        </p:nvSpPr>
        <p:spPr>
          <a:xfrm>
            <a:off x="3435322" y="5677467"/>
            <a:ext cx="593153" cy="400110"/>
          </a:xfrm>
          <a:prstGeom prst="rect">
            <a:avLst/>
          </a:prstGeom>
          <a:noFill/>
        </p:spPr>
        <p:txBody>
          <a:bodyPr wrap="square" rtlCol="0">
            <a:spAutoFit/>
          </a:bodyPr>
          <a:lstStyle/>
          <a:p>
            <a:r>
              <a:rPr lang="nl-NL" sz="2000" b="1" dirty="0" smtClean="0"/>
              <a:t>:3</a:t>
            </a:r>
            <a:endParaRPr lang="nl-NL" sz="2000" b="1" dirty="0"/>
          </a:p>
        </p:txBody>
      </p:sp>
      <p:sp>
        <p:nvSpPr>
          <p:cNvPr id="23" name="Tekstvak 22"/>
          <p:cNvSpPr txBox="1"/>
          <p:nvPr/>
        </p:nvSpPr>
        <p:spPr>
          <a:xfrm>
            <a:off x="4994731" y="5725562"/>
            <a:ext cx="593153" cy="400110"/>
          </a:xfrm>
          <a:prstGeom prst="rect">
            <a:avLst/>
          </a:prstGeom>
          <a:noFill/>
        </p:spPr>
        <p:txBody>
          <a:bodyPr wrap="square" rtlCol="0">
            <a:spAutoFit/>
          </a:bodyPr>
          <a:lstStyle/>
          <a:p>
            <a:r>
              <a:rPr lang="nl-NL" sz="2000" b="1" dirty="0" smtClean="0"/>
              <a:t>x2</a:t>
            </a:r>
            <a:endParaRPr lang="nl-NL" sz="2000" b="1" dirty="0"/>
          </a:p>
        </p:txBody>
      </p:sp>
      <p:sp>
        <p:nvSpPr>
          <p:cNvPr id="24" name="Tekstvak 23"/>
          <p:cNvSpPr txBox="1"/>
          <p:nvPr/>
        </p:nvSpPr>
        <p:spPr>
          <a:xfrm>
            <a:off x="4831224" y="3990743"/>
            <a:ext cx="593153" cy="400110"/>
          </a:xfrm>
          <a:prstGeom prst="rect">
            <a:avLst/>
          </a:prstGeom>
          <a:noFill/>
        </p:spPr>
        <p:txBody>
          <a:bodyPr wrap="square" rtlCol="0">
            <a:spAutoFit/>
          </a:bodyPr>
          <a:lstStyle/>
          <a:p>
            <a:r>
              <a:rPr lang="nl-NL" sz="2000" b="1" dirty="0" smtClean="0"/>
              <a:t>x2</a:t>
            </a:r>
            <a:endParaRPr lang="nl-NL" sz="2000" b="1" dirty="0"/>
          </a:p>
        </p:txBody>
      </p:sp>
      <p:sp>
        <p:nvSpPr>
          <p:cNvPr id="25" name="Tekstvak 24"/>
          <p:cNvSpPr txBox="1"/>
          <p:nvPr/>
        </p:nvSpPr>
        <p:spPr>
          <a:xfrm>
            <a:off x="6906126" y="4643785"/>
            <a:ext cx="1732548" cy="923330"/>
          </a:xfrm>
          <a:prstGeom prst="rect">
            <a:avLst/>
          </a:prstGeom>
          <a:noFill/>
        </p:spPr>
        <p:txBody>
          <a:bodyPr wrap="square" rtlCol="0">
            <a:spAutoFit/>
          </a:bodyPr>
          <a:lstStyle/>
          <a:p>
            <a:r>
              <a:rPr lang="nl-NL" b="1" dirty="0" smtClean="0"/>
              <a:t>De olifant heeft 16,7 km gelopen.</a:t>
            </a:r>
            <a:endParaRPr lang="nl-NL" b="1" dirty="0"/>
          </a:p>
        </p:txBody>
      </p:sp>
    </p:spTree>
    <p:extLst>
      <p:ext uri="{BB962C8B-B14F-4D97-AF65-F5344CB8AC3E}">
        <p14:creationId xmlns:p14="http://schemas.microsoft.com/office/powerpoint/2010/main" val="306117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P spid="21" grpId="0"/>
      <p:bldP spid="22" grpId="0"/>
      <p:bldP spid="23" grpId="0"/>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181594"/>
            <a:ext cx="8839942" cy="2065062"/>
          </a:xfrm>
        </p:spPr>
        <p:txBody>
          <a:bodyPr>
            <a:normAutofit/>
          </a:bodyPr>
          <a:lstStyle/>
          <a:p>
            <a:pPr marL="0" indent="0">
              <a:buNone/>
            </a:pPr>
            <a:r>
              <a:rPr lang="nl-NL" sz="2800" b="1" dirty="0"/>
              <a:t>3.5 Massa/dichtheid:</a:t>
            </a:r>
          </a:p>
          <a:p>
            <a:r>
              <a:rPr lang="nl-NL" dirty="0" smtClean="0"/>
              <a:t>Dit komt niet in het PTA.</a:t>
            </a:r>
            <a:endParaRPr lang="nl-NL" dirty="0"/>
          </a:p>
        </p:txBody>
      </p:sp>
    </p:spTree>
    <p:extLst>
      <p:ext uri="{BB962C8B-B14F-4D97-AF65-F5344CB8AC3E}">
        <p14:creationId xmlns:p14="http://schemas.microsoft.com/office/powerpoint/2010/main" val="4178313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181594"/>
            <a:ext cx="8839942" cy="2065062"/>
          </a:xfrm>
        </p:spPr>
        <p:txBody>
          <a:bodyPr>
            <a:normAutofit/>
          </a:bodyPr>
          <a:lstStyle/>
          <a:p>
            <a:pPr marL="0" indent="0">
              <a:buNone/>
            </a:pPr>
            <a:r>
              <a:rPr lang="nl-NL" sz="2800" b="1" dirty="0"/>
              <a:t>3.6 Machten:</a:t>
            </a:r>
          </a:p>
          <a:p>
            <a:r>
              <a:rPr lang="nl-NL" sz="1800" dirty="0">
                <a:solidFill>
                  <a:srgbClr val="3366FF"/>
                </a:solidFill>
              </a:rPr>
              <a:t>Hoe je met machten moet rekenen.</a:t>
            </a:r>
          </a:p>
          <a:p>
            <a:endParaRPr lang="nl-NL" dirty="0"/>
          </a:p>
        </p:txBody>
      </p:sp>
      <p:sp>
        <p:nvSpPr>
          <p:cNvPr id="2" name="Rechthoek 1"/>
          <p:cNvSpPr/>
          <p:nvPr/>
        </p:nvSpPr>
        <p:spPr>
          <a:xfrm>
            <a:off x="410378" y="1390923"/>
            <a:ext cx="7374054" cy="2215991"/>
          </a:xfrm>
          <a:prstGeom prst="rect">
            <a:avLst/>
          </a:prstGeom>
        </p:spPr>
        <p:txBody>
          <a:bodyPr wrap="square">
            <a:spAutoFit/>
          </a:bodyPr>
          <a:lstStyle/>
          <a:p>
            <a:r>
              <a:rPr lang="nl-NL" sz="2400" dirty="0"/>
              <a:t>4</a:t>
            </a:r>
            <a:r>
              <a:rPr lang="nl-NL" sz="2400" baseline="30000" dirty="0"/>
              <a:t>3</a:t>
            </a:r>
            <a:r>
              <a:rPr lang="nl-NL" sz="2400" dirty="0"/>
              <a:t> betekent eigenlijk 4 x 4 x </a:t>
            </a:r>
            <a:r>
              <a:rPr lang="nl-NL" sz="2400" dirty="0" smtClean="0"/>
              <a:t>4</a:t>
            </a:r>
          </a:p>
          <a:p>
            <a:r>
              <a:rPr lang="nl-NL" sz="2400" dirty="0" smtClean="0"/>
              <a:t>10</a:t>
            </a:r>
            <a:r>
              <a:rPr lang="nl-NL" sz="2400" baseline="30000" dirty="0"/>
              <a:t>6</a:t>
            </a:r>
            <a:r>
              <a:rPr lang="nl-NL" sz="2400" dirty="0" smtClean="0"/>
              <a:t> </a:t>
            </a:r>
            <a:r>
              <a:rPr lang="nl-NL" sz="2400" dirty="0"/>
              <a:t>betekent eigenlijk </a:t>
            </a:r>
            <a:r>
              <a:rPr lang="nl-NL" sz="2400" dirty="0" smtClean="0"/>
              <a:t>10 x 10 x 10 x 10 x 10 x 10</a:t>
            </a:r>
          </a:p>
          <a:p>
            <a:endParaRPr lang="nl-NL" sz="2400" dirty="0"/>
          </a:p>
          <a:p>
            <a:r>
              <a:rPr lang="nl-NL" sz="2400" dirty="0" smtClean="0"/>
              <a:t>Het is vooral belangrijk dat je weet hoe je machten moet intypen op je rekenmachine!!</a:t>
            </a:r>
            <a:endParaRPr lang="nl-NL" sz="2400" dirty="0"/>
          </a:p>
          <a:p>
            <a:endParaRPr lang="nl-NL" dirty="0"/>
          </a:p>
        </p:txBody>
      </p:sp>
    </p:spTree>
    <p:extLst>
      <p:ext uri="{BB962C8B-B14F-4D97-AF65-F5344CB8AC3E}">
        <p14:creationId xmlns:p14="http://schemas.microsoft.com/office/powerpoint/2010/main" val="502169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511490"/>
            <a:ext cx="8839942" cy="2065062"/>
          </a:xfrm>
        </p:spPr>
        <p:txBody>
          <a:bodyPr>
            <a:normAutofit/>
          </a:bodyPr>
          <a:lstStyle/>
          <a:p>
            <a:pPr marL="0" indent="0">
              <a:buNone/>
            </a:pPr>
            <a:r>
              <a:rPr lang="nl-NL" sz="3200" b="1" dirty="0"/>
              <a:t>3.7 Grote getallen:</a:t>
            </a:r>
          </a:p>
          <a:p>
            <a:r>
              <a:rPr lang="nl-NL" sz="1800" dirty="0">
                <a:solidFill>
                  <a:srgbClr val="3366FF"/>
                </a:solidFill>
              </a:rPr>
              <a:t>hoe </a:t>
            </a:r>
            <a:r>
              <a:rPr lang="nl-NL" sz="1800" dirty="0" smtClean="0">
                <a:solidFill>
                  <a:srgbClr val="3366FF"/>
                </a:solidFill>
              </a:rPr>
              <a:t>je </a:t>
            </a:r>
            <a:r>
              <a:rPr lang="nl-NL" sz="1800" dirty="0">
                <a:solidFill>
                  <a:srgbClr val="3366FF"/>
                </a:solidFill>
              </a:rPr>
              <a:t>grote getallen met de wetenschappelijke notatie kunt weergeven.</a:t>
            </a:r>
          </a:p>
          <a:p>
            <a:endParaRPr lang="nl-NL" dirty="0"/>
          </a:p>
        </p:txBody>
      </p:sp>
      <p:sp>
        <p:nvSpPr>
          <p:cNvPr id="5" name="Tekstvak 4"/>
          <p:cNvSpPr txBox="1"/>
          <p:nvPr/>
        </p:nvSpPr>
        <p:spPr>
          <a:xfrm>
            <a:off x="304058" y="1387611"/>
            <a:ext cx="7848623" cy="4401205"/>
          </a:xfrm>
          <a:prstGeom prst="rect">
            <a:avLst/>
          </a:prstGeom>
          <a:noFill/>
        </p:spPr>
        <p:txBody>
          <a:bodyPr wrap="none" rtlCol="0">
            <a:spAutoFit/>
          </a:bodyPr>
          <a:lstStyle/>
          <a:p>
            <a:r>
              <a:rPr lang="nl-NL" sz="2000" dirty="0" smtClean="0"/>
              <a:t>Sommige getallen zijn heel erg groot en daar hebben ze een </a:t>
            </a:r>
          </a:p>
          <a:p>
            <a:r>
              <a:rPr lang="nl-NL" sz="2000" dirty="0"/>
              <a:t> </a:t>
            </a:r>
            <a:r>
              <a:rPr lang="nl-NL" sz="2000" dirty="0" smtClean="0"/>
              <a:t>andere notatie voor bedacht.  </a:t>
            </a:r>
          </a:p>
          <a:p>
            <a:r>
              <a:rPr lang="nl-NL" sz="2000" dirty="0" smtClean="0"/>
              <a:t>Deze notatie heet de wetenschappelijke notatie.</a:t>
            </a:r>
          </a:p>
          <a:p>
            <a:endParaRPr lang="nl-NL" sz="2000" dirty="0"/>
          </a:p>
          <a:p>
            <a:r>
              <a:rPr lang="nl-NL" sz="2000" dirty="0" smtClean="0"/>
              <a:t>De wetenschappelijke notatie bestaat uit 2 stukjes.</a:t>
            </a:r>
          </a:p>
          <a:p>
            <a:pPr marL="342900" indent="-342900">
              <a:buFontTx/>
              <a:buChar char="-"/>
            </a:pPr>
            <a:r>
              <a:rPr lang="nl-NL" sz="2000" dirty="0" smtClean="0">
                <a:solidFill>
                  <a:srgbClr val="92D050"/>
                </a:solidFill>
              </a:rPr>
              <a:t>Een getal tussen de 1 en de 10</a:t>
            </a:r>
          </a:p>
          <a:p>
            <a:pPr marL="342900" indent="-342900">
              <a:buFontTx/>
              <a:buChar char="-"/>
            </a:pPr>
            <a:r>
              <a:rPr lang="nl-NL" sz="2000" dirty="0" smtClean="0">
                <a:solidFill>
                  <a:srgbClr val="FF0000"/>
                </a:solidFill>
              </a:rPr>
              <a:t>Een vermenigvuldiging met 10</a:t>
            </a:r>
            <a:r>
              <a:rPr lang="nl-NL" sz="2000" baseline="30000" dirty="0" smtClean="0">
                <a:solidFill>
                  <a:srgbClr val="FF0000"/>
                </a:solidFill>
              </a:rPr>
              <a:t>…</a:t>
            </a:r>
            <a:r>
              <a:rPr lang="nl-NL" sz="2000" dirty="0" smtClean="0">
                <a:solidFill>
                  <a:srgbClr val="FF0000"/>
                </a:solidFill>
              </a:rPr>
              <a:t> </a:t>
            </a:r>
          </a:p>
          <a:p>
            <a:pPr marL="342900" indent="-342900">
              <a:buFontTx/>
              <a:buChar char="-"/>
            </a:pPr>
            <a:endParaRPr lang="nl-NL" sz="2000" dirty="0" smtClean="0">
              <a:solidFill>
                <a:srgbClr val="FF0000"/>
              </a:solidFill>
            </a:endParaRPr>
          </a:p>
          <a:p>
            <a:r>
              <a:rPr lang="nl-NL" sz="2000" dirty="0" smtClean="0"/>
              <a:t>Vb. 700000 = </a:t>
            </a:r>
            <a:r>
              <a:rPr lang="nl-NL" sz="2000" dirty="0" smtClean="0">
                <a:solidFill>
                  <a:srgbClr val="92D050"/>
                </a:solidFill>
              </a:rPr>
              <a:t>7</a:t>
            </a:r>
            <a:r>
              <a:rPr lang="nl-NL" sz="2000" dirty="0" smtClean="0"/>
              <a:t> x </a:t>
            </a:r>
            <a:r>
              <a:rPr lang="nl-NL" sz="2000" dirty="0" smtClean="0">
                <a:solidFill>
                  <a:srgbClr val="FF0000"/>
                </a:solidFill>
              </a:rPr>
              <a:t>10</a:t>
            </a:r>
            <a:r>
              <a:rPr lang="nl-NL" sz="2000" baseline="30000" dirty="0" smtClean="0">
                <a:solidFill>
                  <a:srgbClr val="FF0000"/>
                </a:solidFill>
              </a:rPr>
              <a:t>5</a:t>
            </a:r>
          </a:p>
          <a:p>
            <a:endParaRPr lang="nl-NL" sz="2000" dirty="0" smtClean="0"/>
          </a:p>
          <a:p>
            <a:r>
              <a:rPr lang="nl-NL" sz="2000" dirty="0" smtClean="0"/>
              <a:t>Even oefenen:</a:t>
            </a:r>
          </a:p>
          <a:p>
            <a:r>
              <a:rPr lang="nl-NL" sz="2000" dirty="0"/>
              <a:t>800.000.000 = </a:t>
            </a:r>
            <a:endParaRPr lang="nl-NL" sz="2000" dirty="0" smtClean="0"/>
          </a:p>
          <a:p>
            <a:r>
              <a:rPr lang="nl-NL" sz="2000" dirty="0" smtClean="0"/>
              <a:t>140.000=</a:t>
            </a:r>
          </a:p>
          <a:p>
            <a:r>
              <a:rPr lang="nl-NL" sz="2000" dirty="0" smtClean="0"/>
              <a:t>65.000.000 =</a:t>
            </a:r>
          </a:p>
        </p:txBody>
      </p:sp>
      <p:sp>
        <p:nvSpPr>
          <p:cNvPr id="9" name="Tekstvak 8"/>
          <p:cNvSpPr txBox="1"/>
          <p:nvPr/>
        </p:nvSpPr>
        <p:spPr>
          <a:xfrm>
            <a:off x="1479849" y="4715311"/>
            <a:ext cx="2237909" cy="1877437"/>
          </a:xfrm>
          <a:prstGeom prst="rect">
            <a:avLst/>
          </a:prstGeom>
          <a:noFill/>
        </p:spPr>
        <p:txBody>
          <a:bodyPr wrap="square" rtlCol="0">
            <a:spAutoFit/>
          </a:bodyPr>
          <a:lstStyle/>
          <a:p>
            <a:r>
              <a:rPr lang="nl-NL" sz="2000" b="1" dirty="0" smtClean="0">
                <a:solidFill>
                  <a:srgbClr val="FF0000"/>
                </a:solidFill>
              </a:rPr>
              <a:t>        8 </a:t>
            </a:r>
            <a:r>
              <a:rPr lang="nl-NL" sz="2000" b="1" dirty="0">
                <a:solidFill>
                  <a:srgbClr val="FF0000"/>
                </a:solidFill>
              </a:rPr>
              <a:t>x </a:t>
            </a:r>
            <a:r>
              <a:rPr lang="nl-NL" sz="2000" b="1" dirty="0" smtClean="0">
                <a:solidFill>
                  <a:srgbClr val="FF0000"/>
                </a:solidFill>
              </a:rPr>
              <a:t>10</a:t>
            </a:r>
            <a:r>
              <a:rPr lang="nl-NL" sz="2000" b="1" baseline="30000" dirty="0" smtClean="0">
                <a:solidFill>
                  <a:srgbClr val="FF0000"/>
                </a:solidFill>
              </a:rPr>
              <a:t>8</a:t>
            </a:r>
          </a:p>
          <a:p>
            <a:r>
              <a:rPr lang="nl-NL" sz="2000" b="1" dirty="0">
                <a:solidFill>
                  <a:srgbClr val="FF0000"/>
                </a:solidFill>
              </a:rPr>
              <a:t>1,4 x </a:t>
            </a:r>
            <a:r>
              <a:rPr lang="nl-NL" sz="2000" b="1" dirty="0" smtClean="0">
                <a:solidFill>
                  <a:srgbClr val="FF0000"/>
                </a:solidFill>
              </a:rPr>
              <a:t>10</a:t>
            </a:r>
            <a:r>
              <a:rPr lang="nl-NL" sz="2000" b="1" baseline="30000" dirty="0" smtClean="0">
                <a:solidFill>
                  <a:srgbClr val="FF0000"/>
                </a:solidFill>
              </a:rPr>
              <a:t>5</a:t>
            </a:r>
          </a:p>
          <a:p>
            <a:r>
              <a:rPr lang="nl-NL" sz="2000" b="1" dirty="0" smtClean="0">
                <a:solidFill>
                  <a:srgbClr val="FF0000"/>
                </a:solidFill>
              </a:rPr>
              <a:t>      6,5 </a:t>
            </a:r>
            <a:r>
              <a:rPr lang="nl-NL" sz="2000" b="1" dirty="0">
                <a:solidFill>
                  <a:srgbClr val="FF0000"/>
                </a:solidFill>
              </a:rPr>
              <a:t>x </a:t>
            </a:r>
            <a:r>
              <a:rPr lang="nl-NL" sz="2000" b="1" dirty="0" smtClean="0">
                <a:solidFill>
                  <a:srgbClr val="FF0000"/>
                </a:solidFill>
              </a:rPr>
              <a:t>10</a:t>
            </a:r>
            <a:r>
              <a:rPr lang="nl-NL" sz="2000" b="1" baseline="30000" dirty="0" smtClean="0">
                <a:solidFill>
                  <a:srgbClr val="FF0000"/>
                </a:solidFill>
              </a:rPr>
              <a:t>7</a:t>
            </a:r>
            <a:endParaRPr lang="nl-NL" sz="2000" b="1" dirty="0">
              <a:solidFill>
                <a:srgbClr val="FF0000"/>
              </a:solidFill>
            </a:endParaRPr>
          </a:p>
          <a:p>
            <a:endParaRPr lang="nl-NL" sz="2400" dirty="0"/>
          </a:p>
          <a:p>
            <a:endParaRPr lang="nl-NL" sz="2400" baseline="30000" dirty="0" smtClean="0"/>
          </a:p>
          <a:p>
            <a:endParaRPr lang="nl-NL" sz="2400" baseline="30000" dirty="0"/>
          </a:p>
        </p:txBody>
      </p:sp>
    </p:spTree>
    <p:extLst>
      <p:ext uri="{BB962C8B-B14F-4D97-AF65-F5344CB8AC3E}">
        <p14:creationId xmlns:p14="http://schemas.microsoft.com/office/powerpoint/2010/main" val="382088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511490"/>
            <a:ext cx="8839942" cy="2065062"/>
          </a:xfrm>
        </p:spPr>
        <p:txBody>
          <a:bodyPr>
            <a:normAutofit/>
          </a:bodyPr>
          <a:lstStyle/>
          <a:p>
            <a:pPr marL="0" indent="0">
              <a:buNone/>
            </a:pPr>
            <a:r>
              <a:rPr lang="nl-NL" sz="3200" b="1" dirty="0"/>
              <a:t>3.8 Kleine getallen:</a:t>
            </a:r>
          </a:p>
          <a:p>
            <a:r>
              <a:rPr lang="nl-NL" sz="1800" dirty="0">
                <a:solidFill>
                  <a:srgbClr val="3366FF"/>
                </a:solidFill>
              </a:rPr>
              <a:t>hoe je  kleine getallen met de wetenschappelijke notatie kunt weergeven.</a:t>
            </a:r>
          </a:p>
        </p:txBody>
      </p:sp>
      <p:sp>
        <p:nvSpPr>
          <p:cNvPr id="7" name="Tekstvak 6"/>
          <p:cNvSpPr txBox="1"/>
          <p:nvPr/>
        </p:nvSpPr>
        <p:spPr>
          <a:xfrm>
            <a:off x="304058" y="1387611"/>
            <a:ext cx="7659469" cy="4401205"/>
          </a:xfrm>
          <a:prstGeom prst="rect">
            <a:avLst/>
          </a:prstGeom>
          <a:noFill/>
        </p:spPr>
        <p:txBody>
          <a:bodyPr wrap="none" rtlCol="0">
            <a:spAutoFit/>
          </a:bodyPr>
          <a:lstStyle/>
          <a:p>
            <a:r>
              <a:rPr lang="nl-NL" sz="2000" dirty="0" smtClean="0"/>
              <a:t>Sommige getallen zijn heel erg klein en daar hebben ze een </a:t>
            </a:r>
          </a:p>
          <a:p>
            <a:r>
              <a:rPr lang="nl-NL" sz="2000" dirty="0"/>
              <a:t> </a:t>
            </a:r>
            <a:r>
              <a:rPr lang="nl-NL" sz="2000" dirty="0" smtClean="0"/>
              <a:t>andere notatie voor bedacht.  </a:t>
            </a:r>
          </a:p>
          <a:p>
            <a:r>
              <a:rPr lang="nl-NL" sz="2000" dirty="0" smtClean="0"/>
              <a:t>Deze notatie heet de wetenschappelijke notatie.</a:t>
            </a:r>
          </a:p>
          <a:p>
            <a:endParaRPr lang="nl-NL" sz="2000" dirty="0"/>
          </a:p>
          <a:p>
            <a:r>
              <a:rPr lang="nl-NL" sz="2000" dirty="0" smtClean="0"/>
              <a:t>De wetenschappelijke notatie bestaat uit 2 stukjes.</a:t>
            </a:r>
          </a:p>
          <a:p>
            <a:pPr marL="342900" indent="-342900">
              <a:buFontTx/>
              <a:buChar char="-"/>
            </a:pPr>
            <a:r>
              <a:rPr lang="nl-NL" sz="2000" dirty="0" smtClean="0">
                <a:solidFill>
                  <a:srgbClr val="92D050"/>
                </a:solidFill>
              </a:rPr>
              <a:t>Een getal tussen de 1 en de 10</a:t>
            </a:r>
          </a:p>
          <a:p>
            <a:pPr marL="342900" indent="-342900">
              <a:buFontTx/>
              <a:buChar char="-"/>
            </a:pPr>
            <a:r>
              <a:rPr lang="nl-NL" sz="2000" dirty="0" smtClean="0">
                <a:solidFill>
                  <a:srgbClr val="FF0000"/>
                </a:solidFill>
              </a:rPr>
              <a:t>Een vermenigvuldiging met 10</a:t>
            </a:r>
            <a:r>
              <a:rPr lang="nl-NL" sz="2000" baseline="30000" dirty="0" smtClean="0">
                <a:solidFill>
                  <a:srgbClr val="FF0000"/>
                </a:solidFill>
              </a:rPr>
              <a:t>…</a:t>
            </a:r>
            <a:r>
              <a:rPr lang="nl-NL" sz="2000" dirty="0" smtClean="0">
                <a:solidFill>
                  <a:srgbClr val="FF0000"/>
                </a:solidFill>
              </a:rPr>
              <a:t> </a:t>
            </a:r>
          </a:p>
          <a:p>
            <a:pPr marL="342900" indent="-342900">
              <a:buFontTx/>
              <a:buChar char="-"/>
            </a:pPr>
            <a:endParaRPr lang="nl-NL" sz="2000" dirty="0" smtClean="0">
              <a:solidFill>
                <a:srgbClr val="FF0000"/>
              </a:solidFill>
            </a:endParaRPr>
          </a:p>
          <a:p>
            <a:r>
              <a:rPr lang="nl-NL" sz="2000" dirty="0" smtClean="0"/>
              <a:t>Vb. 0,000 07 = </a:t>
            </a:r>
            <a:r>
              <a:rPr lang="nl-NL" sz="2000" dirty="0" smtClean="0">
                <a:solidFill>
                  <a:srgbClr val="92D050"/>
                </a:solidFill>
              </a:rPr>
              <a:t>7</a:t>
            </a:r>
            <a:r>
              <a:rPr lang="nl-NL" sz="2000" dirty="0" smtClean="0"/>
              <a:t> x </a:t>
            </a:r>
            <a:r>
              <a:rPr lang="nl-NL" sz="2000" dirty="0" smtClean="0">
                <a:solidFill>
                  <a:srgbClr val="FF0000"/>
                </a:solidFill>
              </a:rPr>
              <a:t>10</a:t>
            </a:r>
            <a:r>
              <a:rPr lang="nl-NL" sz="2000" baseline="30000" dirty="0" smtClean="0">
                <a:solidFill>
                  <a:srgbClr val="FF0000"/>
                </a:solidFill>
              </a:rPr>
              <a:t>-5</a:t>
            </a:r>
          </a:p>
          <a:p>
            <a:endParaRPr lang="nl-NL" sz="2000" dirty="0" smtClean="0"/>
          </a:p>
          <a:p>
            <a:r>
              <a:rPr lang="nl-NL" sz="2000" dirty="0" smtClean="0"/>
              <a:t>Even oefenen:</a:t>
            </a:r>
          </a:p>
          <a:p>
            <a:r>
              <a:rPr lang="nl-NL" sz="2000" dirty="0" smtClean="0"/>
              <a:t>0,000 000 084 5 = </a:t>
            </a:r>
          </a:p>
          <a:p>
            <a:r>
              <a:rPr lang="nl-NL" sz="2000" dirty="0" smtClean="0"/>
              <a:t>0,000 014 =</a:t>
            </a:r>
          </a:p>
          <a:p>
            <a:r>
              <a:rPr lang="nl-NL" sz="2000" dirty="0" smtClean="0"/>
              <a:t>0,24 =</a:t>
            </a:r>
          </a:p>
        </p:txBody>
      </p:sp>
      <p:sp>
        <p:nvSpPr>
          <p:cNvPr id="8" name="Tekstvak 7"/>
          <p:cNvSpPr txBox="1"/>
          <p:nvPr/>
        </p:nvSpPr>
        <p:spPr>
          <a:xfrm>
            <a:off x="1151642" y="4729091"/>
            <a:ext cx="3453098" cy="1877437"/>
          </a:xfrm>
          <a:prstGeom prst="rect">
            <a:avLst/>
          </a:prstGeom>
          <a:noFill/>
        </p:spPr>
        <p:txBody>
          <a:bodyPr wrap="square" rtlCol="0">
            <a:spAutoFit/>
          </a:bodyPr>
          <a:lstStyle/>
          <a:p>
            <a:r>
              <a:rPr lang="nl-NL" sz="2000" b="1" dirty="0" smtClean="0">
                <a:solidFill>
                  <a:srgbClr val="FF0000"/>
                </a:solidFill>
              </a:rPr>
              <a:t>                  8,45 </a:t>
            </a:r>
            <a:r>
              <a:rPr lang="nl-NL" sz="2000" b="1" dirty="0">
                <a:solidFill>
                  <a:srgbClr val="FF0000"/>
                </a:solidFill>
              </a:rPr>
              <a:t>x </a:t>
            </a:r>
            <a:r>
              <a:rPr lang="nl-NL" sz="2000" b="1" dirty="0" smtClean="0">
                <a:solidFill>
                  <a:srgbClr val="FF0000"/>
                </a:solidFill>
              </a:rPr>
              <a:t>10</a:t>
            </a:r>
            <a:r>
              <a:rPr lang="nl-NL" sz="2000" b="1" baseline="30000" dirty="0" smtClean="0">
                <a:solidFill>
                  <a:srgbClr val="FF0000"/>
                </a:solidFill>
              </a:rPr>
              <a:t>-8</a:t>
            </a:r>
          </a:p>
          <a:p>
            <a:r>
              <a:rPr lang="nl-NL" sz="2000" b="1" dirty="0" smtClean="0">
                <a:solidFill>
                  <a:srgbClr val="FF0000"/>
                </a:solidFill>
              </a:rPr>
              <a:t>        1,4 </a:t>
            </a:r>
            <a:r>
              <a:rPr lang="nl-NL" sz="2000" b="1" dirty="0">
                <a:solidFill>
                  <a:srgbClr val="FF0000"/>
                </a:solidFill>
              </a:rPr>
              <a:t>x </a:t>
            </a:r>
            <a:r>
              <a:rPr lang="nl-NL" sz="2000" b="1" dirty="0" smtClean="0">
                <a:solidFill>
                  <a:srgbClr val="FF0000"/>
                </a:solidFill>
              </a:rPr>
              <a:t>10</a:t>
            </a:r>
            <a:r>
              <a:rPr lang="nl-NL" sz="2000" b="1" baseline="30000" dirty="0" smtClean="0">
                <a:solidFill>
                  <a:srgbClr val="FF0000"/>
                </a:solidFill>
              </a:rPr>
              <a:t>-5</a:t>
            </a:r>
          </a:p>
          <a:p>
            <a:r>
              <a:rPr lang="nl-NL" sz="2000" b="1" dirty="0" smtClean="0">
                <a:solidFill>
                  <a:srgbClr val="FF0000"/>
                </a:solidFill>
              </a:rPr>
              <a:t>2,4 </a:t>
            </a:r>
            <a:r>
              <a:rPr lang="nl-NL" sz="2000" b="1" dirty="0">
                <a:solidFill>
                  <a:srgbClr val="FF0000"/>
                </a:solidFill>
              </a:rPr>
              <a:t>x </a:t>
            </a:r>
            <a:r>
              <a:rPr lang="nl-NL" sz="2000" b="1" dirty="0" smtClean="0">
                <a:solidFill>
                  <a:srgbClr val="FF0000"/>
                </a:solidFill>
              </a:rPr>
              <a:t>10</a:t>
            </a:r>
            <a:r>
              <a:rPr lang="nl-NL" sz="2000" b="1" baseline="30000" dirty="0" smtClean="0">
                <a:solidFill>
                  <a:srgbClr val="FF0000"/>
                </a:solidFill>
              </a:rPr>
              <a:t>-1</a:t>
            </a:r>
            <a:endParaRPr lang="nl-NL" sz="2000" b="1" dirty="0">
              <a:solidFill>
                <a:srgbClr val="FF0000"/>
              </a:solidFill>
            </a:endParaRPr>
          </a:p>
          <a:p>
            <a:endParaRPr lang="nl-NL" sz="2400" dirty="0"/>
          </a:p>
          <a:p>
            <a:endParaRPr lang="nl-NL" sz="2400" baseline="30000" dirty="0" smtClean="0"/>
          </a:p>
          <a:p>
            <a:endParaRPr lang="nl-NL" sz="2400" baseline="30000" dirty="0"/>
          </a:p>
        </p:txBody>
      </p:sp>
    </p:spTree>
    <p:extLst>
      <p:ext uri="{BB962C8B-B14F-4D97-AF65-F5344CB8AC3E}">
        <p14:creationId xmlns:p14="http://schemas.microsoft.com/office/powerpoint/2010/main" val="12856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6615" y="321422"/>
            <a:ext cx="8743950" cy="721197"/>
          </a:xfrm>
        </p:spPr>
        <p:txBody>
          <a:bodyPr/>
          <a:lstStyle/>
          <a:p>
            <a:r>
              <a:rPr lang="nl-NL" dirty="0" smtClean="0"/>
              <a:t>Wat moet je allemaal kunnen?</a:t>
            </a:r>
            <a:endParaRPr lang="nl-NL" dirty="0"/>
          </a:p>
        </p:txBody>
      </p:sp>
      <p:sp>
        <p:nvSpPr>
          <p:cNvPr id="3" name="Tijdelijke aanduiding voor inhoud 2"/>
          <p:cNvSpPr>
            <a:spLocks noGrp="1"/>
          </p:cNvSpPr>
          <p:nvPr>
            <p:ph idx="1"/>
          </p:nvPr>
        </p:nvSpPr>
        <p:spPr>
          <a:xfrm>
            <a:off x="276615" y="1064788"/>
            <a:ext cx="9018265" cy="5625024"/>
          </a:xfrm>
        </p:spPr>
        <p:txBody>
          <a:bodyPr>
            <a:normAutofit/>
          </a:bodyPr>
          <a:lstStyle/>
          <a:p>
            <a:pPr marL="0" indent="0">
              <a:buNone/>
            </a:pPr>
            <a:r>
              <a:rPr lang="nl-NL" sz="2400" b="1" dirty="0"/>
              <a:t>3</a:t>
            </a:r>
            <a:r>
              <a:rPr lang="nl-NL" sz="2400" b="1" dirty="0" smtClean="0"/>
              <a:t>.1 Lengtematen:</a:t>
            </a:r>
          </a:p>
          <a:p>
            <a:r>
              <a:rPr lang="nl-NL" dirty="0" smtClean="0"/>
              <a:t>De omtrek van een figuur uitrekenen.</a:t>
            </a:r>
            <a:endParaRPr lang="nl-NL" dirty="0"/>
          </a:p>
          <a:p>
            <a:r>
              <a:rPr lang="nl-NL" dirty="0" smtClean="0"/>
              <a:t>Lengtematen omrekenen.</a:t>
            </a:r>
          </a:p>
          <a:p>
            <a:endParaRPr lang="nl-NL" dirty="0"/>
          </a:p>
          <a:p>
            <a:pPr marL="0" indent="0">
              <a:buNone/>
            </a:pPr>
            <a:r>
              <a:rPr lang="nl-NL" sz="2400" b="1" dirty="0" smtClean="0"/>
              <a:t>3.2 Oppervlaktematen:</a:t>
            </a:r>
          </a:p>
          <a:p>
            <a:r>
              <a:rPr lang="nl-NL" dirty="0" smtClean="0"/>
              <a:t>De oppervlakte van een figuur uitrekenen.</a:t>
            </a:r>
            <a:endParaRPr lang="nl-NL" dirty="0"/>
          </a:p>
          <a:p>
            <a:r>
              <a:rPr lang="nl-NL" dirty="0" smtClean="0"/>
              <a:t>Oppervlaktematen omrekenen.</a:t>
            </a:r>
            <a:endParaRPr lang="nl-NL" dirty="0"/>
          </a:p>
          <a:p>
            <a:pPr marL="0" indent="0">
              <a:buNone/>
            </a:pPr>
            <a:endParaRPr lang="nl-NL" sz="2400" b="1" dirty="0"/>
          </a:p>
          <a:p>
            <a:pPr marL="0" indent="0">
              <a:buNone/>
            </a:pPr>
            <a:r>
              <a:rPr lang="nl-NL" sz="2400" b="1" dirty="0" smtClean="0"/>
              <a:t>3.3 Inhoudsmaten:</a:t>
            </a:r>
            <a:endParaRPr lang="nl-NL" sz="2400" b="1" dirty="0"/>
          </a:p>
          <a:p>
            <a:r>
              <a:rPr lang="nl-NL" dirty="0" smtClean="0"/>
              <a:t>De inhoud van een ruimtelijk figuur uitrekenen.</a:t>
            </a:r>
            <a:endParaRPr lang="nl-NL" dirty="0"/>
          </a:p>
          <a:p>
            <a:r>
              <a:rPr lang="nl-NL" dirty="0" smtClean="0"/>
              <a:t>Inhoudsmaten omrekenen.</a:t>
            </a:r>
            <a:endParaRPr lang="nl-NL" dirty="0"/>
          </a:p>
          <a:p>
            <a:endParaRPr lang="nl-NL" sz="2000" dirty="0" smtClean="0"/>
          </a:p>
          <a:p>
            <a:endParaRPr lang="nl-NL" sz="2000" dirty="0" smtClean="0"/>
          </a:p>
        </p:txBody>
      </p:sp>
    </p:spTree>
    <p:extLst>
      <p:ext uri="{BB962C8B-B14F-4D97-AF65-F5344CB8AC3E}">
        <p14:creationId xmlns:p14="http://schemas.microsoft.com/office/powerpoint/2010/main" val="835443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523" y="195001"/>
            <a:ext cx="8558847" cy="721197"/>
          </a:xfrm>
        </p:spPr>
        <p:txBody>
          <a:bodyPr/>
          <a:lstStyle/>
          <a:p>
            <a:r>
              <a:rPr lang="nl-NL" dirty="0" smtClean="0"/>
              <a:t>Wat moet je allemaal kunnen?</a:t>
            </a:r>
            <a:endParaRPr lang="nl-NL" dirty="0"/>
          </a:p>
        </p:txBody>
      </p:sp>
      <p:sp>
        <p:nvSpPr>
          <p:cNvPr id="3" name="Tijdelijke aanduiding voor inhoud 2"/>
          <p:cNvSpPr>
            <a:spLocks noGrp="1"/>
          </p:cNvSpPr>
          <p:nvPr>
            <p:ph idx="1"/>
          </p:nvPr>
        </p:nvSpPr>
        <p:spPr>
          <a:xfrm>
            <a:off x="276615" y="1064788"/>
            <a:ext cx="9018265" cy="5403937"/>
          </a:xfrm>
        </p:spPr>
        <p:txBody>
          <a:bodyPr>
            <a:normAutofit/>
          </a:bodyPr>
          <a:lstStyle/>
          <a:p>
            <a:pPr marL="0" indent="0">
              <a:buNone/>
            </a:pPr>
            <a:r>
              <a:rPr lang="nl-NL" b="1" dirty="0"/>
              <a:t>3</a:t>
            </a:r>
            <a:r>
              <a:rPr lang="nl-NL" b="1" dirty="0" smtClean="0"/>
              <a:t>.4 Tijd/Snelheid:</a:t>
            </a:r>
          </a:p>
          <a:p>
            <a:r>
              <a:rPr lang="nl-NL" sz="1800" dirty="0" smtClean="0"/>
              <a:t>De tijd van seconde, minuten  en uren omrekenen.</a:t>
            </a:r>
            <a:endParaRPr lang="nl-NL" sz="1800" dirty="0"/>
          </a:p>
          <a:p>
            <a:r>
              <a:rPr lang="nl-NL" sz="1800" dirty="0" smtClean="0"/>
              <a:t>De snelheid uitrekenen in  m/sec  of  km/u</a:t>
            </a:r>
          </a:p>
          <a:p>
            <a:r>
              <a:rPr lang="nl-NL" sz="1800" dirty="0" smtClean="0"/>
              <a:t>Uitrekenen hoelang iemand heeft gedaan over een bepaalde afstand.</a:t>
            </a:r>
          </a:p>
          <a:p>
            <a:r>
              <a:rPr lang="nl-NL" sz="1800" dirty="0" smtClean="0"/>
              <a:t>Uitrekenen hoever iemand is gekomen als je de tijd weet.</a:t>
            </a:r>
          </a:p>
          <a:p>
            <a:endParaRPr lang="nl-NL" sz="1800" dirty="0"/>
          </a:p>
          <a:p>
            <a:pPr marL="0" indent="0">
              <a:buNone/>
            </a:pPr>
            <a:r>
              <a:rPr lang="nl-NL" b="1" dirty="0" smtClean="0"/>
              <a:t>3.5 Massa/dichtheid:</a:t>
            </a:r>
          </a:p>
          <a:p>
            <a:r>
              <a:rPr lang="nl-NL" sz="1900" dirty="0" smtClean="0"/>
              <a:t>Verschillende eenheden van massa omrekenen.</a:t>
            </a:r>
          </a:p>
          <a:p>
            <a:r>
              <a:rPr lang="nl-NL" sz="1900" dirty="0" smtClean="0"/>
              <a:t>De dichtheid uitrekenen.</a:t>
            </a:r>
          </a:p>
          <a:p>
            <a:r>
              <a:rPr lang="nl-NL" sz="1900" dirty="0" smtClean="0"/>
              <a:t>Uitrekenen welke massa er in een bepaald volume past.</a:t>
            </a:r>
          </a:p>
          <a:p>
            <a:pPr marL="0" indent="0">
              <a:buNone/>
            </a:pPr>
            <a:endParaRPr lang="nl-NL" sz="1900" dirty="0" smtClean="0"/>
          </a:p>
          <a:p>
            <a:pPr marL="0" indent="0">
              <a:buNone/>
            </a:pPr>
            <a:r>
              <a:rPr lang="nl-NL" b="1" dirty="0"/>
              <a:t>3</a:t>
            </a:r>
            <a:r>
              <a:rPr lang="nl-NL" b="1" dirty="0" smtClean="0"/>
              <a:t>.6 Machten:</a:t>
            </a:r>
          </a:p>
          <a:p>
            <a:r>
              <a:rPr lang="nl-NL" dirty="0" smtClean="0"/>
              <a:t>Hoe je met machten moet rekenen.</a:t>
            </a:r>
            <a:endParaRPr lang="nl-NL" dirty="0"/>
          </a:p>
          <a:p>
            <a:pPr marL="0" indent="0">
              <a:buNone/>
            </a:pPr>
            <a:endParaRPr lang="nl-NL" sz="2000" dirty="0" smtClean="0"/>
          </a:p>
          <a:p>
            <a:endParaRPr lang="nl-NL" sz="2000" dirty="0" smtClean="0"/>
          </a:p>
        </p:txBody>
      </p:sp>
    </p:spTree>
    <p:extLst>
      <p:ext uri="{BB962C8B-B14F-4D97-AF65-F5344CB8AC3E}">
        <p14:creationId xmlns:p14="http://schemas.microsoft.com/office/powerpoint/2010/main" val="4005796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6615" y="217861"/>
            <a:ext cx="8330175" cy="721197"/>
          </a:xfrm>
        </p:spPr>
        <p:txBody>
          <a:bodyPr/>
          <a:lstStyle/>
          <a:p>
            <a:r>
              <a:rPr lang="nl-NL" dirty="0" smtClean="0"/>
              <a:t>Wat moet je allemaal kunnen?</a:t>
            </a:r>
            <a:endParaRPr lang="nl-NL" dirty="0"/>
          </a:p>
        </p:txBody>
      </p:sp>
      <p:sp>
        <p:nvSpPr>
          <p:cNvPr id="3" name="Tijdelijke aanduiding voor inhoud 2"/>
          <p:cNvSpPr>
            <a:spLocks noGrp="1"/>
          </p:cNvSpPr>
          <p:nvPr>
            <p:ph idx="1"/>
          </p:nvPr>
        </p:nvSpPr>
        <p:spPr>
          <a:xfrm>
            <a:off x="276615" y="1064788"/>
            <a:ext cx="9018265" cy="5677535"/>
          </a:xfrm>
        </p:spPr>
        <p:txBody>
          <a:bodyPr>
            <a:normAutofit/>
          </a:bodyPr>
          <a:lstStyle/>
          <a:p>
            <a:pPr marL="0" indent="0">
              <a:buNone/>
            </a:pPr>
            <a:r>
              <a:rPr lang="nl-NL" sz="2400" b="1" dirty="0"/>
              <a:t>3</a:t>
            </a:r>
            <a:r>
              <a:rPr lang="nl-NL" sz="2400" b="1" dirty="0" smtClean="0"/>
              <a:t>.7 Grote getallen:</a:t>
            </a:r>
          </a:p>
          <a:p>
            <a:r>
              <a:rPr lang="nl-NL" dirty="0" smtClean="0"/>
              <a:t>hoe </a:t>
            </a:r>
            <a:r>
              <a:rPr lang="nl-NL" dirty="0"/>
              <a:t>je </a:t>
            </a:r>
            <a:r>
              <a:rPr lang="nl-NL" dirty="0" smtClean="0"/>
              <a:t> grote getallen </a:t>
            </a:r>
            <a:r>
              <a:rPr lang="nl-NL" dirty="0"/>
              <a:t>met de wetenschappelijke notatie kunt weergeven.</a:t>
            </a:r>
          </a:p>
          <a:p>
            <a:pPr marL="0" indent="0">
              <a:buNone/>
            </a:pPr>
            <a:endParaRPr lang="nl-NL" sz="1800" dirty="0" smtClean="0"/>
          </a:p>
          <a:p>
            <a:pPr marL="0" indent="0">
              <a:buNone/>
            </a:pPr>
            <a:r>
              <a:rPr lang="nl-NL" sz="2400" b="1" dirty="0"/>
              <a:t>3</a:t>
            </a:r>
            <a:r>
              <a:rPr lang="nl-NL" sz="2400" b="1" dirty="0" smtClean="0"/>
              <a:t>.8 Kleine getallen:</a:t>
            </a:r>
          </a:p>
          <a:p>
            <a:r>
              <a:rPr lang="nl-NL" dirty="0"/>
              <a:t>hoe je  </a:t>
            </a:r>
            <a:r>
              <a:rPr lang="nl-NL" dirty="0" smtClean="0"/>
              <a:t>kleine </a:t>
            </a:r>
            <a:r>
              <a:rPr lang="nl-NL" dirty="0"/>
              <a:t>getallen met de wetenschappelijke notatie kunt weergeven.</a:t>
            </a:r>
          </a:p>
          <a:p>
            <a:pPr marL="0" indent="0">
              <a:buNone/>
            </a:pPr>
            <a:endParaRPr lang="nl-NL" sz="2000" dirty="0" smtClean="0"/>
          </a:p>
        </p:txBody>
      </p:sp>
    </p:spTree>
    <p:extLst>
      <p:ext uri="{BB962C8B-B14F-4D97-AF65-F5344CB8AC3E}">
        <p14:creationId xmlns:p14="http://schemas.microsoft.com/office/powerpoint/2010/main" val="2515587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311835"/>
            <a:ext cx="7999412" cy="1663700"/>
          </a:xfrm>
        </p:spPr>
        <p:txBody>
          <a:bodyPr>
            <a:normAutofit/>
          </a:bodyPr>
          <a:lstStyle/>
          <a:p>
            <a:pPr marL="0" indent="0">
              <a:buNone/>
            </a:pPr>
            <a:r>
              <a:rPr lang="nl-NL" sz="3200" b="1" dirty="0"/>
              <a:t>3.1 Lengtematen:</a:t>
            </a:r>
          </a:p>
          <a:p>
            <a:r>
              <a:rPr lang="nl-NL" sz="1800" dirty="0">
                <a:solidFill>
                  <a:srgbClr val="3366FF"/>
                </a:solidFill>
              </a:rPr>
              <a:t>De omtrek van een figuur uitrekenen.</a:t>
            </a:r>
          </a:p>
          <a:p>
            <a:r>
              <a:rPr lang="nl-NL" sz="1800" dirty="0"/>
              <a:t>Lengtematen omrekenen.</a:t>
            </a:r>
          </a:p>
          <a:p>
            <a:endParaRPr lang="nl-NL" dirty="0"/>
          </a:p>
        </p:txBody>
      </p:sp>
      <p:sp>
        <p:nvSpPr>
          <p:cNvPr id="5" name="Tekstvak 4"/>
          <p:cNvSpPr txBox="1"/>
          <p:nvPr/>
        </p:nvSpPr>
        <p:spPr>
          <a:xfrm>
            <a:off x="387241" y="1936628"/>
            <a:ext cx="7833046" cy="1631216"/>
          </a:xfrm>
          <a:prstGeom prst="rect">
            <a:avLst/>
          </a:prstGeom>
          <a:noFill/>
        </p:spPr>
        <p:txBody>
          <a:bodyPr wrap="square" rtlCol="0">
            <a:spAutoFit/>
          </a:bodyPr>
          <a:lstStyle/>
          <a:p>
            <a:r>
              <a:rPr lang="nl-NL" sz="2000" dirty="0" smtClean="0"/>
              <a:t>De omtrek is de lengte van de rand van een figuur. Voor de omtrek van een cirkel heb je een speciale formule:  Omtrek cirkel = diameter x π</a:t>
            </a:r>
          </a:p>
          <a:p>
            <a:endParaRPr lang="nl-NL" sz="2000" dirty="0"/>
          </a:p>
          <a:p>
            <a:r>
              <a:rPr lang="nl-NL" sz="2000" dirty="0" smtClean="0"/>
              <a:t>Bereken de omtrek van deze figuren:   </a:t>
            </a:r>
            <a:endParaRPr lang="nl-NL" sz="2000" dirty="0"/>
          </a:p>
        </p:txBody>
      </p:sp>
      <p:sp>
        <p:nvSpPr>
          <p:cNvPr id="9" name="Tekstvak 8"/>
          <p:cNvSpPr txBox="1"/>
          <p:nvPr/>
        </p:nvSpPr>
        <p:spPr>
          <a:xfrm>
            <a:off x="159302" y="5894245"/>
            <a:ext cx="4635499" cy="400110"/>
          </a:xfrm>
          <a:prstGeom prst="rect">
            <a:avLst/>
          </a:prstGeom>
          <a:noFill/>
        </p:spPr>
        <p:txBody>
          <a:bodyPr wrap="square" rtlCol="0">
            <a:spAutoFit/>
          </a:bodyPr>
          <a:lstStyle/>
          <a:p>
            <a:r>
              <a:rPr lang="nl-NL" sz="2000" b="1" dirty="0" smtClean="0"/>
              <a:t>6,4+10+5+12,2+5+16 = 54,6 cm  </a:t>
            </a:r>
            <a:endParaRPr lang="nl-NL" sz="2000" b="1" dirty="0"/>
          </a:p>
        </p:txBody>
      </p:sp>
      <p:pic>
        <p:nvPicPr>
          <p:cNvPr id="7" name="Afbeelding 6"/>
          <p:cNvPicPr>
            <a:picLocks noChangeAspect="1"/>
          </p:cNvPicPr>
          <p:nvPr/>
        </p:nvPicPr>
        <p:blipFill rotWithShape="1">
          <a:blip r:embed="rId2"/>
          <a:srcRect r="38738"/>
          <a:stretch/>
        </p:blipFill>
        <p:spPr>
          <a:xfrm>
            <a:off x="658831" y="3698085"/>
            <a:ext cx="2547035" cy="2073680"/>
          </a:xfrm>
          <a:prstGeom prst="rect">
            <a:avLst/>
          </a:prstGeom>
        </p:spPr>
      </p:pic>
      <p:pic>
        <p:nvPicPr>
          <p:cNvPr id="8" name="Afbeelding 7"/>
          <p:cNvPicPr>
            <a:picLocks noChangeAspect="1"/>
          </p:cNvPicPr>
          <p:nvPr/>
        </p:nvPicPr>
        <p:blipFill>
          <a:blip r:embed="rId3"/>
          <a:stretch>
            <a:fillRect/>
          </a:stretch>
        </p:blipFill>
        <p:spPr>
          <a:xfrm>
            <a:off x="4565660" y="3467218"/>
            <a:ext cx="2435310" cy="2427027"/>
          </a:xfrm>
          <a:prstGeom prst="rect">
            <a:avLst/>
          </a:prstGeom>
        </p:spPr>
      </p:pic>
      <p:sp>
        <p:nvSpPr>
          <p:cNvPr id="10" name="Tekstvak 9"/>
          <p:cNvSpPr txBox="1"/>
          <p:nvPr/>
        </p:nvSpPr>
        <p:spPr>
          <a:xfrm>
            <a:off x="4683220" y="5894245"/>
            <a:ext cx="4635499" cy="461665"/>
          </a:xfrm>
          <a:prstGeom prst="rect">
            <a:avLst/>
          </a:prstGeom>
          <a:noFill/>
        </p:spPr>
        <p:txBody>
          <a:bodyPr wrap="square" rtlCol="0">
            <a:spAutoFit/>
          </a:bodyPr>
          <a:lstStyle/>
          <a:p>
            <a:r>
              <a:rPr lang="nl-NL" sz="2000" b="1" dirty="0" smtClean="0"/>
              <a:t>40 x </a:t>
            </a:r>
            <a:r>
              <a:rPr lang="nl-NL" sz="2400" dirty="0" smtClean="0"/>
              <a:t>π= 125,66 m</a:t>
            </a:r>
            <a:endParaRPr lang="nl-NL" sz="2400" dirty="0"/>
          </a:p>
        </p:txBody>
      </p:sp>
    </p:spTree>
    <p:extLst>
      <p:ext uri="{BB962C8B-B14F-4D97-AF65-F5344CB8AC3E}">
        <p14:creationId xmlns:p14="http://schemas.microsoft.com/office/powerpoint/2010/main" val="28445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298068"/>
            <a:ext cx="7999412" cy="1663700"/>
          </a:xfrm>
        </p:spPr>
        <p:txBody>
          <a:bodyPr>
            <a:normAutofit/>
          </a:bodyPr>
          <a:lstStyle/>
          <a:p>
            <a:pPr marL="0" indent="0">
              <a:buNone/>
            </a:pPr>
            <a:r>
              <a:rPr lang="nl-NL" sz="3200" b="1" dirty="0"/>
              <a:t>3.1 Lengtematen:</a:t>
            </a:r>
          </a:p>
          <a:p>
            <a:r>
              <a:rPr lang="nl-NL" sz="1800" dirty="0"/>
              <a:t>De omtrek van een figuur uitrekenen.</a:t>
            </a:r>
          </a:p>
          <a:p>
            <a:r>
              <a:rPr lang="nl-NL" sz="1800" dirty="0">
                <a:solidFill>
                  <a:srgbClr val="3366FF"/>
                </a:solidFill>
              </a:rPr>
              <a:t>Lengtematen omrekenen.</a:t>
            </a:r>
          </a:p>
          <a:p>
            <a:endParaRPr lang="nl-NL" dirty="0"/>
          </a:p>
        </p:txBody>
      </p:sp>
      <p:sp>
        <p:nvSpPr>
          <p:cNvPr id="5" name="Tekstvak 4"/>
          <p:cNvSpPr txBox="1"/>
          <p:nvPr/>
        </p:nvSpPr>
        <p:spPr>
          <a:xfrm>
            <a:off x="171822" y="1847807"/>
            <a:ext cx="8972178" cy="4878258"/>
          </a:xfrm>
          <a:prstGeom prst="rect">
            <a:avLst/>
          </a:prstGeom>
          <a:noFill/>
        </p:spPr>
        <p:txBody>
          <a:bodyPr wrap="none" rtlCol="0">
            <a:spAutoFit/>
          </a:bodyPr>
          <a:lstStyle/>
          <a:p>
            <a:r>
              <a:rPr lang="nl-NL" sz="2300" dirty="0" smtClean="0"/>
              <a:t>Een trucje om de volgorde van lengtematen te onthouden is: </a:t>
            </a:r>
          </a:p>
          <a:p>
            <a:r>
              <a:rPr lang="nl-NL" sz="2400" b="1" u="sng" dirty="0" smtClean="0"/>
              <a:t>K</a:t>
            </a:r>
            <a:r>
              <a:rPr lang="nl-NL" sz="2400" dirty="0" smtClean="0"/>
              <a:t>oning </a:t>
            </a:r>
            <a:r>
              <a:rPr lang="nl-NL" sz="2400" b="1" u="sng" dirty="0" smtClean="0"/>
              <a:t>H</a:t>
            </a:r>
            <a:r>
              <a:rPr lang="nl-NL" sz="2400" dirty="0" smtClean="0"/>
              <a:t>arry </a:t>
            </a:r>
            <a:r>
              <a:rPr lang="nl-NL" sz="2400" b="1" u="sng" dirty="0" smtClean="0"/>
              <a:t>Da</a:t>
            </a:r>
            <a:r>
              <a:rPr lang="nl-NL" sz="2400" dirty="0" smtClean="0"/>
              <a:t>nst </a:t>
            </a:r>
            <a:r>
              <a:rPr lang="nl-NL" sz="2400" b="1" u="sng" dirty="0" smtClean="0"/>
              <a:t>M</a:t>
            </a:r>
            <a:r>
              <a:rPr lang="nl-NL" sz="2400" dirty="0" smtClean="0"/>
              <a:t>et </a:t>
            </a:r>
            <a:r>
              <a:rPr lang="nl-NL" sz="2400" b="1" u="sng" dirty="0" smtClean="0"/>
              <a:t>D</a:t>
            </a:r>
            <a:r>
              <a:rPr lang="nl-NL" sz="2400" dirty="0" smtClean="0"/>
              <a:t>e </a:t>
            </a:r>
            <a:r>
              <a:rPr lang="nl-NL" sz="2400" b="1" u="sng" dirty="0" smtClean="0"/>
              <a:t>C</a:t>
            </a:r>
            <a:r>
              <a:rPr lang="nl-NL" sz="2400" dirty="0" smtClean="0"/>
              <a:t>ircus </a:t>
            </a:r>
            <a:r>
              <a:rPr lang="nl-NL" sz="2400" b="1" u="sng" dirty="0" smtClean="0"/>
              <a:t>M</a:t>
            </a:r>
            <a:r>
              <a:rPr lang="nl-NL" sz="2400" dirty="0" smtClean="0"/>
              <a:t>ensen  </a:t>
            </a:r>
          </a:p>
          <a:p>
            <a:r>
              <a:rPr lang="nl-NL" sz="2400" dirty="0" smtClean="0"/>
              <a:t>Km -  Hm  -  Dam – M – Dm – Cm – Mm</a:t>
            </a:r>
          </a:p>
          <a:p>
            <a:pPr marL="342900" indent="-342900">
              <a:buFontTx/>
              <a:buChar char="-"/>
            </a:pPr>
            <a:r>
              <a:rPr lang="nl-NL" sz="2400" dirty="0" smtClean="0"/>
              <a:t>Ieder stapje naar rechts is  x 10   (nul erbij)</a:t>
            </a:r>
          </a:p>
          <a:p>
            <a:pPr marL="342900" indent="-342900">
              <a:buFontTx/>
              <a:buChar char="-"/>
            </a:pPr>
            <a:r>
              <a:rPr lang="nl-NL" sz="2400" dirty="0" smtClean="0"/>
              <a:t>Ieder stapje naar links is :10   (nul eraf)</a:t>
            </a:r>
          </a:p>
          <a:p>
            <a:pPr marL="342900" indent="-342900">
              <a:buFontTx/>
              <a:buChar char="-"/>
            </a:pPr>
            <a:endParaRPr lang="nl-NL" sz="2400" dirty="0"/>
          </a:p>
          <a:p>
            <a:r>
              <a:rPr lang="nl-NL" sz="2400" dirty="0" smtClean="0"/>
              <a:t>130 cm = </a:t>
            </a:r>
            <a:r>
              <a:rPr lang="is-IS" sz="2400" dirty="0" smtClean="0"/>
              <a:t>…....................</a:t>
            </a:r>
            <a:r>
              <a:rPr lang="nl-NL" sz="2400" dirty="0" smtClean="0"/>
              <a:t>m</a:t>
            </a:r>
            <a:endParaRPr lang="is-IS" sz="2400" dirty="0" smtClean="0"/>
          </a:p>
          <a:p>
            <a:r>
              <a:rPr lang="is-IS" sz="2400" dirty="0" smtClean="0"/>
              <a:t>450 m = ..........................hm </a:t>
            </a:r>
          </a:p>
          <a:p>
            <a:r>
              <a:rPr lang="is-IS" sz="2400" dirty="0" smtClean="0"/>
              <a:t>0,15 dam = .....................m</a:t>
            </a:r>
            <a:endParaRPr lang="is-IS" sz="2400" dirty="0"/>
          </a:p>
          <a:p>
            <a:r>
              <a:rPr lang="is-IS" sz="2400" dirty="0" smtClean="0"/>
              <a:t>7,5 hm = .........................km</a:t>
            </a:r>
          </a:p>
          <a:p>
            <a:r>
              <a:rPr lang="is-IS" sz="2400" dirty="0" smtClean="0"/>
              <a:t>0,15 dam = .................... </a:t>
            </a:r>
            <a:r>
              <a:rPr lang="nl-NL" sz="2400" dirty="0"/>
              <a:t>k</a:t>
            </a:r>
            <a:r>
              <a:rPr lang="is-IS" sz="2400" dirty="0" smtClean="0"/>
              <a:t>m </a:t>
            </a:r>
          </a:p>
          <a:p>
            <a:r>
              <a:rPr lang="is-IS" sz="2400" dirty="0" smtClean="0"/>
              <a:t>3,6 km = .........................m</a:t>
            </a:r>
          </a:p>
          <a:p>
            <a:endParaRPr lang="nl-NL" sz="2400" dirty="0"/>
          </a:p>
        </p:txBody>
      </p:sp>
      <p:sp>
        <p:nvSpPr>
          <p:cNvPr id="9" name="Tekstvak 8"/>
          <p:cNvSpPr txBox="1"/>
          <p:nvPr/>
        </p:nvSpPr>
        <p:spPr>
          <a:xfrm>
            <a:off x="2239291" y="3992383"/>
            <a:ext cx="2297093" cy="2308324"/>
          </a:xfrm>
          <a:prstGeom prst="rect">
            <a:avLst/>
          </a:prstGeom>
          <a:noFill/>
        </p:spPr>
        <p:txBody>
          <a:bodyPr wrap="square" rtlCol="0">
            <a:spAutoFit/>
          </a:bodyPr>
          <a:lstStyle/>
          <a:p>
            <a:r>
              <a:rPr lang="nl-NL" sz="2400" b="1" dirty="0" smtClean="0">
                <a:solidFill>
                  <a:srgbClr val="FF0000"/>
                </a:solidFill>
              </a:rPr>
              <a:t>1,3</a:t>
            </a:r>
          </a:p>
          <a:p>
            <a:r>
              <a:rPr lang="nl-NL" sz="2400" b="1" dirty="0" smtClean="0">
                <a:solidFill>
                  <a:srgbClr val="FF0000"/>
                </a:solidFill>
              </a:rPr>
              <a:t>4,5</a:t>
            </a:r>
          </a:p>
          <a:p>
            <a:r>
              <a:rPr lang="nl-NL" sz="2400" b="1" dirty="0" smtClean="0">
                <a:solidFill>
                  <a:srgbClr val="FF0000"/>
                </a:solidFill>
              </a:rPr>
              <a:t>1,3</a:t>
            </a:r>
            <a:endParaRPr lang="nl-NL" sz="2400" b="1" dirty="0">
              <a:solidFill>
                <a:srgbClr val="FF0000"/>
              </a:solidFill>
            </a:endParaRPr>
          </a:p>
          <a:p>
            <a:r>
              <a:rPr lang="nl-NL" sz="2400" b="1" dirty="0" smtClean="0">
                <a:solidFill>
                  <a:srgbClr val="FF0000"/>
                </a:solidFill>
              </a:rPr>
              <a:t>0,75</a:t>
            </a:r>
          </a:p>
          <a:p>
            <a:r>
              <a:rPr lang="nl-NL" sz="2400" b="1" dirty="0" smtClean="0">
                <a:solidFill>
                  <a:srgbClr val="FF0000"/>
                </a:solidFill>
              </a:rPr>
              <a:t>0,0015</a:t>
            </a:r>
          </a:p>
          <a:p>
            <a:r>
              <a:rPr lang="nl-NL" sz="2400" b="1" dirty="0" smtClean="0">
                <a:solidFill>
                  <a:srgbClr val="FF0000"/>
                </a:solidFill>
              </a:rPr>
              <a:t>3600</a:t>
            </a:r>
            <a:endParaRPr lang="nl-NL" sz="2400" b="1" dirty="0">
              <a:solidFill>
                <a:srgbClr val="FF0000"/>
              </a:solidFill>
            </a:endParaRPr>
          </a:p>
        </p:txBody>
      </p:sp>
      <p:sp>
        <p:nvSpPr>
          <p:cNvPr id="2" name="Tekstvak 1"/>
          <p:cNvSpPr txBox="1"/>
          <p:nvPr/>
        </p:nvSpPr>
        <p:spPr>
          <a:xfrm>
            <a:off x="4536383" y="3979857"/>
            <a:ext cx="4336939"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dirty="0" smtClean="0"/>
              <a:t>Je zal in de toetsen niet meer van deze rijtjes krijgen. Je zal in een andere opdracht de verschillende lengtematen moeten omrekenen. Dit gaat vaak fout door de vraag niet goed te lezen. </a:t>
            </a:r>
          </a:p>
          <a:p>
            <a:r>
              <a:rPr lang="nl-NL" dirty="0" smtClean="0"/>
              <a:t>TIP: Lees de vraag goed en check aan het einde of je de juiste eenheid hebt!</a:t>
            </a:r>
            <a:endParaRPr lang="nl-NL" dirty="0"/>
          </a:p>
        </p:txBody>
      </p:sp>
    </p:spTree>
    <p:extLst>
      <p:ext uri="{BB962C8B-B14F-4D97-AF65-F5344CB8AC3E}">
        <p14:creationId xmlns:p14="http://schemas.microsoft.com/office/powerpoint/2010/main" val="104884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176938"/>
            <a:ext cx="7999412" cy="1663700"/>
          </a:xfrm>
        </p:spPr>
        <p:txBody>
          <a:bodyPr>
            <a:normAutofit/>
          </a:bodyPr>
          <a:lstStyle/>
          <a:p>
            <a:pPr marL="0" indent="0">
              <a:buNone/>
            </a:pPr>
            <a:r>
              <a:rPr lang="nl-NL" sz="3600" b="1" dirty="0"/>
              <a:t>3.2 Oppervlaktematen:</a:t>
            </a:r>
          </a:p>
          <a:p>
            <a:r>
              <a:rPr lang="nl-NL" sz="1800" dirty="0">
                <a:solidFill>
                  <a:srgbClr val="3366FF"/>
                </a:solidFill>
              </a:rPr>
              <a:t>De oppervlakte van een figuur uitrekenen.</a:t>
            </a:r>
          </a:p>
          <a:p>
            <a:r>
              <a:rPr lang="nl-NL" sz="1800" dirty="0"/>
              <a:t>Oppervlaktematen omrekenen.</a:t>
            </a:r>
          </a:p>
          <a:p>
            <a:endParaRPr lang="nl-NL" dirty="0"/>
          </a:p>
        </p:txBody>
      </p:sp>
      <p:sp>
        <p:nvSpPr>
          <p:cNvPr id="5" name="Tekstvak 4"/>
          <p:cNvSpPr txBox="1"/>
          <p:nvPr/>
        </p:nvSpPr>
        <p:spPr>
          <a:xfrm>
            <a:off x="304058" y="1740445"/>
            <a:ext cx="8839942" cy="4524315"/>
          </a:xfrm>
          <a:prstGeom prst="rect">
            <a:avLst/>
          </a:prstGeom>
          <a:noFill/>
        </p:spPr>
        <p:txBody>
          <a:bodyPr wrap="square" rtlCol="0">
            <a:spAutoFit/>
          </a:bodyPr>
          <a:lstStyle/>
          <a:p>
            <a:r>
              <a:rPr lang="nl-NL" sz="2400" dirty="0" smtClean="0"/>
              <a:t>Als je de oppervlakte gaat uitrekenen moet je </a:t>
            </a:r>
          </a:p>
          <a:p>
            <a:r>
              <a:rPr lang="nl-NL" sz="2400" dirty="0" smtClean="0"/>
              <a:t>eerst goed weten wat voor figuur je hebt.</a:t>
            </a:r>
          </a:p>
          <a:p>
            <a:pPr marL="342900" indent="-342900">
              <a:buFontTx/>
              <a:buChar char="-"/>
            </a:pPr>
            <a:r>
              <a:rPr lang="nl-NL" sz="2400" dirty="0" smtClean="0"/>
              <a:t>Oppervlakte rechthoek/vierkant = lengte x breedte</a:t>
            </a:r>
          </a:p>
          <a:p>
            <a:pPr marL="342900" indent="-342900">
              <a:buFontTx/>
              <a:buChar char="-"/>
            </a:pPr>
            <a:r>
              <a:rPr lang="nl-NL" sz="2400" dirty="0" smtClean="0"/>
              <a:t>Oppervlakte driehoek = ½ x zijde x hoogte</a:t>
            </a:r>
          </a:p>
          <a:p>
            <a:pPr marL="342900" indent="-342900">
              <a:buFontTx/>
              <a:buChar char="-"/>
            </a:pPr>
            <a:r>
              <a:rPr lang="nl-NL" sz="2400" dirty="0" smtClean="0"/>
              <a:t>Oppervlakte parallellogram = zijde x hoogte</a:t>
            </a:r>
          </a:p>
          <a:p>
            <a:pPr marL="342900" indent="-342900">
              <a:buFontTx/>
              <a:buChar char="-"/>
            </a:pPr>
            <a:r>
              <a:rPr lang="nl-NL" sz="2400" dirty="0" smtClean="0"/>
              <a:t>Oppervlakte cirkel </a:t>
            </a:r>
            <a:r>
              <a:rPr lang="nl-NL" sz="2400" dirty="0"/>
              <a:t>=</a:t>
            </a:r>
            <a:r>
              <a:rPr lang="nl-NL" sz="2400" dirty="0" smtClean="0"/>
              <a:t> straal</a:t>
            </a:r>
            <a:r>
              <a:rPr lang="nl-NL" sz="2400" baseline="30000" dirty="0" smtClean="0"/>
              <a:t>2</a:t>
            </a:r>
            <a:r>
              <a:rPr lang="nl-NL" sz="2400" dirty="0" smtClean="0"/>
              <a:t> x π</a:t>
            </a:r>
          </a:p>
          <a:p>
            <a:pPr marL="342900" indent="-342900">
              <a:buFontTx/>
              <a:buChar char="-"/>
            </a:pPr>
            <a:endParaRPr lang="nl-NL" sz="2400" dirty="0"/>
          </a:p>
          <a:p>
            <a:pPr marL="342900" indent="-342900">
              <a:buFontTx/>
              <a:buChar char="-"/>
            </a:pPr>
            <a:endParaRPr lang="nl-NL" sz="2400" dirty="0" smtClean="0"/>
          </a:p>
          <a:p>
            <a:r>
              <a:rPr lang="nl-NL" sz="2400" dirty="0" smtClean="0"/>
              <a:t>Soms moet je een figuur in stukken delen zodat het bestaat uit rechthoeken en driehoeken. Dan kun je de oppervlakte in stukjes uitrekenen.</a:t>
            </a:r>
          </a:p>
          <a:p>
            <a:pPr marL="342900" indent="-342900">
              <a:buFontTx/>
              <a:buChar char="-"/>
            </a:pPr>
            <a:endParaRPr lang="nl-NL" sz="2400" dirty="0"/>
          </a:p>
        </p:txBody>
      </p:sp>
    </p:spTree>
    <p:extLst>
      <p:ext uri="{BB962C8B-B14F-4D97-AF65-F5344CB8AC3E}">
        <p14:creationId xmlns:p14="http://schemas.microsoft.com/office/powerpoint/2010/main" val="362351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171822" y="1847807"/>
            <a:ext cx="8972178" cy="4878258"/>
          </a:xfrm>
          <a:prstGeom prst="rect">
            <a:avLst/>
          </a:prstGeom>
          <a:noFill/>
        </p:spPr>
        <p:txBody>
          <a:bodyPr wrap="none" rtlCol="0">
            <a:spAutoFit/>
          </a:bodyPr>
          <a:lstStyle/>
          <a:p>
            <a:r>
              <a:rPr lang="nl-NL" sz="2300" dirty="0" smtClean="0"/>
              <a:t>Een trucje om de volgorde van lengtematen te onthouden is: </a:t>
            </a:r>
          </a:p>
          <a:p>
            <a:r>
              <a:rPr lang="nl-NL" sz="2400" b="1" u="sng" dirty="0" smtClean="0"/>
              <a:t>K</a:t>
            </a:r>
            <a:r>
              <a:rPr lang="nl-NL" sz="2400" dirty="0" smtClean="0"/>
              <a:t>oning </a:t>
            </a:r>
            <a:r>
              <a:rPr lang="nl-NL" sz="2400" b="1" u="sng" dirty="0" smtClean="0"/>
              <a:t>H</a:t>
            </a:r>
            <a:r>
              <a:rPr lang="nl-NL" sz="2400" dirty="0" smtClean="0"/>
              <a:t>arry </a:t>
            </a:r>
            <a:r>
              <a:rPr lang="nl-NL" sz="2400" b="1" u="sng" dirty="0" smtClean="0"/>
              <a:t>Da</a:t>
            </a:r>
            <a:r>
              <a:rPr lang="nl-NL" sz="2400" dirty="0" smtClean="0"/>
              <a:t>nst </a:t>
            </a:r>
            <a:r>
              <a:rPr lang="nl-NL" sz="2400" b="1" u="sng" dirty="0" smtClean="0"/>
              <a:t>M</a:t>
            </a:r>
            <a:r>
              <a:rPr lang="nl-NL" sz="2400" dirty="0" smtClean="0"/>
              <a:t>et </a:t>
            </a:r>
            <a:r>
              <a:rPr lang="nl-NL" sz="2400" b="1" u="sng" dirty="0" smtClean="0"/>
              <a:t>D</a:t>
            </a:r>
            <a:r>
              <a:rPr lang="nl-NL" sz="2400" dirty="0" smtClean="0"/>
              <a:t>e </a:t>
            </a:r>
            <a:r>
              <a:rPr lang="nl-NL" sz="2400" b="1" u="sng" dirty="0" smtClean="0"/>
              <a:t>C</a:t>
            </a:r>
            <a:r>
              <a:rPr lang="nl-NL" sz="2400" dirty="0" smtClean="0"/>
              <a:t>ircus </a:t>
            </a:r>
            <a:r>
              <a:rPr lang="nl-NL" sz="2400" b="1" u="sng" dirty="0" smtClean="0"/>
              <a:t>M</a:t>
            </a:r>
            <a:r>
              <a:rPr lang="nl-NL" sz="2400" dirty="0" smtClean="0"/>
              <a:t>ensen  </a:t>
            </a:r>
          </a:p>
          <a:p>
            <a:r>
              <a:rPr lang="nl-NL" sz="2400" dirty="0" smtClean="0"/>
              <a:t>Km</a:t>
            </a:r>
            <a:r>
              <a:rPr lang="nl-NL" sz="2400" baseline="30000" dirty="0" smtClean="0"/>
              <a:t>2</a:t>
            </a:r>
            <a:r>
              <a:rPr lang="nl-NL" sz="2400" dirty="0" smtClean="0"/>
              <a:t> -  Hm</a:t>
            </a:r>
            <a:r>
              <a:rPr lang="nl-NL" sz="2400" baseline="30000" dirty="0"/>
              <a:t>2</a:t>
            </a:r>
            <a:r>
              <a:rPr lang="nl-NL" sz="2400" dirty="0" smtClean="0"/>
              <a:t>  -  Dam</a:t>
            </a:r>
            <a:r>
              <a:rPr lang="nl-NL" sz="2400" baseline="30000" dirty="0"/>
              <a:t>2</a:t>
            </a:r>
            <a:r>
              <a:rPr lang="nl-NL" sz="2400" dirty="0" smtClean="0"/>
              <a:t> – M</a:t>
            </a:r>
            <a:r>
              <a:rPr lang="nl-NL" sz="2400" baseline="30000" dirty="0"/>
              <a:t>2</a:t>
            </a:r>
            <a:r>
              <a:rPr lang="nl-NL" sz="2400" dirty="0" smtClean="0"/>
              <a:t> – Dm</a:t>
            </a:r>
            <a:r>
              <a:rPr lang="nl-NL" sz="2400" baseline="30000" dirty="0"/>
              <a:t>2</a:t>
            </a:r>
            <a:r>
              <a:rPr lang="nl-NL" sz="2400" dirty="0" smtClean="0"/>
              <a:t> – Cm</a:t>
            </a:r>
            <a:r>
              <a:rPr lang="nl-NL" sz="2400" baseline="30000" dirty="0"/>
              <a:t>2</a:t>
            </a:r>
            <a:r>
              <a:rPr lang="nl-NL" sz="2400" dirty="0" smtClean="0"/>
              <a:t> – Mm</a:t>
            </a:r>
            <a:r>
              <a:rPr lang="nl-NL" sz="2400" baseline="30000" dirty="0"/>
              <a:t>2</a:t>
            </a:r>
            <a:endParaRPr lang="nl-NL" sz="2400" dirty="0" smtClean="0"/>
          </a:p>
          <a:p>
            <a:pPr marL="342900" indent="-342900">
              <a:buFontTx/>
              <a:buChar char="-"/>
            </a:pPr>
            <a:r>
              <a:rPr lang="nl-NL" sz="2400" dirty="0" smtClean="0"/>
              <a:t>Ieder stapje naar rechts is  x 100   (2 nullen erbij)</a:t>
            </a:r>
          </a:p>
          <a:p>
            <a:pPr marL="342900" indent="-342900">
              <a:buFontTx/>
              <a:buChar char="-"/>
            </a:pPr>
            <a:r>
              <a:rPr lang="nl-NL" sz="2400" dirty="0" smtClean="0"/>
              <a:t>Ieder stapje naar links is :100   (2 nullen eraf)</a:t>
            </a:r>
          </a:p>
          <a:p>
            <a:pPr marL="342900" indent="-342900">
              <a:buFontTx/>
              <a:buChar char="-"/>
            </a:pPr>
            <a:endParaRPr lang="nl-NL" sz="2400" dirty="0"/>
          </a:p>
          <a:p>
            <a:r>
              <a:rPr lang="nl-NL" sz="2400" dirty="0" smtClean="0"/>
              <a:t> 3,5 km</a:t>
            </a:r>
            <a:r>
              <a:rPr lang="nl-NL" sz="2400" baseline="30000" dirty="0"/>
              <a:t>2</a:t>
            </a:r>
            <a:r>
              <a:rPr lang="nl-NL" sz="2400" dirty="0" smtClean="0"/>
              <a:t> = </a:t>
            </a:r>
            <a:r>
              <a:rPr lang="is-IS" sz="2400" dirty="0" smtClean="0"/>
              <a:t>…....................</a:t>
            </a:r>
            <a:r>
              <a:rPr lang="nl-NL" sz="2400" dirty="0" smtClean="0"/>
              <a:t>m</a:t>
            </a:r>
            <a:r>
              <a:rPr lang="nl-NL" sz="2400" baseline="30000" dirty="0"/>
              <a:t>2</a:t>
            </a:r>
            <a:endParaRPr lang="is-IS" sz="2400" dirty="0" smtClean="0"/>
          </a:p>
          <a:p>
            <a:r>
              <a:rPr lang="is-IS" sz="2400" dirty="0" smtClean="0"/>
              <a:t>6000 m</a:t>
            </a:r>
            <a:r>
              <a:rPr lang="nl-NL" sz="2400" baseline="30000" dirty="0" smtClean="0"/>
              <a:t>2 </a:t>
            </a:r>
            <a:r>
              <a:rPr lang="is-IS" sz="2400" dirty="0" smtClean="0"/>
              <a:t>= .......................km</a:t>
            </a:r>
            <a:r>
              <a:rPr lang="nl-NL" sz="2400" baseline="30000" dirty="0"/>
              <a:t>2</a:t>
            </a:r>
            <a:r>
              <a:rPr lang="is-IS" sz="2400" dirty="0" smtClean="0"/>
              <a:t> </a:t>
            </a:r>
          </a:p>
          <a:p>
            <a:r>
              <a:rPr lang="is-IS" sz="2400" dirty="0" smtClean="0"/>
              <a:t>12 hm</a:t>
            </a:r>
            <a:r>
              <a:rPr lang="nl-NL" sz="2400" baseline="30000" dirty="0" smtClean="0"/>
              <a:t>2 </a:t>
            </a:r>
            <a:r>
              <a:rPr lang="is-IS" sz="2400" dirty="0" smtClean="0"/>
              <a:t>= .........................m</a:t>
            </a:r>
            <a:r>
              <a:rPr lang="nl-NL" sz="2400" baseline="30000" dirty="0"/>
              <a:t>2</a:t>
            </a:r>
            <a:endParaRPr lang="is-IS" sz="2400" dirty="0"/>
          </a:p>
          <a:p>
            <a:r>
              <a:rPr lang="is-IS" sz="2400" dirty="0" smtClean="0"/>
              <a:t>32000dam</a:t>
            </a:r>
            <a:r>
              <a:rPr lang="nl-NL" sz="2400" baseline="30000" dirty="0" smtClean="0"/>
              <a:t>2 </a:t>
            </a:r>
            <a:r>
              <a:rPr lang="is-IS" sz="2400" dirty="0" smtClean="0"/>
              <a:t>=.................hm</a:t>
            </a:r>
            <a:r>
              <a:rPr lang="nl-NL" sz="2400" baseline="30000" dirty="0"/>
              <a:t>2</a:t>
            </a:r>
            <a:endParaRPr lang="is-IS" sz="2400" dirty="0" smtClean="0"/>
          </a:p>
          <a:p>
            <a:r>
              <a:rPr lang="is-IS" sz="2400" dirty="0" smtClean="0"/>
              <a:t>2,4 dm</a:t>
            </a:r>
            <a:r>
              <a:rPr lang="nl-NL" sz="2400" baseline="30000" dirty="0"/>
              <a:t>2</a:t>
            </a:r>
            <a:r>
              <a:rPr lang="is-IS" sz="2400" dirty="0" smtClean="0"/>
              <a:t> =.......................</a:t>
            </a:r>
            <a:r>
              <a:rPr lang="nl-NL" sz="2400" dirty="0" smtClean="0"/>
              <a:t>cm</a:t>
            </a:r>
            <a:r>
              <a:rPr lang="nl-NL" sz="2400" baseline="30000" dirty="0" smtClean="0"/>
              <a:t>2</a:t>
            </a:r>
            <a:r>
              <a:rPr lang="is-IS" sz="2400" dirty="0" smtClean="0"/>
              <a:t> </a:t>
            </a:r>
          </a:p>
          <a:p>
            <a:r>
              <a:rPr lang="is-IS" sz="2400" dirty="0" smtClean="0"/>
              <a:t>8750 cm = .........................m</a:t>
            </a:r>
            <a:r>
              <a:rPr lang="nl-NL" sz="2400" baseline="30000" dirty="0"/>
              <a:t>2</a:t>
            </a:r>
            <a:endParaRPr lang="is-IS" sz="2400" dirty="0" smtClean="0"/>
          </a:p>
          <a:p>
            <a:endParaRPr lang="nl-NL" sz="2400" dirty="0"/>
          </a:p>
        </p:txBody>
      </p:sp>
      <p:sp>
        <p:nvSpPr>
          <p:cNvPr id="9" name="Tekstvak 8"/>
          <p:cNvSpPr txBox="1"/>
          <p:nvPr/>
        </p:nvSpPr>
        <p:spPr>
          <a:xfrm>
            <a:off x="2060198" y="3992383"/>
            <a:ext cx="1537976" cy="2308324"/>
          </a:xfrm>
          <a:prstGeom prst="rect">
            <a:avLst/>
          </a:prstGeom>
          <a:noFill/>
        </p:spPr>
        <p:txBody>
          <a:bodyPr wrap="square" rtlCol="0">
            <a:spAutoFit/>
          </a:bodyPr>
          <a:lstStyle/>
          <a:p>
            <a:r>
              <a:rPr lang="nl-NL" sz="2400" b="1" dirty="0" smtClean="0">
                <a:solidFill>
                  <a:srgbClr val="FF0000"/>
                </a:solidFill>
              </a:rPr>
              <a:t>3500000</a:t>
            </a:r>
          </a:p>
          <a:p>
            <a:r>
              <a:rPr lang="nl-NL" sz="2400" b="1" dirty="0" smtClean="0">
                <a:solidFill>
                  <a:srgbClr val="FF0000"/>
                </a:solidFill>
              </a:rPr>
              <a:t>0,006</a:t>
            </a:r>
          </a:p>
          <a:p>
            <a:r>
              <a:rPr lang="nl-NL" sz="2400" b="1" dirty="0" smtClean="0">
                <a:solidFill>
                  <a:srgbClr val="FF0000"/>
                </a:solidFill>
              </a:rPr>
              <a:t>120000</a:t>
            </a:r>
            <a:endParaRPr lang="nl-NL" sz="2400" b="1" dirty="0">
              <a:solidFill>
                <a:srgbClr val="FF0000"/>
              </a:solidFill>
            </a:endParaRPr>
          </a:p>
          <a:p>
            <a:r>
              <a:rPr lang="nl-NL" sz="2400" b="1" dirty="0" smtClean="0">
                <a:solidFill>
                  <a:srgbClr val="FF0000"/>
                </a:solidFill>
              </a:rPr>
              <a:t>  320</a:t>
            </a:r>
          </a:p>
          <a:p>
            <a:r>
              <a:rPr lang="nl-NL" sz="2400" b="1" dirty="0" smtClean="0">
                <a:solidFill>
                  <a:srgbClr val="FF0000"/>
                </a:solidFill>
              </a:rPr>
              <a:t>240</a:t>
            </a:r>
          </a:p>
          <a:p>
            <a:r>
              <a:rPr lang="nl-NL" sz="2400" b="1" dirty="0" smtClean="0">
                <a:solidFill>
                  <a:srgbClr val="FF0000"/>
                </a:solidFill>
              </a:rPr>
              <a:t>0,875</a:t>
            </a:r>
            <a:endParaRPr lang="nl-NL" sz="2400" b="1" dirty="0">
              <a:solidFill>
                <a:srgbClr val="FF0000"/>
              </a:solidFill>
            </a:endParaRPr>
          </a:p>
        </p:txBody>
      </p:sp>
      <p:sp>
        <p:nvSpPr>
          <p:cNvPr id="2" name="Tekstvak 1"/>
          <p:cNvSpPr txBox="1"/>
          <p:nvPr/>
        </p:nvSpPr>
        <p:spPr>
          <a:xfrm>
            <a:off x="4536383" y="3979857"/>
            <a:ext cx="4336939" cy="258532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nl-NL" dirty="0" smtClean="0"/>
              <a:t>Je zal in de toetsen niet meer van deze rijtjes krijgen. Je zal in een andere opdracht de verschillende oppervlaktematen moeten omrekenen. Dit gaat vaak fout door de vraag niet goed te lezen. </a:t>
            </a:r>
          </a:p>
          <a:p>
            <a:r>
              <a:rPr lang="nl-NL" dirty="0" smtClean="0"/>
              <a:t>TIP: Lees de vraag goed en check aan het einde of je de juiste eenheid hebt!</a:t>
            </a:r>
            <a:endParaRPr lang="nl-NL" dirty="0"/>
          </a:p>
        </p:txBody>
      </p:sp>
      <p:sp>
        <p:nvSpPr>
          <p:cNvPr id="6" name="Tijdelijke aanduiding voor inhoud 2"/>
          <p:cNvSpPr txBox="1">
            <a:spLocks/>
          </p:cNvSpPr>
          <p:nvPr/>
        </p:nvSpPr>
        <p:spPr>
          <a:xfrm>
            <a:off x="304058" y="186620"/>
            <a:ext cx="7999412" cy="16637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nl-NL" sz="3600" b="1" dirty="0" smtClean="0"/>
              <a:t>3.2 Oppervlaktematen:</a:t>
            </a:r>
          </a:p>
          <a:p>
            <a:r>
              <a:rPr lang="nl-NL" sz="1800" dirty="0" smtClean="0"/>
              <a:t>De oppervlakte van een figuur uitrekenen.</a:t>
            </a:r>
          </a:p>
          <a:p>
            <a:r>
              <a:rPr lang="nl-NL" sz="1800" dirty="0" smtClean="0">
                <a:solidFill>
                  <a:srgbClr val="3366FF"/>
                </a:solidFill>
              </a:rPr>
              <a:t>Oppervlaktematen omrekenen.</a:t>
            </a:r>
          </a:p>
          <a:p>
            <a:endParaRPr lang="nl-NL" dirty="0"/>
          </a:p>
        </p:txBody>
      </p:sp>
    </p:spTree>
    <p:extLst>
      <p:ext uri="{BB962C8B-B14F-4D97-AF65-F5344CB8AC3E}">
        <p14:creationId xmlns:p14="http://schemas.microsoft.com/office/powerpoint/2010/main" val="67375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04058" y="311835"/>
            <a:ext cx="7999412" cy="1663700"/>
          </a:xfrm>
        </p:spPr>
        <p:txBody>
          <a:bodyPr>
            <a:normAutofit/>
          </a:bodyPr>
          <a:lstStyle/>
          <a:p>
            <a:pPr marL="0" indent="0">
              <a:buNone/>
            </a:pPr>
            <a:r>
              <a:rPr lang="nl-NL" sz="3200" b="1" dirty="0"/>
              <a:t>3.3 Inhoudsmaten:</a:t>
            </a:r>
          </a:p>
          <a:p>
            <a:r>
              <a:rPr lang="nl-NL" sz="1800" dirty="0">
                <a:solidFill>
                  <a:srgbClr val="3366FF"/>
                </a:solidFill>
              </a:rPr>
              <a:t>De inhoud van een ruimtelijk figuur uitrekenen.</a:t>
            </a:r>
          </a:p>
          <a:p>
            <a:r>
              <a:rPr lang="nl-NL" sz="1800" dirty="0"/>
              <a:t>Inhoudsmaten omrekenen</a:t>
            </a:r>
            <a:r>
              <a:rPr lang="nl-NL" sz="1800" dirty="0" smtClean="0"/>
              <a:t>.</a:t>
            </a:r>
            <a:endParaRPr lang="nl-NL" sz="1800" dirty="0"/>
          </a:p>
        </p:txBody>
      </p:sp>
      <p:sp>
        <p:nvSpPr>
          <p:cNvPr id="5" name="Tekstvak 4"/>
          <p:cNvSpPr txBox="1"/>
          <p:nvPr/>
        </p:nvSpPr>
        <p:spPr>
          <a:xfrm>
            <a:off x="261290" y="1812734"/>
            <a:ext cx="8601828" cy="1200328"/>
          </a:xfrm>
          <a:prstGeom prst="rect">
            <a:avLst/>
          </a:prstGeom>
          <a:noFill/>
        </p:spPr>
        <p:txBody>
          <a:bodyPr wrap="square" rtlCol="0">
            <a:spAutoFit/>
          </a:bodyPr>
          <a:lstStyle/>
          <a:p>
            <a:r>
              <a:rPr lang="nl-NL" sz="2400" dirty="0" smtClean="0"/>
              <a:t>De inhoud van een balk is de lengte x breedte x hoogte.</a:t>
            </a:r>
          </a:p>
          <a:p>
            <a:endParaRPr lang="nl-NL" sz="2400" dirty="0" smtClean="0"/>
          </a:p>
          <a:p>
            <a:endParaRPr lang="nl-NL" sz="2400" dirty="0"/>
          </a:p>
        </p:txBody>
      </p:sp>
      <p:sp>
        <p:nvSpPr>
          <p:cNvPr id="9" name="Tekstvak 8"/>
          <p:cNvSpPr txBox="1"/>
          <p:nvPr/>
        </p:nvSpPr>
        <p:spPr>
          <a:xfrm>
            <a:off x="619479" y="3650501"/>
            <a:ext cx="4635499" cy="461665"/>
          </a:xfrm>
          <a:prstGeom prst="rect">
            <a:avLst/>
          </a:prstGeom>
          <a:noFill/>
        </p:spPr>
        <p:txBody>
          <a:bodyPr wrap="square" rtlCol="0">
            <a:spAutoFit/>
          </a:bodyPr>
          <a:lstStyle/>
          <a:p>
            <a:r>
              <a:rPr lang="nl-NL" sz="2400" b="1" dirty="0" smtClean="0">
                <a:solidFill>
                  <a:srgbClr val="FF0000"/>
                </a:solidFill>
              </a:rPr>
              <a:t>6 x 3 x 5 = 90 dm</a:t>
            </a:r>
            <a:r>
              <a:rPr lang="nl-NL" sz="2400" b="1" baseline="30000" dirty="0" smtClean="0">
                <a:solidFill>
                  <a:srgbClr val="FF0000"/>
                </a:solidFill>
              </a:rPr>
              <a:t>3</a:t>
            </a:r>
            <a:r>
              <a:rPr lang="nl-NL" sz="2400" b="1" dirty="0" smtClean="0">
                <a:solidFill>
                  <a:srgbClr val="FF0000"/>
                </a:solidFill>
              </a:rPr>
              <a:t> </a:t>
            </a:r>
            <a:endParaRPr lang="nl-NL" sz="2400" b="1" dirty="0">
              <a:solidFill>
                <a:srgbClr val="FF0000"/>
              </a:solidFill>
            </a:endParaRPr>
          </a:p>
        </p:txBody>
      </p:sp>
      <p:sp>
        <p:nvSpPr>
          <p:cNvPr id="2" name="Rechthoek 1"/>
          <p:cNvSpPr/>
          <p:nvPr/>
        </p:nvSpPr>
        <p:spPr>
          <a:xfrm>
            <a:off x="324788" y="2502759"/>
            <a:ext cx="8190346" cy="2246769"/>
          </a:xfrm>
          <a:prstGeom prst="rect">
            <a:avLst/>
          </a:prstGeom>
        </p:spPr>
        <p:txBody>
          <a:bodyPr wrap="square">
            <a:spAutoFit/>
          </a:bodyPr>
          <a:lstStyle/>
          <a:p>
            <a:r>
              <a:rPr lang="nl-NL" sz="2000" dirty="0"/>
              <a:t>Een aquarium is 6 dm lang, 3 dm breed en 5 dm hoog.</a:t>
            </a:r>
          </a:p>
          <a:p>
            <a:endParaRPr lang="nl-NL" sz="2000" dirty="0"/>
          </a:p>
          <a:p>
            <a:pPr marL="342900" indent="-342900">
              <a:buAutoNum type="alphaLcPeriod"/>
            </a:pPr>
            <a:r>
              <a:rPr lang="nl-NL" sz="2000" dirty="0" smtClean="0"/>
              <a:t>Bereken </a:t>
            </a:r>
            <a:r>
              <a:rPr lang="nl-NL" sz="2000" dirty="0"/>
              <a:t>de inhoud van het aquarium in dm³</a:t>
            </a:r>
            <a:r>
              <a:rPr lang="nl-NL" sz="2000" dirty="0" smtClean="0"/>
              <a:t>.</a:t>
            </a:r>
          </a:p>
          <a:p>
            <a:pPr marL="342900" indent="-342900">
              <a:buAutoNum type="alphaLcPeriod"/>
            </a:pPr>
            <a:endParaRPr lang="nl-NL" sz="2000" dirty="0"/>
          </a:p>
          <a:p>
            <a:endParaRPr lang="nl-NL" sz="2000" dirty="0"/>
          </a:p>
          <a:p>
            <a:endParaRPr lang="nl-NL" sz="2000" dirty="0"/>
          </a:p>
          <a:p>
            <a:r>
              <a:rPr lang="nl-NL" sz="2000" dirty="0" smtClean="0"/>
              <a:t>b. Hoeveel </a:t>
            </a:r>
            <a:r>
              <a:rPr lang="nl-NL" sz="2000" dirty="0"/>
              <a:t>liter water kan er in het aquarium?</a:t>
            </a:r>
          </a:p>
        </p:txBody>
      </p:sp>
      <p:pic>
        <p:nvPicPr>
          <p:cNvPr id="6" name="Afbeelding 5"/>
          <p:cNvPicPr>
            <a:picLocks noChangeAspect="1"/>
          </p:cNvPicPr>
          <p:nvPr/>
        </p:nvPicPr>
        <p:blipFill>
          <a:blip r:embed="rId2"/>
          <a:stretch>
            <a:fillRect/>
          </a:stretch>
        </p:blipFill>
        <p:spPr>
          <a:xfrm>
            <a:off x="6462818" y="3013062"/>
            <a:ext cx="2400300" cy="1358900"/>
          </a:xfrm>
          <a:prstGeom prst="rect">
            <a:avLst/>
          </a:prstGeom>
        </p:spPr>
      </p:pic>
      <p:sp>
        <p:nvSpPr>
          <p:cNvPr id="8" name="Tekstvak 7"/>
          <p:cNvSpPr txBox="1"/>
          <p:nvPr/>
        </p:nvSpPr>
        <p:spPr>
          <a:xfrm>
            <a:off x="619479" y="4749528"/>
            <a:ext cx="4635499" cy="461665"/>
          </a:xfrm>
          <a:prstGeom prst="rect">
            <a:avLst/>
          </a:prstGeom>
          <a:noFill/>
        </p:spPr>
        <p:txBody>
          <a:bodyPr wrap="square" rtlCol="0">
            <a:spAutoFit/>
          </a:bodyPr>
          <a:lstStyle/>
          <a:p>
            <a:r>
              <a:rPr lang="nl-NL" sz="2400" b="1" dirty="0" smtClean="0">
                <a:solidFill>
                  <a:srgbClr val="FF0000"/>
                </a:solidFill>
              </a:rPr>
              <a:t>90 dm</a:t>
            </a:r>
            <a:r>
              <a:rPr lang="nl-NL" sz="2400" b="1" baseline="30000" dirty="0" smtClean="0">
                <a:solidFill>
                  <a:srgbClr val="FF0000"/>
                </a:solidFill>
              </a:rPr>
              <a:t>3 </a:t>
            </a:r>
            <a:r>
              <a:rPr lang="nl-NL" sz="2400" b="1" dirty="0" smtClean="0">
                <a:solidFill>
                  <a:srgbClr val="FF0000"/>
                </a:solidFill>
              </a:rPr>
              <a:t> = 90 liter </a:t>
            </a:r>
            <a:endParaRPr lang="nl-NL" sz="2400" b="1" dirty="0">
              <a:solidFill>
                <a:srgbClr val="FF0000"/>
              </a:solidFill>
            </a:endParaRPr>
          </a:p>
        </p:txBody>
      </p:sp>
    </p:spTree>
    <p:extLst>
      <p:ext uri="{BB962C8B-B14F-4D97-AF65-F5344CB8AC3E}">
        <p14:creationId xmlns:p14="http://schemas.microsoft.com/office/powerpoint/2010/main" val="232473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2467</TotalTime>
  <Words>1591</Words>
  <Application>Microsoft Office PowerPoint</Application>
  <PresentationFormat>Diavoorstelling (4:3)</PresentationFormat>
  <Paragraphs>270</Paragraphs>
  <Slides>18</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Arial</vt:lpstr>
      <vt:lpstr>Calibri</vt:lpstr>
      <vt:lpstr>Century Gothic</vt:lpstr>
      <vt:lpstr>Wingdings 3</vt:lpstr>
      <vt:lpstr>Ion</vt:lpstr>
      <vt:lpstr>H3 Rekenen- 2</vt:lpstr>
      <vt:lpstr>Wat moet je allemaal kunnen?</vt:lpstr>
      <vt:lpstr>Wat moet je allemaal kunnen?</vt:lpstr>
      <vt:lpstr>Wat moet je allemaal kunnen?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H4 Vlakke figuren</dc:title>
  <dc:creator>Heleen</dc:creator>
  <cp:lastModifiedBy>Heleen Hoek</cp:lastModifiedBy>
  <cp:revision>95</cp:revision>
  <dcterms:created xsi:type="dcterms:W3CDTF">2018-01-19T18:29:56Z</dcterms:created>
  <dcterms:modified xsi:type="dcterms:W3CDTF">2018-02-01T11:38:59Z</dcterms:modified>
</cp:coreProperties>
</file>