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  <p:sldId id="267" r:id="rId6"/>
    <p:sldId id="273" r:id="rId7"/>
    <p:sldId id="274" r:id="rId8"/>
    <p:sldId id="258" r:id="rId9"/>
    <p:sldId id="260" r:id="rId10"/>
    <p:sldId id="269" r:id="rId11"/>
    <p:sldId id="262" r:id="rId12"/>
    <p:sldId id="268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34928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161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56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345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2175888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83029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3357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699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558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4578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6304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35E455-A542-47C2-9A21-283962F7422A}" type="datetimeFigureOut">
              <a:rPr lang="nl-NL" smtClean="0"/>
              <a:t>2-6-2020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CFAFEC-1216-447C-A39D-D53FF3FDB452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1732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Zuurstof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VPR2</a:t>
            </a:r>
          </a:p>
        </p:txBody>
      </p:sp>
    </p:spTree>
    <p:extLst>
      <p:ext uri="{BB962C8B-B14F-4D97-AF65-F5344CB8AC3E}">
        <p14:creationId xmlns:p14="http://schemas.microsoft.com/office/powerpoint/2010/main" val="637673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AE5EE4-D48A-46CD-A758-46B49387F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144720"/>
            <a:ext cx="7633742" cy="1492132"/>
          </a:xfrm>
        </p:spPr>
        <p:txBody>
          <a:bodyPr/>
          <a:lstStyle/>
          <a:p>
            <a:r>
              <a:rPr lang="nl-NL" dirty="0"/>
              <a:t>Oefensom medicatie %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162765-D895-4A94-BBC5-CD840D601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114" y="890786"/>
            <a:ext cx="7957365" cy="59672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600" dirty="0"/>
              <a:t>De arts schrijft  </a:t>
            </a:r>
            <a:r>
              <a:rPr lang="nl-NL" sz="1600" dirty="0" err="1"/>
              <a:t>Fenobarbitaldruppels</a:t>
            </a:r>
            <a:r>
              <a:rPr lang="nl-NL" sz="1600" dirty="0"/>
              <a:t> 4% voor.</a:t>
            </a:r>
            <a:br>
              <a:rPr lang="nl-NL" sz="1600" dirty="0"/>
            </a:br>
            <a:r>
              <a:rPr lang="nl-NL" sz="1600" dirty="0"/>
              <a:t>A. hoeveel mg </a:t>
            </a:r>
            <a:r>
              <a:rPr lang="nl-NL" sz="1600" dirty="0" err="1"/>
              <a:t>Fenobarbitaldruppels</a:t>
            </a:r>
            <a:r>
              <a:rPr lang="nl-NL" sz="1600" dirty="0"/>
              <a:t> bevat 1 ml?	</a:t>
            </a:r>
          </a:p>
          <a:p>
            <a:pPr marL="0" indent="0">
              <a:buNone/>
            </a:pPr>
            <a:br>
              <a:rPr lang="nl-NL" sz="1600" dirty="0"/>
            </a:br>
            <a:r>
              <a:rPr lang="nl-NL" sz="1600" dirty="0"/>
              <a:t>	                                                                </a:t>
            </a:r>
          </a:p>
          <a:p>
            <a:pPr marL="0" indent="0">
              <a:buNone/>
            </a:pPr>
            <a:endParaRPr lang="nl-NL" sz="1600" dirty="0"/>
          </a:p>
          <a:p>
            <a:pPr marL="0" indent="0">
              <a:buNone/>
            </a:pPr>
            <a:endParaRPr lang="nl-NL" sz="1600" dirty="0"/>
          </a:p>
          <a:p>
            <a:r>
              <a:rPr lang="nl-NL" sz="1600" dirty="0"/>
              <a:t>Petra  moet 20 mg </a:t>
            </a:r>
            <a:r>
              <a:rPr lang="nl-NL" sz="1600" dirty="0" err="1"/>
              <a:t>Fenobarbital</a:t>
            </a:r>
            <a:r>
              <a:rPr lang="nl-NL" sz="1600" dirty="0"/>
              <a:t> krijgen, je beschikt alleen over </a:t>
            </a:r>
            <a:r>
              <a:rPr lang="nl-NL" sz="1600" dirty="0" err="1"/>
              <a:t>Fenobarbitaldruppels</a:t>
            </a:r>
            <a:r>
              <a:rPr lang="nl-NL" sz="1600" dirty="0"/>
              <a:t> 4%. 20 druppels=1 </a:t>
            </a:r>
            <a:r>
              <a:rPr lang="nl-NL" sz="1600" dirty="0" err="1"/>
              <a:t>mL</a:t>
            </a:r>
            <a:r>
              <a:rPr lang="nl-NL" sz="1600" dirty="0"/>
              <a:t>.                              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nl-NL" sz="1600" dirty="0"/>
              <a:t>B. Hoeveel </a:t>
            </a:r>
            <a:r>
              <a:rPr lang="nl-NL" sz="1600" dirty="0" err="1"/>
              <a:t>Fenobarbitaldruppels</a:t>
            </a:r>
            <a:r>
              <a:rPr lang="nl-NL" sz="1600" dirty="0"/>
              <a:t> moet je aan Petra geven?	</a:t>
            </a:r>
          </a:p>
          <a:p>
            <a:pPr marL="0" indent="0" fontAlgn="t">
              <a:buNone/>
            </a:pPr>
            <a:endParaRPr lang="nl-NL" sz="1600" dirty="0"/>
          </a:p>
          <a:p>
            <a:pPr marL="0" indent="0">
              <a:buNone/>
            </a:pPr>
            <a:endParaRPr lang="nl-NL" sz="1600" dirty="0"/>
          </a:p>
          <a:p>
            <a:pPr marL="0" indent="0">
              <a:buNone/>
            </a:pPr>
            <a:endParaRPr lang="nl-NL" sz="1600" dirty="0"/>
          </a:p>
          <a:p>
            <a:pPr marL="0" indent="0">
              <a:buNone/>
            </a:pPr>
            <a:br>
              <a:rPr lang="nl-NL" sz="1600" dirty="0"/>
            </a:br>
            <a:r>
              <a:rPr lang="nl-NL" sz="1600" dirty="0"/>
              <a:t>De Arts schrijft nu </a:t>
            </a:r>
            <a:r>
              <a:rPr lang="nl-NL" sz="1600" dirty="0" err="1"/>
              <a:t>Fenobarbital</a:t>
            </a:r>
            <a:r>
              <a:rPr lang="nl-NL" sz="1600" dirty="0"/>
              <a:t> drank voor 2 mg/ml (20 druppels = 1 </a:t>
            </a:r>
            <a:r>
              <a:rPr lang="nl-NL" sz="1600" dirty="0" err="1"/>
              <a:t>mL</a:t>
            </a:r>
            <a:r>
              <a:rPr lang="nl-NL" sz="1600" dirty="0"/>
              <a:t>).                                                                                              </a:t>
            </a:r>
            <a:br>
              <a:rPr lang="nl-NL" sz="1600" dirty="0"/>
            </a:br>
            <a:r>
              <a:rPr lang="nl-NL" sz="1600" dirty="0"/>
              <a:t> c.    Wat is de sterkte van de druppelvloeistof in %?</a:t>
            </a:r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929E54C-46FF-4390-ABD8-D68769B2B8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387776"/>
              </p:ext>
            </p:extLst>
          </p:nvPr>
        </p:nvGraphicFramePr>
        <p:xfrm>
          <a:off x="931472" y="1509388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853982788"/>
                    </a:ext>
                  </a:extLst>
                </a:gridCol>
              </a:tblGrid>
              <a:tr h="493250">
                <a:tc>
                  <a:txBody>
                    <a:bodyPr/>
                    <a:lstStyle/>
                    <a:p>
                      <a:r>
                        <a:rPr lang="nl-NL" dirty="0"/>
                        <a:t>Stelregel: l%= 1000mg per 100ml</a:t>
                      </a:r>
                    </a:p>
                    <a:p>
                      <a:r>
                        <a:rPr lang="nl-NL" dirty="0"/>
                        <a:t>Dus 4% = 4000mg per 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014175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4D4CD6F1-B292-42E8-ADEC-467943981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298785"/>
              </p:ext>
            </p:extLst>
          </p:nvPr>
        </p:nvGraphicFramePr>
        <p:xfrm>
          <a:off x="931472" y="2078735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94413763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32481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4000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077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40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182062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9BCF794B-123F-49F8-8730-4318AED9C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960347"/>
              </p:ext>
            </p:extLst>
          </p:nvPr>
        </p:nvGraphicFramePr>
        <p:xfrm>
          <a:off x="1039965" y="3808883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37414029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637581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4000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662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0,5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97410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2080AF72-5BFA-4DC9-8AB0-A29B38329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321049"/>
              </p:ext>
            </p:extLst>
          </p:nvPr>
        </p:nvGraphicFramePr>
        <p:xfrm>
          <a:off x="1015647" y="4616990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883738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20 druppels = 1 ml</a:t>
                      </a:r>
                    </a:p>
                    <a:p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10 druppels = 0,5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769992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5F64A234-8E50-4A9A-8C49-C22CD912BC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974243"/>
              </p:ext>
            </p:extLst>
          </p:nvPr>
        </p:nvGraphicFramePr>
        <p:xfrm>
          <a:off x="1039965" y="574548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3557066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Stelregel: 1% = 1000mg per 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84079"/>
                  </a:ext>
                </a:extLst>
              </a:tr>
            </a:tbl>
          </a:graphicData>
        </a:graphic>
      </p:graphicFrame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8E88A2EB-6416-45C3-9057-F819777A2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300363"/>
              </p:ext>
            </p:extLst>
          </p:nvPr>
        </p:nvGraphicFramePr>
        <p:xfrm>
          <a:off x="1039965" y="611308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49662342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6648826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654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200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100 ml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135342"/>
                  </a:ext>
                </a:extLst>
              </a:tr>
            </a:tbl>
          </a:graphicData>
        </a:graphic>
      </p:graphicFrame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9EC61464-3416-44C0-9F2E-D5A440535D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7537"/>
              </p:ext>
            </p:extLst>
          </p:nvPr>
        </p:nvGraphicFramePr>
        <p:xfrm>
          <a:off x="7240816" y="5781794"/>
          <a:ext cx="1651663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1663">
                  <a:extLst>
                    <a:ext uri="{9D8B030D-6E8A-4147-A177-3AD203B41FA5}">
                      <a16:colId xmlns:a16="http://schemas.microsoft.com/office/drawing/2014/main" val="27750265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1% = 1000 mg</a:t>
                      </a:r>
                    </a:p>
                    <a:p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0,2 % = 200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210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74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Vorige week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5467" y="1916832"/>
            <a:ext cx="7290055" cy="4023360"/>
          </a:xfrm>
        </p:spPr>
        <p:txBody>
          <a:bodyPr/>
          <a:lstStyle/>
          <a:p>
            <a:r>
              <a:rPr lang="nl-NL" dirty="0"/>
              <a:t>Verdunningen</a:t>
            </a:r>
          </a:p>
          <a:p>
            <a:endParaRPr lang="nl-NL" dirty="0"/>
          </a:p>
          <a:p>
            <a:r>
              <a:rPr lang="nl-NL" dirty="0"/>
              <a:t>Welke stappen ook alweer?</a:t>
            </a:r>
          </a:p>
          <a:p>
            <a:endParaRPr lang="nl-NL" dirty="0"/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Beginconcentratie : eindconcentratie </a:t>
            </a:r>
            <a:r>
              <a:rPr lang="nl-NL" dirty="0">
                <a:sym typeface="Wingdings" panose="05000000000000000000" pitchFamily="2" charset="2"/>
              </a:rPr>
              <a:t> verdunningsfactor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Eindoplossing : verdunningsfactor  beginoplossing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Eindoplossing – beginoplossing  hoeveelheid water toevoegen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232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36C56A-E3D9-4461-8C15-3B53F7640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oefensom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FF1B0D-1555-4F71-B953-EE5269527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389893"/>
            <a:ext cx="7633742" cy="5468107"/>
          </a:xfrm>
        </p:spPr>
        <p:txBody>
          <a:bodyPr/>
          <a:lstStyle/>
          <a:p>
            <a:pPr marL="0" indent="0">
              <a:buNone/>
            </a:pPr>
            <a:r>
              <a:rPr lang="nl-NL" b="1" dirty="0"/>
              <a:t>Je beschikt over waterstofperoxide 15%. Je hebt 10 </a:t>
            </a:r>
            <a:r>
              <a:rPr lang="nl-NL" b="1" dirty="0" err="1"/>
              <a:t>dL</a:t>
            </a:r>
            <a:r>
              <a:rPr lang="nl-NL" b="1" dirty="0"/>
              <a:t> waterstofperoxide 3% nodig.</a:t>
            </a:r>
            <a:endParaRPr lang="nl-NL" dirty="0"/>
          </a:p>
          <a:p>
            <a:r>
              <a:rPr lang="nl-NL" dirty="0"/>
              <a:t>Hoeveel </a:t>
            </a:r>
            <a:r>
              <a:rPr lang="nl-NL" dirty="0" err="1"/>
              <a:t>mL</a:t>
            </a:r>
            <a:r>
              <a:rPr lang="nl-NL" dirty="0"/>
              <a:t> waterstofperoxide 15%  heb je nodig?	</a:t>
            </a:r>
          </a:p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  <a:p>
            <a:r>
              <a:rPr lang="nl-NL" dirty="0"/>
              <a:t>Hoeveel </a:t>
            </a:r>
            <a:r>
              <a:rPr lang="nl-NL" dirty="0" err="1"/>
              <a:t>mL</a:t>
            </a:r>
            <a:r>
              <a:rPr lang="nl-NL" dirty="0"/>
              <a:t> water moet je toevoegen?	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742E0CC0-1AE1-4FB3-95BB-7A0EE8FA3F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379162"/>
              </p:ext>
            </p:extLst>
          </p:nvPr>
        </p:nvGraphicFramePr>
        <p:xfrm>
          <a:off x="1043608" y="2696605"/>
          <a:ext cx="6096000" cy="70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7496482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1: </a:t>
                      </a:r>
                      <a:br>
                        <a:rPr lang="nl-NL" dirty="0"/>
                      </a:br>
                      <a:r>
                        <a:rPr lang="nl-NL" dirty="0"/>
                        <a:t>Beginconcentratie % : eindconcentratie % = verdunningsfactor </a:t>
                      </a:r>
                      <a:br>
                        <a:rPr lang="nl-NL" dirty="0"/>
                      </a:br>
                      <a:r>
                        <a:rPr lang="nl-NL" dirty="0"/>
                        <a:t>15% : 3% =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378612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BF0A12B8-CD7C-4081-A9E9-326738977F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139732"/>
              </p:ext>
            </p:extLst>
          </p:nvPr>
        </p:nvGraphicFramePr>
        <p:xfrm>
          <a:off x="1044164" y="3501008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0129235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2: </a:t>
                      </a:r>
                      <a:br>
                        <a:rPr lang="nl-NL" dirty="0"/>
                      </a:br>
                      <a:r>
                        <a:rPr lang="nl-NL" dirty="0"/>
                        <a:t>Eindoplossing (ml) : verdunningsfactor = beginoplossing (ml) </a:t>
                      </a:r>
                      <a:br>
                        <a:rPr lang="nl-NL" dirty="0"/>
                      </a:br>
                      <a:r>
                        <a:rPr lang="nl-NL" dirty="0"/>
                        <a:t>1000 ml : 5 = 200 ml </a:t>
                      </a:r>
                      <a:br>
                        <a:rPr lang="nl-NL" dirty="0"/>
                      </a:br>
                      <a:r>
                        <a:rPr lang="nl-NL" dirty="0"/>
                        <a:t>Dus je hebt 200 ml waterstofperoxide 15% nodig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681054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7BF60E15-25DB-410E-899B-A6BEAEA97D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139116"/>
              </p:ext>
            </p:extLst>
          </p:nvPr>
        </p:nvGraphicFramePr>
        <p:xfrm>
          <a:off x="1053910" y="5237496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4910896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Eindoplossing (ml) – beginoplossing (ml) = ml water toevoegen </a:t>
                      </a:r>
                      <a:br>
                        <a:rPr lang="nl-NL" dirty="0"/>
                      </a:br>
                      <a:r>
                        <a:rPr lang="nl-NL" dirty="0"/>
                        <a:t>1000 ml – 200 ml = 800 ml </a:t>
                      </a:r>
                      <a:br>
                        <a:rPr lang="nl-NL" dirty="0"/>
                      </a:br>
                      <a:br>
                        <a:rPr lang="nl-NL" dirty="0"/>
                      </a:br>
                      <a:r>
                        <a:rPr lang="nl-NL" dirty="0"/>
                        <a:t>Je moet dus 800 ml water toevoegen.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945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497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8A38D-019F-46D0-BD6F-8834DCE38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Zuurstof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D5A358-0BF2-4CA9-B431-563BDBBA0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2286002"/>
            <a:ext cx="7633742" cy="4239342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Stap 1: </a:t>
            </a:r>
            <a:br>
              <a:rPr lang="nl-NL" dirty="0"/>
            </a:br>
            <a:r>
              <a:rPr lang="nl-NL" dirty="0"/>
              <a:t>druk in bar x inhoud cilinder = aantal liter zuurstof in de cilinder </a:t>
            </a:r>
          </a:p>
          <a:p>
            <a:endParaRPr lang="nl-NL" dirty="0"/>
          </a:p>
          <a:p>
            <a:r>
              <a:rPr lang="nl-NL" dirty="0"/>
              <a:t>Stap 2: </a:t>
            </a:r>
            <a:br>
              <a:rPr lang="nl-NL" dirty="0"/>
            </a:br>
            <a:r>
              <a:rPr lang="nl-NL" dirty="0"/>
              <a:t>aantal liters/min x totaal aantal minuten = hoeveelheid zuurstof nodig </a:t>
            </a:r>
          </a:p>
          <a:p>
            <a:endParaRPr lang="nl-NL" dirty="0"/>
          </a:p>
          <a:p>
            <a:r>
              <a:rPr lang="nl-NL" dirty="0"/>
              <a:t>Stap 3: </a:t>
            </a:r>
            <a:br>
              <a:rPr lang="nl-NL" dirty="0"/>
            </a:br>
            <a:r>
              <a:rPr lang="nl-NL" dirty="0"/>
              <a:t>aantal liters in cilinder (stap 1) – aantal liters nodig (stap 2) = hoeveelheid liter zuurstof over/tekort.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Stand van de manometer bepalen?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aantal bar = aantal liters zuurstof : inhoud cilinder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8367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4993" y="404664"/>
            <a:ext cx="7290054" cy="1499616"/>
          </a:xfrm>
        </p:spPr>
        <p:txBody>
          <a:bodyPr/>
          <a:lstStyle/>
          <a:p>
            <a:r>
              <a:rPr lang="en-US" dirty="0" err="1"/>
              <a:t>Som</a:t>
            </a:r>
            <a:r>
              <a:rPr lang="en-US" dirty="0"/>
              <a:t>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6441" y="1268760"/>
            <a:ext cx="7290055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/>
              <a:t>Mevrouw</a:t>
            </a:r>
            <a:r>
              <a:rPr lang="en-US" sz="1800" dirty="0"/>
              <a:t> Horst is </a:t>
            </a:r>
            <a:r>
              <a:rPr lang="en-US" sz="1800" dirty="0" err="1"/>
              <a:t>benauwd</a:t>
            </a:r>
            <a:r>
              <a:rPr lang="en-US" sz="1800" dirty="0"/>
              <a:t> </a:t>
            </a:r>
            <a:r>
              <a:rPr lang="en-US" sz="1800" dirty="0" err="1"/>
              <a:t>als</a:t>
            </a:r>
            <a:r>
              <a:rPr lang="en-US" sz="1800" dirty="0"/>
              <a:t> </a:t>
            </a:r>
            <a:r>
              <a:rPr lang="en-US" sz="1800" dirty="0" err="1"/>
              <a:t>gevolg</a:t>
            </a:r>
            <a:r>
              <a:rPr lang="en-US" sz="1800" dirty="0"/>
              <a:t> van </a:t>
            </a:r>
            <a:r>
              <a:rPr lang="en-US" sz="1800" dirty="0" err="1"/>
              <a:t>een</a:t>
            </a:r>
            <a:r>
              <a:rPr lang="en-US" sz="1800" dirty="0"/>
              <a:t> </a:t>
            </a:r>
            <a:r>
              <a:rPr lang="en-US" sz="1800" dirty="0" err="1"/>
              <a:t>onsteking</a:t>
            </a:r>
            <a:r>
              <a:rPr lang="en-US" sz="1800" dirty="0"/>
              <a:t> in de </a:t>
            </a:r>
            <a:r>
              <a:rPr lang="en-US" sz="1800" dirty="0" err="1"/>
              <a:t>rechterlong</a:t>
            </a:r>
            <a:r>
              <a:rPr lang="en-US" sz="1800" dirty="0"/>
              <a:t>. </a:t>
            </a:r>
            <a:r>
              <a:rPr lang="en-US" sz="1800" dirty="0" err="1"/>
              <a:t>Ter</a:t>
            </a:r>
            <a:r>
              <a:rPr lang="en-US" sz="1800" dirty="0"/>
              <a:t> </a:t>
            </a:r>
            <a:r>
              <a:rPr lang="en-US" sz="1800" dirty="0" err="1"/>
              <a:t>ondersteuning</a:t>
            </a:r>
            <a:r>
              <a:rPr lang="en-US" sz="1800" dirty="0"/>
              <a:t> </a:t>
            </a:r>
            <a:r>
              <a:rPr lang="en-US" sz="1800" dirty="0" err="1"/>
              <a:t>moet</a:t>
            </a:r>
            <a:r>
              <a:rPr lang="en-US" sz="1800" dirty="0"/>
              <a:t> je </a:t>
            </a:r>
            <a:r>
              <a:rPr lang="en-US" sz="1800" dirty="0" err="1"/>
              <a:t>haar</a:t>
            </a:r>
            <a:r>
              <a:rPr lang="en-US" sz="1800" dirty="0"/>
              <a:t> 2 liter </a:t>
            </a:r>
            <a:r>
              <a:rPr lang="en-US" sz="1800" dirty="0" err="1"/>
              <a:t>zuurstof</a:t>
            </a:r>
            <a:r>
              <a:rPr lang="en-US" sz="1800" dirty="0"/>
              <a:t> per </a:t>
            </a:r>
            <a:r>
              <a:rPr lang="en-US" sz="1800" dirty="0" err="1"/>
              <a:t>minuut</a:t>
            </a:r>
            <a:r>
              <a:rPr lang="en-US" sz="1800" dirty="0"/>
              <a:t> </a:t>
            </a:r>
            <a:r>
              <a:rPr lang="en-US" sz="1800" dirty="0" err="1"/>
              <a:t>geven</a:t>
            </a:r>
            <a:r>
              <a:rPr lang="en-US" sz="1800" dirty="0"/>
              <a:t>. Het is nu 20.00 </a:t>
            </a:r>
            <a:r>
              <a:rPr lang="en-US" sz="1800" dirty="0" err="1"/>
              <a:t>uur</a:t>
            </a:r>
            <a:r>
              <a:rPr lang="en-US" sz="1800" dirty="0"/>
              <a:t>. Je </a:t>
            </a:r>
            <a:r>
              <a:rPr lang="en-US" sz="1800" dirty="0" err="1"/>
              <a:t>hebt</a:t>
            </a:r>
            <a:r>
              <a:rPr lang="en-US" sz="1800" dirty="0"/>
              <a:t> de </a:t>
            </a:r>
            <a:r>
              <a:rPr lang="en-US" sz="1800" dirty="0" err="1"/>
              <a:t>beschikking</a:t>
            </a:r>
            <a:r>
              <a:rPr lang="en-US" sz="1800" dirty="0"/>
              <a:t> over </a:t>
            </a:r>
            <a:r>
              <a:rPr lang="en-US" sz="1800" dirty="0" err="1"/>
              <a:t>een</a:t>
            </a:r>
            <a:r>
              <a:rPr lang="en-US" sz="1800" dirty="0"/>
              <a:t> </a:t>
            </a:r>
            <a:r>
              <a:rPr lang="en-US" sz="1800" dirty="0" err="1"/>
              <a:t>cilinder</a:t>
            </a:r>
            <a:r>
              <a:rPr lang="en-US" sz="1800" dirty="0"/>
              <a:t> van 10 liter, de manometer </a:t>
            </a:r>
            <a:r>
              <a:rPr lang="en-US" sz="1800" dirty="0" err="1"/>
              <a:t>staat</a:t>
            </a:r>
            <a:r>
              <a:rPr lang="en-US" sz="1800" dirty="0"/>
              <a:t> op 170 bar. De </a:t>
            </a:r>
            <a:r>
              <a:rPr lang="en-US" sz="1800" dirty="0" err="1"/>
              <a:t>technische</a:t>
            </a:r>
            <a:r>
              <a:rPr lang="en-US" sz="1800" dirty="0"/>
              <a:t> </a:t>
            </a:r>
            <a:r>
              <a:rPr lang="en-US" sz="1800" dirty="0" err="1"/>
              <a:t>dienst</a:t>
            </a:r>
            <a:r>
              <a:rPr lang="en-US" sz="1800" dirty="0"/>
              <a:t> </a:t>
            </a:r>
            <a:r>
              <a:rPr lang="en-US" sz="1800" dirty="0" err="1"/>
              <a:t>brengt</a:t>
            </a:r>
            <a:r>
              <a:rPr lang="en-US" sz="1800" dirty="0"/>
              <a:t> de </a:t>
            </a:r>
            <a:r>
              <a:rPr lang="en-US" sz="1800" dirty="0" err="1"/>
              <a:t>volgende</a:t>
            </a:r>
            <a:r>
              <a:rPr lang="en-US" sz="1800" dirty="0"/>
              <a:t> </a:t>
            </a:r>
            <a:r>
              <a:rPr lang="en-US" sz="1800" dirty="0" err="1"/>
              <a:t>ochtend</a:t>
            </a:r>
            <a:r>
              <a:rPr lang="en-US" sz="1800" dirty="0"/>
              <a:t> </a:t>
            </a:r>
            <a:r>
              <a:rPr lang="en-US" sz="1800" dirty="0" err="1"/>
              <a:t>om</a:t>
            </a:r>
            <a:r>
              <a:rPr lang="en-US" sz="1800" dirty="0"/>
              <a:t> 8.00 </a:t>
            </a:r>
            <a:r>
              <a:rPr lang="en-US" sz="1800" dirty="0" err="1"/>
              <a:t>uur</a:t>
            </a:r>
            <a:r>
              <a:rPr lang="en-US" sz="1800" dirty="0"/>
              <a:t> de </a:t>
            </a:r>
            <a:r>
              <a:rPr lang="en-US" sz="1800" dirty="0" err="1"/>
              <a:t>volgende</a:t>
            </a:r>
            <a:r>
              <a:rPr lang="en-US" sz="1800" dirty="0"/>
              <a:t> </a:t>
            </a:r>
            <a:r>
              <a:rPr lang="en-US" sz="1800" dirty="0" err="1"/>
              <a:t>fles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514350" indent="-514350">
              <a:buAutoNum type="alphaLcPeriod"/>
            </a:pPr>
            <a:r>
              <a:rPr lang="en-US" sz="1800" dirty="0" err="1"/>
              <a:t>Hoeveel</a:t>
            </a:r>
            <a:r>
              <a:rPr lang="en-US" sz="1800" dirty="0"/>
              <a:t> liter </a:t>
            </a:r>
            <a:r>
              <a:rPr lang="en-US" sz="1800" dirty="0" err="1"/>
              <a:t>zuurstof</a:t>
            </a:r>
            <a:r>
              <a:rPr lang="en-US" sz="1800" dirty="0"/>
              <a:t> zit </a:t>
            </a:r>
            <a:r>
              <a:rPr lang="en-US" sz="1800" dirty="0" err="1"/>
              <a:t>er</a:t>
            </a:r>
            <a:r>
              <a:rPr lang="en-US" sz="1800" dirty="0"/>
              <a:t> in de </a:t>
            </a:r>
            <a:r>
              <a:rPr lang="en-US" sz="1800" dirty="0" err="1"/>
              <a:t>cilinder</a:t>
            </a:r>
            <a:r>
              <a:rPr lang="en-US" sz="1800" dirty="0"/>
              <a:t>?</a:t>
            </a:r>
            <a:br>
              <a:rPr lang="en-US" sz="1800" dirty="0"/>
            </a:br>
            <a:br>
              <a:rPr lang="en-US" sz="1800" dirty="0"/>
            </a:br>
            <a:endParaRPr lang="en-US" sz="1800" dirty="0"/>
          </a:p>
          <a:p>
            <a:pPr marL="514350" indent="-514350">
              <a:buAutoNum type="alphaLcPeriod"/>
            </a:pPr>
            <a:r>
              <a:rPr lang="en-US" sz="1800" dirty="0" err="1"/>
              <a:t>Hoeveel</a:t>
            </a:r>
            <a:r>
              <a:rPr lang="en-US" sz="1800" dirty="0"/>
              <a:t> liter </a:t>
            </a:r>
            <a:r>
              <a:rPr lang="en-US" sz="1800" dirty="0" err="1"/>
              <a:t>zuurstof</a:t>
            </a:r>
            <a:r>
              <a:rPr lang="en-US" sz="1800" dirty="0"/>
              <a:t> </a:t>
            </a:r>
            <a:r>
              <a:rPr lang="en-US" sz="1800" dirty="0" err="1"/>
              <a:t>heeft</a:t>
            </a:r>
            <a:r>
              <a:rPr lang="en-US" sz="1800" dirty="0"/>
              <a:t> </a:t>
            </a:r>
            <a:r>
              <a:rPr lang="en-US" sz="1800" dirty="0" err="1"/>
              <a:t>mevrouw</a:t>
            </a:r>
            <a:r>
              <a:rPr lang="en-US" sz="1800" dirty="0"/>
              <a:t> Horst die </a:t>
            </a:r>
            <a:r>
              <a:rPr lang="en-US" sz="1800" dirty="0" err="1"/>
              <a:t>nacht</a:t>
            </a:r>
            <a:r>
              <a:rPr lang="en-US" sz="1800" dirty="0"/>
              <a:t> </a:t>
            </a:r>
            <a:r>
              <a:rPr lang="en-US" sz="1800" dirty="0" err="1"/>
              <a:t>nodig</a:t>
            </a:r>
            <a:r>
              <a:rPr lang="en-US" sz="1800" dirty="0"/>
              <a:t>?</a:t>
            </a:r>
            <a:br>
              <a:rPr lang="en-US" sz="1800" dirty="0"/>
            </a:br>
            <a:br>
              <a:rPr lang="en-US" sz="1800" dirty="0"/>
            </a:br>
            <a:endParaRPr lang="en-US" sz="1800" dirty="0"/>
          </a:p>
          <a:p>
            <a:pPr marL="514350" indent="-514350">
              <a:buAutoNum type="alphaLcPeriod"/>
            </a:pPr>
            <a:r>
              <a:rPr lang="en-US" sz="1800" dirty="0" err="1"/>
              <a:t>Hoeveel</a:t>
            </a:r>
            <a:r>
              <a:rPr lang="en-US" sz="1800" dirty="0"/>
              <a:t> liter </a:t>
            </a:r>
            <a:r>
              <a:rPr lang="en-US" sz="1800" dirty="0" err="1"/>
              <a:t>zuurstof</a:t>
            </a:r>
            <a:r>
              <a:rPr lang="en-US" sz="1800" dirty="0"/>
              <a:t> is </a:t>
            </a:r>
            <a:r>
              <a:rPr lang="en-US" sz="1800" dirty="0" err="1"/>
              <a:t>er</a:t>
            </a:r>
            <a:r>
              <a:rPr lang="en-US" sz="1800" dirty="0"/>
              <a:t> over of </a:t>
            </a:r>
            <a:r>
              <a:rPr lang="en-US" sz="1800" dirty="0" err="1"/>
              <a:t>kom</a:t>
            </a:r>
            <a:r>
              <a:rPr lang="en-US" sz="1800" dirty="0"/>
              <a:t> je </a:t>
            </a:r>
            <a:r>
              <a:rPr lang="en-US" sz="1800" dirty="0" err="1"/>
              <a:t>te</a:t>
            </a:r>
            <a:r>
              <a:rPr lang="en-US" sz="1800" dirty="0"/>
              <a:t> </a:t>
            </a:r>
            <a:r>
              <a:rPr lang="en-US" sz="1800" dirty="0" err="1"/>
              <a:t>kort</a:t>
            </a:r>
            <a:r>
              <a:rPr lang="en-US" sz="1800" dirty="0"/>
              <a:t>?</a:t>
            </a:r>
            <a:endParaRPr lang="nl-NL" sz="18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E52588B-E2F2-45DC-9459-9E730A67A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791484"/>
              </p:ext>
            </p:extLst>
          </p:nvPr>
        </p:nvGraphicFramePr>
        <p:xfrm>
          <a:off x="899592" y="3645024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648537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1: druk in bar x inhoud cilinder </a:t>
                      </a:r>
                      <a:br>
                        <a:rPr lang="nl-NL" dirty="0"/>
                      </a:br>
                      <a:r>
                        <a:rPr lang="nl-NL" dirty="0"/>
                        <a:t>170 x 10 = 1700 liter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613006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BB1A0DC6-B6C0-45C7-803C-40D03215E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095910"/>
              </p:ext>
            </p:extLst>
          </p:nvPr>
        </p:nvGraphicFramePr>
        <p:xfrm>
          <a:off x="899592" y="4672372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739115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2: aantal liters/min x totaal aantal min</a:t>
                      </a:r>
                      <a:br>
                        <a:rPr lang="nl-NL" dirty="0"/>
                      </a:br>
                      <a:r>
                        <a:rPr lang="nl-NL" dirty="0"/>
                        <a:t>2 liter x 720 min = 1440 liter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944139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3A0B389E-FBC4-41AB-A2C7-1B378CF06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7524"/>
              </p:ext>
            </p:extLst>
          </p:nvPr>
        </p:nvGraphicFramePr>
        <p:xfrm>
          <a:off x="899592" y="5699720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739115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3: aantal liters in cilinder (stap 1) – aantal liters nodig (stap 2) </a:t>
                      </a:r>
                      <a:br>
                        <a:rPr lang="nl-NL" dirty="0"/>
                      </a:br>
                      <a:r>
                        <a:rPr lang="nl-NL" dirty="0"/>
                        <a:t>1700 – 1440 = 260 liter over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944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201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494952"/>
            <a:ext cx="7290054" cy="1032096"/>
          </a:xfrm>
        </p:spPr>
        <p:txBody>
          <a:bodyPr/>
          <a:lstStyle/>
          <a:p>
            <a:r>
              <a:rPr lang="en-US" dirty="0" err="1"/>
              <a:t>Som</a:t>
            </a:r>
            <a:r>
              <a:rPr lang="en-US" dirty="0"/>
              <a:t> 2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340768"/>
            <a:ext cx="8503920" cy="4710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‘s </a:t>
            </a:r>
            <a:r>
              <a:rPr lang="en-US" dirty="0" err="1"/>
              <a:t>Avonds</a:t>
            </a:r>
            <a:r>
              <a:rPr lang="en-US" dirty="0"/>
              <a:t> </a:t>
            </a:r>
            <a:r>
              <a:rPr lang="en-US" dirty="0" err="1"/>
              <a:t>om</a:t>
            </a:r>
            <a:r>
              <a:rPr lang="en-US" dirty="0"/>
              <a:t> 23.30 </a:t>
            </a:r>
            <a:r>
              <a:rPr lang="en-US" dirty="0" err="1"/>
              <a:t>uur</a:t>
            </a:r>
            <a:r>
              <a:rPr lang="en-US" dirty="0"/>
              <a:t> is </a:t>
            </a:r>
            <a:r>
              <a:rPr lang="en-US" dirty="0" err="1"/>
              <a:t>mevrouw</a:t>
            </a:r>
            <a:r>
              <a:rPr lang="en-US" dirty="0"/>
              <a:t> Horst </a:t>
            </a:r>
            <a:r>
              <a:rPr lang="en-US" dirty="0" err="1"/>
              <a:t>opeens</a:t>
            </a:r>
            <a:r>
              <a:rPr lang="en-US" dirty="0"/>
              <a:t> erg </a:t>
            </a:r>
            <a:r>
              <a:rPr lang="en-US" dirty="0" err="1"/>
              <a:t>benauwd</a:t>
            </a:r>
            <a:r>
              <a:rPr lang="en-US" dirty="0"/>
              <a:t>. Je </a:t>
            </a:r>
            <a:r>
              <a:rPr lang="en-US" dirty="0" err="1"/>
              <a:t>moet</a:t>
            </a:r>
            <a:r>
              <a:rPr lang="en-US" dirty="0"/>
              <a:t> met 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de </a:t>
            </a:r>
            <a:r>
              <a:rPr lang="en-US" dirty="0" err="1"/>
              <a:t>röntgenafdeling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longfoto</a:t>
            </a:r>
            <a:r>
              <a:rPr lang="en-US" dirty="0"/>
              <a:t>. Je </a:t>
            </a:r>
            <a:r>
              <a:rPr lang="en-US" dirty="0" err="1"/>
              <a:t>hebt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handcilinder</a:t>
            </a:r>
            <a:r>
              <a:rPr lang="en-US" dirty="0"/>
              <a:t> van 2 liter, de manometer </a:t>
            </a:r>
            <a:r>
              <a:rPr lang="en-US" dirty="0" err="1"/>
              <a:t>staat</a:t>
            </a:r>
            <a:r>
              <a:rPr lang="en-US" dirty="0"/>
              <a:t> op 50 bar. </a:t>
            </a:r>
            <a:r>
              <a:rPr lang="en-US" dirty="0" err="1"/>
              <a:t>Mevrouw</a:t>
            </a:r>
            <a:r>
              <a:rPr lang="en-US" dirty="0"/>
              <a:t> Horst is </a:t>
            </a:r>
            <a:r>
              <a:rPr lang="en-US" dirty="0" err="1"/>
              <a:t>totaal</a:t>
            </a:r>
            <a:r>
              <a:rPr lang="en-US" dirty="0"/>
              <a:t> 30 </a:t>
            </a:r>
            <a:r>
              <a:rPr lang="en-US" dirty="0" err="1"/>
              <a:t>minuten</a:t>
            </a:r>
            <a:r>
              <a:rPr lang="en-US" dirty="0"/>
              <a:t> van de </a:t>
            </a:r>
            <a:r>
              <a:rPr lang="en-US" dirty="0" err="1"/>
              <a:t>verpleegafdeling</a:t>
            </a:r>
            <a:r>
              <a:rPr lang="en-US" dirty="0"/>
              <a:t> </a:t>
            </a:r>
            <a:r>
              <a:rPr lang="en-US" dirty="0" err="1"/>
              <a:t>weg</a:t>
            </a:r>
            <a:r>
              <a:rPr lang="en-US" dirty="0"/>
              <a:t>, de </a:t>
            </a:r>
            <a:r>
              <a:rPr lang="en-US" dirty="0" err="1"/>
              <a:t>zuurstoftoediening</a:t>
            </a:r>
            <a:r>
              <a:rPr lang="en-US" dirty="0"/>
              <a:t> </a:t>
            </a:r>
            <a:r>
              <a:rPr lang="en-US" dirty="0" err="1"/>
              <a:t>blijft</a:t>
            </a:r>
            <a:r>
              <a:rPr lang="en-US" dirty="0"/>
              <a:t> 2 liter per </a:t>
            </a:r>
            <a:r>
              <a:rPr lang="en-US" dirty="0" err="1"/>
              <a:t>minuut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514350" lvl="0" indent="-514350">
              <a:buClr>
                <a:srgbClr val="D16349"/>
              </a:buClr>
              <a:buFont typeface="Wingdings 2"/>
              <a:buAutoNum type="alphaLcPeriod"/>
            </a:pPr>
            <a:r>
              <a:rPr lang="en-US" dirty="0" err="1">
                <a:solidFill>
                  <a:prstClr val="black"/>
                </a:solidFill>
              </a:rPr>
              <a:t>Hoeveel</a:t>
            </a:r>
            <a:r>
              <a:rPr lang="en-US" dirty="0">
                <a:solidFill>
                  <a:prstClr val="black"/>
                </a:solidFill>
              </a:rPr>
              <a:t> liter </a:t>
            </a:r>
            <a:r>
              <a:rPr lang="en-US" dirty="0" err="1">
                <a:solidFill>
                  <a:prstClr val="black"/>
                </a:solidFill>
              </a:rPr>
              <a:t>zuurstof</a:t>
            </a:r>
            <a:r>
              <a:rPr lang="en-US" dirty="0">
                <a:solidFill>
                  <a:prstClr val="black"/>
                </a:solidFill>
              </a:rPr>
              <a:t> zit </a:t>
            </a:r>
            <a:r>
              <a:rPr lang="en-US" dirty="0" err="1">
                <a:solidFill>
                  <a:prstClr val="black"/>
                </a:solidFill>
              </a:rPr>
              <a:t>er</a:t>
            </a:r>
            <a:r>
              <a:rPr lang="en-US" dirty="0">
                <a:solidFill>
                  <a:prstClr val="black"/>
                </a:solidFill>
              </a:rPr>
              <a:t> in de </a:t>
            </a:r>
            <a:r>
              <a:rPr lang="en-US" dirty="0" err="1">
                <a:solidFill>
                  <a:prstClr val="black"/>
                </a:solidFill>
              </a:rPr>
              <a:t>cilinder</a:t>
            </a:r>
            <a:r>
              <a:rPr lang="en-US" dirty="0">
                <a:solidFill>
                  <a:prstClr val="black"/>
                </a:solidFill>
              </a:rPr>
              <a:t>?</a:t>
            </a:r>
            <a:br>
              <a:rPr lang="en-US" dirty="0">
                <a:solidFill>
                  <a:prstClr val="black"/>
                </a:solidFill>
              </a:rPr>
            </a:br>
            <a:br>
              <a:rPr lang="en-US" dirty="0">
                <a:solidFill>
                  <a:prstClr val="black"/>
                </a:solidFill>
              </a:rPr>
            </a:br>
            <a:endParaRPr lang="en-US" dirty="0">
              <a:solidFill>
                <a:prstClr val="black"/>
              </a:solidFill>
            </a:endParaRPr>
          </a:p>
          <a:p>
            <a:pPr marL="514350" lvl="0" indent="-514350">
              <a:buClr>
                <a:srgbClr val="D16349"/>
              </a:buClr>
              <a:buFont typeface="Wingdings 2"/>
              <a:buAutoNum type="alphaLcPeriod"/>
            </a:pPr>
            <a:r>
              <a:rPr lang="en-US" dirty="0" err="1">
                <a:solidFill>
                  <a:prstClr val="black"/>
                </a:solidFill>
              </a:rPr>
              <a:t>Hoeveel</a:t>
            </a:r>
            <a:r>
              <a:rPr lang="en-US" dirty="0">
                <a:solidFill>
                  <a:prstClr val="black"/>
                </a:solidFill>
              </a:rPr>
              <a:t> liter </a:t>
            </a:r>
            <a:r>
              <a:rPr lang="en-US" dirty="0" err="1">
                <a:solidFill>
                  <a:prstClr val="black"/>
                </a:solidFill>
              </a:rPr>
              <a:t>zuurstof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heeft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mevrouw</a:t>
            </a:r>
            <a:r>
              <a:rPr lang="en-US" dirty="0">
                <a:solidFill>
                  <a:prstClr val="black"/>
                </a:solidFill>
              </a:rPr>
              <a:t> Horst </a:t>
            </a:r>
            <a:r>
              <a:rPr lang="en-US" dirty="0" err="1">
                <a:solidFill>
                  <a:prstClr val="black"/>
                </a:solidFill>
              </a:rPr>
              <a:t>gedurende</a:t>
            </a:r>
            <a:r>
              <a:rPr lang="en-US" dirty="0">
                <a:solidFill>
                  <a:prstClr val="black"/>
                </a:solidFill>
              </a:rPr>
              <a:t> het </a:t>
            </a:r>
            <a:r>
              <a:rPr lang="en-US" dirty="0" err="1">
                <a:solidFill>
                  <a:prstClr val="black"/>
                </a:solidFill>
              </a:rPr>
              <a:t>vervoer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nodig</a:t>
            </a:r>
            <a:r>
              <a:rPr lang="en-US" dirty="0">
                <a:solidFill>
                  <a:prstClr val="black"/>
                </a:solidFill>
              </a:rPr>
              <a:t>?</a:t>
            </a:r>
            <a:br>
              <a:rPr lang="en-US" dirty="0">
                <a:solidFill>
                  <a:prstClr val="black"/>
                </a:solidFill>
              </a:rPr>
            </a:br>
            <a:br>
              <a:rPr lang="en-US" dirty="0">
                <a:solidFill>
                  <a:prstClr val="black"/>
                </a:solidFill>
              </a:rPr>
            </a:br>
            <a:endParaRPr lang="en-US" dirty="0">
              <a:solidFill>
                <a:prstClr val="black"/>
              </a:solidFill>
            </a:endParaRPr>
          </a:p>
          <a:p>
            <a:pPr marL="514350" lvl="0" indent="-514350">
              <a:buClr>
                <a:srgbClr val="D16349"/>
              </a:buClr>
              <a:buFont typeface="Wingdings 2"/>
              <a:buAutoNum type="alphaLcPeriod"/>
            </a:pPr>
            <a:r>
              <a:rPr lang="en-US" dirty="0" err="1">
                <a:solidFill>
                  <a:prstClr val="black"/>
                </a:solidFill>
              </a:rPr>
              <a:t>Hoeveel</a:t>
            </a:r>
            <a:r>
              <a:rPr lang="en-US" dirty="0">
                <a:solidFill>
                  <a:prstClr val="black"/>
                </a:solidFill>
              </a:rPr>
              <a:t> liter </a:t>
            </a:r>
            <a:r>
              <a:rPr lang="en-US" dirty="0" err="1">
                <a:solidFill>
                  <a:prstClr val="black"/>
                </a:solidFill>
              </a:rPr>
              <a:t>zuurstof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houd</a:t>
            </a:r>
            <a:r>
              <a:rPr lang="en-US" dirty="0">
                <a:solidFill>
                  <a:prstClr val="black"/>
                </a:solidFill>
              </a:rPr>
              <a:t> je over of </a:t>
            </a:r>
            <a:r>
              <a:rPr lang="en-US" dirty="0" err="1">
                <a:solidFill>
                  <a:prstClr val="black"/>
                </a:solidFill>
              </a:rPr>
              <a:t>kom</a:t>
            </a:r>
            <a:r>
              <a:rPr lang="en-US" dirty="0">
                <a:solidFill>
                  <a:prstClr val="black"/>
                </a:solidFill>
              </a:rPr>
              <a:t> je </a:t>
            </a:r>
            <a:r>
              <a:rPr lang="en-US" dirty="0" err="1">
                <a:solidFill>
                  <a:prstClr val="black"/>
                </a:solidFill>
              </a:rPr>
              <a:t>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kort</a:t>
            </a:r>
            <a:r>
              <a:rPr lang="en-US" dirty="0">
                <a:solidFill>
                  <a:prstClr val="black"/>
                </a:solidFill>
              </a:rPr>
              <a:t>?</a:t>
            </a:r>
            <a:endParaRPr lang="nl-NL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E98D5A7-1B51-4B5F-A234-4E6E298BB4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627599"/>
              </p:ext>
            </p:extLst>
          </p:nvPr>
        </p:nvGraphicFramePr>
        <p:xfrm>
          <a:off x="899592" y="3645024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648537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1: druk in bar x inhoud cilinder </a:t>
                      </a:r>
                      <a:br>
                        <a:rPr lang="nl-NL" dirty="0"/>
                      </a:br>
                      <a:r>
                        <a:rPr lang="nl-NL" dirty="0"/>
                        <a:t>50 x 2 = 100 liter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613006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93BE66D1-7D01-42AD-883C-AB6AF06F5E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871116"/>
              </p:ext>
            </p:extLst>
          </p:nvPr>
        </p:nvGraphicFramePr>
        <p:xfrm>
          <a:off x="1043608" y="4742300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739115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2: aantal liters/min x totaal aantal min</a:t>
                      </a:r>
                      <a:br>
                        <a:rPr lang="nl-NL" dirty="0"/>
                      </a:br>
                      <a:r>
                        <a:rPr lang="nl-NL" dirty="0"/>
                        <a:t>2 liter x 30 minuten = 60 liter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944139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9B72DA0F-CED2-4011-88E5-72BD59511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020719"/>
              </p:ext>
            </p:extLst>
          </p:nvPr>
        </p:nvGraphicFramePr>
        <p:xfrm>
          <a:off x="1027215" y="5951018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739115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3: aantal liters in cilinder (stap 1) – aantal liters nodig (stap 2) </a:t>
                      </a:r>
                      <a:br>
                        <a:rPr lang="nl-NL" dirty="0"/>
                      </a:br>
                      <a:r>
                        <a:rPr lang="nl-NL" dirty="0"/>
                        <a:t>100 – 60 = 40 liter over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944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05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93DC18-CD32-42A3-99FC-52A7D8E4E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Som 3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A9015B-FA66-44D4-A5E9-99BD45990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556792"/>
            <a:ext cx="7633742" cy="5904656"/>
          </a:xfrm>
        </p:spPr>
        <p:txBody>
          <a:bodyPr/>
          <a:lstStyle/>
          <a:p>
            <a:r>
              <a:rPr lang="nl-NL" dirty="0"/>
              <a:t>De ontsteking in de long van mevrouw Horst heeft zich uitgebreid. Geef haar via de vernevelaar salbutamol, zet de zuurstofcilinder op 5 liter per minuut en laat haar inhaleren. Je hebt nog 40 liter zuurstof in de kleine tank en je denkt dat het inhaleren 10 minuten duurt.</a:t>
            </a:r>
          </a:p>
          <a:p>
            <a:endParaRPr lang="nl-NL" dirty="0"/>
          </a:p>
          <a:p>
            <a:r>
              <a:rPr lang="nl-NL" dirty="0"/>
              <a:t>A. Hoeveel liter zuurstof kost het inhaleren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  <a:p>
            <a:r>
              <a:rPr lang="nl-NL" dirty="0"/>
              <a:t>B. Hoeveel liter zuurstof houd je over of kom je te kort?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E32ECFF8-43B0-433F-8208-103DE0962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515903"/>
              </p:ext>
            </p:extLst>
          </p:nvPr>
        </p:nvGraphicFramePr>
        <p:xfrm>
          <a:off x="1259632" y="2926080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648537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1: druk in bar x inhoud cilinder </a:t>
                      </a:r>
                      <a:br>
                        <a:rPr lang="nl-NL" dirty="0"/>
                      </a:br>
                      <a:r>
                        <a:rPr lang="nl-NL" dirty="0"/>
                        <a:t>Dit krijg je al van de som! Je hebt namelijk 40 liter zuurstof in de tank.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613006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B0D0959-DAF5-4F46-9722-3689F5EE7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503160"/>
              </p:ext>
            </p:extLst>
          </p:nvPr>
        </p:nvGraphicFramePr>
        <p:xfrm>
          <a:off x="1187624" y="3913602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739115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2: aantal liters/min x totaal aantal min</a:t>
                      </a:r>
                      <a:br>
                        <a:rPr lang="nl-NL" dirty="0"/>
                      </a:br>
                      <a:r>
                        <a:rPr lang="nl-NL" dirty="0"/>
                        <a:t>5liter x 10 min = 50 liter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944139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92366C6D-4C63-4A24-AC4D-4DC8D52B8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285400"/>
              </p:ext>
            </p:extLst>
          </p:nvPr>
        </p:nvGraphicFramePr>
        <p:xfrm>
          <a:off x="1187624" y="5459625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739115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3: aantal liters in cilinder (stap 1) – aantal liters nodig (stap 2) </a:t>
                      </a:r>
                      <a:br>
                        <a:rPr lang="nl-NL" dirty="0"/>
                      </a:br>
                      <a:r>
                        <a:rPr lang="nl-NL" dirty="0"/>
                        <a:t>40 liter – 50 liter = -10. Je komt dus 10 liter te kort.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944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824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8097" y="548680"/>
            <a:ext cx="7290054" cy="816072"/>
          </a:xfrm>
        </p:spPr>
        <p:txBody>
          <a:bodyPr/>
          <a:lstStyle/>
          <a:p>
            <a:r>
              <a:rPr lang="en-US" dirty="0" err="1"/>
              <a:t>Som</a:t>
            </a:r>
            <a:r>
              <a:rPr lang="en-US" dirty="0"/>
              <a:t> 10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1556792"/>
            <a:ext cx="729005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Op de </a:t>
            </a:r>
            <a:r>
              <a:rPr lang="en-US" sz="1800" dirty="0" err="1"/>
              <a:t>eerste</a:t>
            </a:r>
            <a:r>
              <a:rPr lang="en-US" sz="1800" dirty="0"/>
              <a:t> </a:t>
            </a:r>
            <a:r>
              <a:rPr lang="en-US" sz="1800" dirty="0" err="1"/>
              <a:t>hulp</a:t>
            </a:r>
            <a:r>
              <a:rPr lang="en-US" sz="1800" dirty="0"/>
              <a:t> </a:t>
            </a:r>
            <a:r>
              <a:rPr lang="en-US" sz="1800" dirty="0" err="1"/>
              <a:t>krijgt</a:t>
            </a:r>
            <a:r>
              <a:rPr lang="en-US" sz="1800" dirty="0"/>
              <a:t> </a:t>
            </a:r>
            <a:r>
              <a:rPr lang="en-US" sz="1800" dirty="0" err="1"/>
              <a:t>meneer</a:t>
            </a:r>
            <a:r>
              <a:rPr lang="en-US" sz="1800" dirty="0"/>
              <a:t> </a:t>
            </a:r>
            <a:r>
              <a:rPr lang="en-US" sz="1800" dirty="0" err="1"/>
              <a:t>Wevers</a:t>
            </a:r>
            <a:r>
              <a:rPr lang="en-US" sz="1800" dirty="0"/>
              <a:t> </a:t>
            </a:r>
            <a:r>
              <a:rPr lang="en-US" sz="1800" dirty="0" err="1"/>
              <a:t>medicijnen</a:t>
            </a:r>
            <a:r>
              <a:rPr lang="en-US" sz="1800" dirty="0"/>
              <a:t> </a:t>
            </a:r>
            <a:r>
              <a:rPr lang="en-US" sz="1800" dirty="0" err="1"/>
              <a:t>tegen</a:t>
            </a:r>
            <a:r>
              <a:rPr lang="en-US" sz="1800" dirty="0"/>
              <a:t> de </a:t>
            </a:r>
            <a:r>
              <a:rPr lang="en-US" sz="1800" dirty="0" err="1"/>
              <a:t>pijn</a:t>
            </a:r>
            <a:r>
              <a:rPr lang="en-US" sz="1800" dirty="0"/>
              <a:t> en </a:t>
            </a:r>
            <a:r>
              <a:rPr lang="en-US" sz="1800" dirty="0" err="1"/>
              <a:t>kan</a:t>
            </a:r>
            <a:r>
              <a:rPr lang="en-US" sz="1800" dirty="0"/>
              <a:t> </a:t>
            </a:r>
            <a:r>
              <a:rPr lang="en-US" sz="1800" dirty="0" err="1"/>
              <a:t>hij</a:t>
            </a:r>
            <a:r>
              <a:rPr lang="en-US" sz="1800" dirty="0"/>
              <a:t> toe met 1 liter </a:t>
            </a:r>
            <a:r>
              <a:rPr lang="en-US" sz="1800" dirty="0" err="1"/>
              <a:t>zuurstof</a:t>
            </a:r>
            <a:r>
              <a:rPr lang="en-US" sz="1800" dirty="0"/>
              <a:t> per </a:t>
            </a:r>
            <a:r>
              <a:rPr lang="en-US" sz="1800" dirty="0" err="1"/>
              <a:t>minuut</a:t>
            </a:r>
            <a:r>
              <a:rPr lang="en-US" sz="1800" dirty="0"/>
              <a:t>. Het </a:t>
            </a:r>
            <a:r>
              <a:rPr lang="en-US" sz="1800" dirty="0" err="1"/>
              <a:t>duurt</a:t>
            </a:r>
            <a:r>
              <a:rPr lang="en-US" sz="1800" dirty="0"/>
              <a:t> </a:t>
            </a:r>
            <a:r>
              <a:rPr lang="en-US" sz="1800" dirty="0" err="1"/>
              <a:t>drie</a:t>
            </a:r>
            <a:r>
              <a:rPr lang="en-US" sz="1800" dirty="0"/>
              <a:t> </a:t>
            </a:r>
            <a:r>
              <a:rPr lang="en-US" sz="1800" dirty="0" err="1"/>
              <a:t>kwartier</a:t>
            </a:r>
            <a:r>
              <a:rPr lang="en-US" sz="1800" dirty="0"/>
              <a:t> </a:t>
            </a:r>
            <a:r>
              <a:rPr lang="en-US" sz="1800" dirty="0" err="1"/>
              <a:t>voordat</a:t>
            </a:r>
            <a:r>
              <a:rPr lang="en-US" sz="1800" dirty="0"/>
              <a:t> </a:t>
            </a:r>
            <a:r>
              <a:rPr lang="en-US" sz="1800" dirty="0" err="1"/>
              <a:t>hij</a:t>
            </a:r>
            <a:r>
              <a:rPr lang="en-US" sz="1800" dirty="0"/>
              <a:t> op de </a:t>
            </a:r>
            <a:r>
              <a:rPr lang="en-US" sz="1800" dirty="0" err="1"/>
              <a:t>operatiekamer</a:t>
            </a:r>
            <a:r>
              <a:rPr lang="en-US" sz="1800" dirty="0"/>
              <a:t> </a:t>
            </a:r>
            <a:r>
              <a:rPr lang="en-US" sz="1800" dirty="0" err="1"/>
              <a:t>terecht</a:t>
            </a:r>
            <a:r>
              <a:rPr lang="en-US" sz="1800" dirty="0"/>
              <a:t> </a:t>
            </a:r>
            <a:r>
              <a:rPr lang="en-US" sz="1800" dirty="0" err="1"/>
              <a:t>kan.</a:t>
            </a:r>
            <a:r>
              <a:rPr lang="en-US" sz="1800" dirty="0"/>
              <a:t> </a:t>
            </a:r>
            <a:r>
              <a:rPr lang="en-US" sz="1800" dirty="0" err="1"/>
              <a:t>Hij</a:t>
            </a:r>
            <a:r>
              <a:rPr lang="en-US" sz="1800" dirty="0"/>
              <a:t> </a:t>
            </a:r>
            <a:r>
              <a:rPr lang="en-US" sz="1800" dirty="0" err="1"/>
              <a:t>krijgt</a:t>
            </a:r>
            <a:r>
              <a:rPr lang="en-US" sz="1800" dirty="0"/>
              <a:t> </a:t>
            </a:r>
            <a:r>
              <a:rPr lang="en-US" sz="1800" dirty="0" err="1"/>
              <a:t>zuurstof</a:t>
            </a:r>
            <a:r>
              <a:rPr lang="en-US" sz="1800" dirty="0"/>
              <a:t> </a:t>
            </a:r>
            <a:r>
              <a:rPr lang="en-US" sz="1800" dirty="0" err="1"/>
              <a:t>uit</a:t>
            </a:r>
            <a:r>
              <a:rPr lang="en-US" sz="1800" dirty="0"/>
              <a:t> </a:t>
            </a:r>
            <a:r>
              <a:rPr lang="en-US" sz="1800" dirty="0" err="1"/>
              <a:t>een</a:t>
            </a:r>
            <a:r>
              <a:rPr lang="en-US" sz="1800" dirty="0"/>
              <a:t> </a:t>
            </a:r>
            <a:r>
              <a:rPr lang="en-US" sz="1800" dirty="0" err="1"/>
              <a:t>cilinder</a:t>
            </a:r>
            <a:r>
              <a:rPr lang="en-US" sz="1800" dirty="0"/>
              <a:t> van 40 liter </a:t>
            </a:r>
            <a:r>
              <a:rPr lang="en-US" sz="1800" dirty="0" err="1"/>
              <a:t>waar</a:t>
            </a:r>
            <a:r>
              <a:rPr lang="en-US" sz="1800" dirty="0"/>
              <a:t> in het begin de </a:t>
            </a:r>
            <a:r>
              <a:rPr lang="en-US" sz="1800" dirty="0" err="1"/>
              <a:t>druk</a:t>
            </a:r>
            <a:r>
              <a:rPr lang="en-US" sz="1800" dirty="0"/>
              <a:t> 165 bar is.</a:t>
            </a:r>
          </a:p>
          <a:p>
            <a:pPr marL="0" indent="0">
              <a:buNone/>
            </a:pPr>
            <a:endParaRPr lang="en-US" sz="1800" dirty="0"/>
          </a:p>
          <a:p>
            <a:pPr marL="514350" indent="-514350">
              <a:buAutoNum type="alphaLcPeriod"/>
            </a:pPr>
            <a:r>
              <a:rPr lang="en-US" sz="1800" dirty="0" err="1"/>
              <a:t>Hoeveel</a:t>
            </a:r>
            <a:r>
              <a:rPr lang="en-US" sz="1800" dirty="0"/>
              <a:t> liter zit </a:t>
            </a:r>
            <a:r>
              <a:rPr lang="en-US" sz="1800" dirty="0" err="1"/>
              <a:t>er</a:t>
            </a:r>
            <a:r>
              <a:rPr lang="en-US" sz="1800" dirty="0"/>
              <a:t> </a:t>
            </a:r>
            <a:r>
              <a:rPr lang="en-US" sz="1800" dirty="0" err="1"/>
              <a:t>nog</a:t>
            </a:r>
            <a:r>
              <a:rPr lang="en-US" sz="1800" dirty="0"/>
              <a:t> in de </a:t>
            </a:r>
            <a:r>
              <a:rPr lang="en-US" sz="1800" dirty="0" err="1"/>
              <a:t>zuurstofcilinder</a:t>
            </a:r>
            <a:r>
              <a:rPr lang="en-US" sz="1800" dirty="0"/>
              <a:t> op het moment </a:t>
            </a:r>
            <a:r>
              <a:rPr lang="en-US" sz="1800" dirty="0" err="1"/>
              <a:t>dat</a:t>
            </a:r>
            <a:r>
              <a:rPr lang="en-US" sz="1800" dirty="0"/>
              <a:t> de </a:t>
            </a:r>
            <a:r>
              <a:rPr lang="en-US" sz="1800" dirty="0" err="1"/>
              <a:t>heer</a:t>
            </a:r>
            <a:r>
              <a:rPr lang="en-US" sz="1800" dirty="0"/>
              <a:t> </a:t>
            </a:r>
            <a:r>
              <a:rPr lang="en-US" sz="1800" dirty="0" err="1"/>
              <a:t>Wevers</a:t>
            </a:r>
            <a:r>
              <a:rPr lang="en-US" sz="1800" dirty="0"/>
              <a:t> </a:t>
            </a:r>
            <a:r>
              <a:rPr lang="en-US" sz="1800" dirty="0" err="1"/>
              <a:t>naar</a:t>
            </a:r>
            <a:r>
              <a:rPr lang="en-US" sz="1800" dirty="0"/>
              <a:t> de </a:t>
            </a:r>
            <a:r>
              <a:rPr lang="en-US" sz="1800" dirty="0" err="1"/>
              <a:t>operatiekamer</a:t>
            </a:r>
            <a:r>
              <a:rPr lang="en-US" sz="1800" dirty="0"/>
              <a:t> </a:t>
            </a:r>
            <a:r>
              <a:rPr lang="en-US" sz="1800" dirty="0" err="1"/>
              <a:t>vervoerd</a:t>
            </a:r>
            <a:r>
              <a:rPr lang="en-US" sz="1800" dirty="0"/>
              <a:t> </a:t>
            </a:r>
            <a:r>
              <a:rPr lang="en-US" sz="1800" dirty="0" err="1"/>
              <a:t>wordt</a:t>
            </a:r>
            <a:r>
              <a:rPr lang="en-US" sz="1800" dirty="0"/>
              <a:t>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endParaRPr lang="en-US" sz="1800" dirty="0"/>
          </a:p>
          <a:p>
            <a:pPr marL="0" indent="0">
              <a:buNone/>
            </a:pPr>
            <a:r>
              <a:rPr lang="en-US" sz="1800" dirty="0"/>
              <a:t>b.      Op </a:t>
            </a:r>
            <a:r>
              <a:rPr lang="en-US" sz="1800" dirty="0" err="1"/>
              <a:t>hoeveel</a:t>
            </a:r>
            <a:r>
              <a:rPr lang="en-US" sz="1800" dirty="0"/>
              <a:t> bar </a:t>
            </a:r>
            <a:r>
              <a:rPr lang="en-US" sz="1800" dirty="0" err="1"/>
              <a:t>staat</a:t>
            </a:r>
            <a:r>
              <a:rPr lang="en-US" sz="1800" dirty="0"/>
              <a:t> de manometer dan? </a:t>
            </a:r>
            <a:r>
              <a:rPr lang="en-US" sz="1800" dirty="0" err="1"/>
              <a:t>Rond</a:t>
            </a:r>
            <a:r>
              <a:rPr lang="en-US" sz="1800" dirty="0"/>
              <a:t> </a:t>
            </a:r>
            <a:r>
              <a:rPr lang="en-US" sz="1800" dirty="0" err="1"/>
              <a:t>af</a:t>
            </a:r>
            <a:r>
              <a:rPr lang="en-US" sz="1800" dirty="0"/>
              <a:t> op </a:t>
            </a:r>
            <a:r>
              <a:rPr lang="en-US" sz="1800" dirty="0" err="1"/>
              <a:t>een</a:t>
            </a:r>
            <a:r>
              <a:rPr lang="en-US" sz="1800" dirty="0"/>
              <a:t> heel </a:t>
            </a:r>
            <a:r>
              <a:rPr lang="en-US" sz="1800" dirty="0" err="1"/>
              <a:t>getal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732ADCFB-B632-4D23-BC3E-5E1BE54F42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54980"/>
              </p:ext>
            </p:extLst>
          </p:nvPr>
        </p:nvGraphicFramePr>
        <p:xfrm>
          <a:off x="800895" y="4043703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648537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1: druk in bar x inhoud cilinder </a:t>
                      </a:r>
                      <a:br>
                        <a:rPr lang="nl-NL" dirty="0"/>
                      </a:br>
                      <a:r>
                        <a:rPr lang="nl-NL" dirty="0"/>
                        <a:t>165 x 40 = 6600 liter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613006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B935837D-9159-4BEF-BDCF-82255AF63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606676"/>
              </p:ext>
            </p:extLst>
          </p:nvPr>
        </p:nvGraphicFramePr>
        <p:xfrm>
          <a:off x="766677" y="4653136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739115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2: aantal liters/min x totaal aantal min</a:t>
                      </a:r>
                      <a:br>
                        <a:rPr lang="nl-NL" dirty="0"/>
                      </a:br>
                      <a:r>
                        <a:rPr lang="nl-NL" dirty="0"/>
                        <a:t>1 liter/min x 45 min = 45 liter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944139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8AC9AF07-655D-40D4-A681-86FB60CB2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587700"/>
              </p:ext>
            </p:extLst>
          </p:nvPr>
        </p:nvGraphicFramePr>
        <p:xfrm>
          <a:off x="778718" y="5236946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739115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Stap 3: aantal liters in cilinder (stap 1) – aantal liters nodig (stap 2) </a:t>
                      </a:r>
                      <a:br>
                        <a:rPr lang="nl-NL" dirty="0"/>
                      </a:br>
                      <a:r>
                        <a:rPr lang="nl-NL" dirty="0"/>
                        <a:t>6600 liter – 45 liter = 6555 liter over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944139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38B62152-5ABA-435E-B1DE-092A064ADF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742363"/>
              </p:ext>
            </p:extLst>
          </p:nvPr>
        </p:nvGraphicFramePr>
        <p:xfrm>
          <a:off x="800895" y="6261017"/>
          <a:ext cx="2985135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5135">
                  <a:extLst>
                    <a:ext uri="{9D8B030D-6E8A-4147-A177-3AD203B41FA5}">
                      <a16:colId xmlns:a16="http://schemas.microsoft.com/office/drawing/2014/main" val="1933720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Aantal L zuurstof : inhoud cilinder </a:t>
                      </a:r>
                      <a:br>
                        <a:rPr lang="nl-NL" dirty="0"/>
                      </a:br>
                      <a:r>
                        <a:rPr lang="nl-NL" dirty="0"/>
                        <a:t>6555 : 40 = 164 bar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4233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10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Huiswerk + volgende week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5025" y="1916832"/>
            <a:ext cx="7290055" cy="4023360"/>
          </a:xfrm>
        </p:spPr>
        <p:txBody>
          <a:bodyPr/>
          <a:lstStyle/>
          <a:p>
            <a:r>
              <a:rPr lang="nl-NL" dirty="0"/>
              <a:t>Maken zuurstof: vraag 1 t/m 6, 10, 11</a:t>
            </a:r>
          </a:p>
          <a:p>
            <a:endParaRPr lang="nl-NL" dirty="0"/>
          </a:p>
          <a:p>
            <a:r>
              <a:rPr lang="nl-NL" dirty="0"/>
              <a:t>Volgende week: Infuus</a:t>
            </a:r>
          </a:p>
        </p:txBody>
      </p:sp>
    </p:spTree>
    <p:extLst>
      <p:ext uri="{BB962C8B-B14F-4D97-AF65-F5344CB8AC3E}">
        <p14:creationId xmlns:p14="http://schemas.microsoft.com/office/powerpoint/2010/main" val="388008858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E6EAFB7E375B4FA8D2FF7FD64788B7" ma:contentTypeVersion="13" ma:contentTypeDescription="Een nieuw document maken." ma:contentTypeScope="" ma:versionID="b740500068ca6a65d1673997952baa55">
  <xsd:schema xmlns:xsd="http://www.w3.org/2001/XMLSchema" xmlns:xs="http://www.w3.org/2001/XMLSchema" xmlns:p="http://schemas.microsoft.com/office/2006/metadata/properties" xmlns:ns3="0bfbde32-856c-4dfd-bc38-4322d606c322" xmlns:ns4="169eb86d-0fb8-4364-bb17-d27f6b2029d0" targetNamespace="http://schemas.microsoft.com/office/2006/metadata/properties" ma:root="true" ma:fieldsID="f0d55163831cfaaa1afc723100ca85c9" ns3:_="" ns4:_="">
    <xsd:import namespace="0bfbde32-856c-4dfd-bc38-4322d606c322"/>
    <xsd:import namespace="169eb86d-0fb8-4364-bb17-d27f6b2029d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bde32-856c-4dfd-bc38-4322d606c3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eb86d-0fb8-4364-bb17-d27f6b2029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CABB52-BC04-4B44-A725-821675D9A6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887F2C-1C84-4D31-9AA5-81F735B518D8}">
  <ds:schemaRefs>
    <ds:schemaRef ds:uri="http://purl.org/dc/elements/1.1/"/>
    <ds:schemaRef ds:uri="http://schemas.microsoft.com/office/2006/documentManagement/types"/>
    <ds:schemaRef ds:uri="169eb86d-0fb8-4364-bb17-d27f6b2029d0"/>
    <ds:schemaRef ds:uri="http://purl.org/dc/dcmitype/"/>
    <ds:schemaRef ds:uri="0bfbde32-856c-4dfd-bc38-4322d606c322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A53F1C8-4264-4656-9305-5862C2906B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fbde32-856c-4dfd-bc38-4322d606c322"/>
    <ds:schemaRef ds:uri="169eb86d-0fb8-4364-bb17-d27f6b20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764</TotalTime>
  <Words>616</Words>
  <Application>Microsoft Office PowerPoint</Application>
  <PresentationFormat>Diavoorstelling 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Gill Sans MT</vt:lpstr>
      <vt:lpstr>Impact</vt:lpstr>
      <vt:lpstr>Wingdings 2</vt:lpstr>
      <vt:lpstr>Badge</vt:lpstr>
      <vt:lpstr>Zuurstof</vt:lpstr>
      <vt:lpstr>Vorige week</vt:lpstr>
      <vt:lpstr>oefensom</vt:lpstr>
      <vt:lpstr>Zuurstof </vt:lpstr>
      <vt:lpstr>Som 1</vt:lpstr>
      <vt:lpstr>Som 2 </vt:lpstr>
      <vt:lpstr>Som 3</vt:lpstr>
      <vt:lpstr>Som 10</vt:lpstr>
      <vt:lpstr>Huiswerk + volgende week</vt:lpstr>
      <vt:lpstr>Oefensom medicatie % 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Zuurstof</dc:title>
  <dc:creator>Vereecken,V.</dc:creator>
  <cp:lastModifiedBy>Judith Iedema</cp:lastModifiedBy>
  <cp:revision>41</cp:revision>
  <dcterms:created xsi:type="dcterms:W3CDTF">2014-12-04T13:19:24Z</dcterms:created>
  <dcterms:modified xsi:type="dcterms:W3CDTF">2020-06-02T07:13:57Z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0x010100B7E6EAFB7E375B4FA8D2FF7FD64788B7</vt:lpwstr>
  </property>
</Properties>
</file>