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7" r:id="rId5"/>
    <p:sldId id="266" r:id="rId6"/>
    <p:sldId id="257" r:id="rId7"/>
    <p:sldId id="260" r:id="rId8"/>
    <p:sldId id="262" r:id="rId9"/>
    <p:sldId id="261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274BD9-0F7E-1330-088F-B71F3CCB4E15}" v="34" dt="2020-10-16T14:47:30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91"/>
    <p:restoredTop sz="94595"/>
  </p:normalViewPr>
  <p:slideViewPr>
    <p:cSldViewPr snapToGrid="0" snapToObjects="1">
      <p:cViewPr varScale="1">
        <p:scale>
          <a:sx n="40" d="100"/>
          <a:sy n="40" d="100"/>
        </p:scale>
        <p:origin x="216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8CAFD-89C4-1543-92A8-37A5DE7DF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BC5FB5A-295C-294D-AA84-697E1A832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DA7F97-6D75-6D40-80AE-821A8EA5D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A773-B1B6-D347-8084-C51CB8AF488F}" type="datetimeFigureOut">
              <a:rPr lang="nl-NL" smtClean="0"/>
              <a:t>16-10-2020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C336B7-0018-724F-8F90-9B8EEAC9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812F40-D423-234E-9E0F-C9576374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E84C-65C5-A346-9C6A-19C4756E4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11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5649F5-2A2E-BC48-9908-1B846C73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05D25D4-67DC-4D44-9FF5-559C0560B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C1C128-4C87-3E4F-AB2E-F748CAB0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A773-B1B6-D347-8084-C51CB8AF488F}" type="datetimeFigureOut">
              <a:rPr lang="nl-NL" smtClean="0"/>
              <a:t>16-10-2020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F19FF2-C955-F245-AE97-A6E76EA3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2E6B42-5121-3E4F-8E70-5AE1C3DE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E84C-65C5-A346-9C6A-19C4756E4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14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B5B3442-C0C1-6440-A3AB-DF9B7D4F2F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25677C3-27F3-3B4E-A62E-0B4E5590D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E641C5-A321-604D-A7B9-92B2845B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A773-B1B6-D347-8084-C51CB8AF488F}" type="datetimeFigureOut">
              <a:rPr lang="nl-NL" smtClean="0"/>
              <a:t>16-10-2020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A8FEA2-9C8A-A043-81FE-DB4B43F1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216525-B19F-7943-B5AD-A2188356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E84C-65C5-A346-9C6A-19C4756E4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796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2E90C-C4DD-D64B-BD3C-86A3A03A0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724A21-09EA-074D-843D-42F30254E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8EB90DE-B7F4-7342-8C7E-39EF2F808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A773-B1B6-D347-8084-C51CB8AF488F}" type="datetimeFigureOut">
              <a:rPr lang="nl-NL" smtClean="0"/>
              <a:t>16-10-2020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C4E543-C064-2446-A382-262B60349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333F7D-AE65-3041-BDA7-E2BF1567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E84C-65C5-A346-9C6A-19C4756E4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83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B9C67-7A40-D54E-B6E3-063B0B2FD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65A3C1-8F93-014B-B192-B9F22389D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FA8F20-AD62-4542-84A6-A91C0A3C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A773-B1B6-D347-8084-C51CB8AF488F}" type="datetimeFigureOut">
              <a:rPr lang="nl-NL" smtClean="0"/>
              <a:t>16-10-2020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0FFE26-82A4-8E41-A853-CAF896458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A34A62-70E6-8D45-B973-FC41E881B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E84C-65C5-A346-9C6A-19C4756E4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10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7511D2-E687-7443-B86B-D95C015B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7C01FE-90A9-FF43-9E62-479394001F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675E93-F915-AF42-88A0-863613EF8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74377C-676B-0948-904A-AED9AF0A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A773-B1B6-D347-8084-C51CB8AF488F}" type="datetimeFigureOut">
              <a:rPr lang="nl-NL" smtClean="0"/>
              <a:t>16-10-2020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66A6F4-27D4-E442-88A3-38021DE1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3681F5-F97D-C245-B673-09F24FC4F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E84C-65C5-A346-9C6A-19C4756E4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84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4BDFF3-AAE8-AA43-8554-2AB26C4F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58BEF7-56AF-7F4B-9A12-2B8AA571B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427B58-7B48-8046-9682-A0E9D2128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DFE833-0196-2B4C-8167-893703D9D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EE3922C-07B4-E24B-AC18-0E54889715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E66E00A-7537-4741-A978-DD7D0E9ED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A773-B1B6-D347-8084-C51CB8AF488F}" type="datetimeFigureOut">
              <a:rPr lang="nl-NL" smtClean="0"/>
              <a:t>16-10-2020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C0FF09F-C387-F04C-8099-63D71927E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068E8DE-F84D-2249-BEEF-38D38DA1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E84C-65C5-A346-9C6A-19C4756E4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6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7D224-6D66-D94D-B4BA-F963A557D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7593E08-19F0-3145-8EC4-E4E469894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A773-B1B6-D347-8084-C51CB8AF488F}" type="datetimeFigureOut">
              <a:rPr lang="nl-NL" smtClean="0"/>
              <a:t>16-10-2020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D116029-72FB-4543-ADFB-1755DAB3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DFD3013-E0D9-E342-A2FF-D5C0CB3D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E84C-65C5-A346-9C6A-19C4756E4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95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F24B3C7-312B-7642-AC8D-BD38D3D4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A773-B1B6-D347-8084-C51CB8AF488F}" type="datetimeFigureOut">
              <a:rPr lang="nl-NL" smtClean="0"/>
              <a:t>16-10-2020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D70660E-BA40-8840-9ABE-FD4599B0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9E3807-7367-E045-9ACC-4AA6E4F1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E84C-65C5-A346-9C6A-19C4756E4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03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3C930-7E03-DB4A-AE58-2DF790626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D2B17E-7CCC-D249-A499-EB4F0FDEB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4BCC76C-38C4-7246-8A3A-003DB30FD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C3F3ED-768C-474D-8FEE-751B518E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A773-B1B6-D347-8084-C51CB8AF488F}" type="datetimeFigureOut">
              <a:rPr lang="nl-NL" smtClean="0"/>
              <a:t>16-10-2020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5FC1E2-1104-EE48-87AD-C9A7485B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C244D2-ED3D-4B49-80CF-70486323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E84C-65C5-A346-9C6A-19C4756E4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41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37B928-3A45-E748-ADFC-B918821C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83982C-3698-5F44-A2E3-EA10803A56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236312C-7FC9-1E43-BD6B-D4C6ED2D0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11B7CB-C4C6-7642-A4F3-19520F64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A773-B1B6-D347-8084-C51CB8AF488F}" type="datetimeFigureOut">
              <a:rPr lang="nl-NL" smtClean="0"/>
              <a:t>16-10-2020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0C64BAB-6C56-4248-AAF6-B2BF8CE6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41ACCC-22B6-5C49-BD90-4C28BC0D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1E84C-65C5-A346-9C6A-19C4756E4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31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6F85906-9ABE-674D-947F-EACF1F1A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9D60B0-32B6-D548-8198-0A3549933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7365E4-926F-1941-9293-E540A2A4A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A773-B1B6-D347-8084-C51CB8AF488F}" type="datetimeFigureOut">
              <a:rPr lang="nl-NL" smtClean="0"/>
              <a:t>16-10-2020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54188C-20B7-AD40-BCE1-276E5452A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F87DA9-9498-BB48-BD96-89806F539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1E84C-65C5-A346-9C6A-19C4756E4A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933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plek.org/animaties/cel/plasmolyse1x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56C8CF-AD0A-254D-9BEF-6B40B66E7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324" y="4474099"/>
            <a:ext cx="3454400" cy="884239"/>
          </a:xfrm>
        </p:spPr>
        <p:txBody>
          <a:bodyPr>
            <a:normAutofit fontScale="90000"/>
          </a:bodyPr>
          <a:lstStyle/>
          <a:p>
            <a:r>
              <a:rPr lang="nl-NL" dirty="0"/>
              <a:t>Plasmolyse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9174DB-D7E8-134E-B82A-C1B6A490F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4" y="5358338"/>
            <a:ext cx="3268133" cy="884238"/>
          </a:xfrm>
        </p:spPr>
        <p:txBody>
          <a:bodyPr/>
          <a:lstStyle/>
          <a:p>
            <a:r>
              <a:rPr lang="nl-NL" i="1" dirty="0" err="1"/>
              <a:t>Misconceptenles</a:t>
            </a:r>
            <a:r>
              <a:rPr lang="nl-NL" i="1" dirty="0"/>
              <a:t> </a:t>
            </a:r>
          </a:p>
          <a:p>
            <a:r>
              <a:rPr lang="nl-NL" i="1" dirty="0"/>
              <a:t>Bas &amp; Maura </a:t>
            </a:r>
          </a:p>
        </p:txBody>
      </p:sp>
      <p:pic>
        <p:nvPicPr>
          <p:cNvPr id="1026" name="Picture 2" descr="Wat is plasmolyse?">
            <a:extLst>
              <a:ext uri="{FF2B5EF4-FFF2-40B4-BE49-F238E27FC236}">
                <a16:creationId xmlns:a16="http://schemas.microsoft.com/office/drawing/2014/main" id="{747A958A-8A13-A54B-9797-0AA018DE5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755468" cy="391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llen rode ui - EduContent">
            <a:extLst>
              <a:ext uri="{FF2B5EF4-FFF2-40B4-BE49-F238E27FC236}">
                <a16:creationId xmlns:a16="http://schemas.microsoft.com/office/drawing/2014/main" id="{15D3ECF1-D9CA-6141-A09B-BBF940BD4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67" y="0"/>
            <a:ext cx="3725333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croscopie - Biologie van Meneer Spoor">
            <a:extLst>
              <a:ext uri="{FF2B5EF4-FFF2-40B4-BE49-F238E27FC236}">
                <a16:creationId xmlns:a16="http://schemas.microsoft.com/office/drawing/2014/main" id="{9C73F071-EF99-F34E-9DA0-3993225B0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381" y="2794000"/>
            <a:ext cx="4269619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4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8786E-466F-2945-A539-A21C7BAD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misconcept?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C93F56-F442-9F44-8191-E7DC57282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Onjuist denkbeeld over een verschijnsel </a:t>
            </a:r>
          </a:p>
          <a:p>
            <a:r>
              <a:rPr lang="nl-NL" dirty="0"/>
              <a:t>Conflict met bestaande kennis </a:t>
            </a:r>
          </a:p>
          <a:p>
            <a:r>
              <a:rPr lang="nl-NL" u="sng" dirty="0"/>
              <a:t>In het onderwijs: </a:t>
            </a:r>
          </a:p>
          <a:p>
            <a:pPr marL="0" indent="0">
              <a:buNone/>
            </a:pPr>
            <a:r>
              <a:rPr lang="nl-NL" dirty="0"/>
              <a:t>   Veroorzaakt door onjuiste/onduidelijke onderwijsinhouden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63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799E6-2D42-6043-A230-52825FC7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spoor je een misconcept op?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D700F1-7E29-3744-BC91-CE467A688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Een oriëntatiefase tijdens de start van een onderwerp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Onderwijsleergesprek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Toetsen, essays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1 op 1 gesprek met de leerling </a:t>
            </a:r>
          </a:p>
        </p:txBody>
      </p:sp>
    </p:spTree>
    <p:extLst>
      <p:ext uri="{BB962C8B-B14F-4D97-AF65-F5344CB8AC3E}">
        <p14:creationId xmlns:p14="http://schemas.microsoft.com/office/powerpoint/2010/main" val="308783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08E7-AE49-D34E-A4E0-F45D421E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neem je een misconcept dan weg?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5D85AB-B83B-3742-9CBA-501A189FC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Misconcept moet in conflict komen met de werkelijkheid. Vragen stellen.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Uitleggen wat de basis is van de kennis waaruit het concept bestaat.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Gebruik van een bepaalde strategie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  <p:pic>
        <p:nvPicPr>
          <p:cNvPr id="4" name="Picture 2" descr="Lerarenopleidingen Science en Wiskunde/Rekenen | Concept cartoons">
            <a:extLst>
              <a:ext uri="{FF2B5EF4-FFF2-40B4-BE49-F238E27FC236}">
                <a16:creationId xmlns:a16="http://schemas.microsoft.com/office/drawing/2014/main" id="{2463BA52-642B-3947-AE4F-DC1357052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857" y="3531734"/>
            <a:ext cx="3530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41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653F0-53F6-D044-AF05-9064E40BA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neem je een misconcept dan weg?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EB1782-E1AA-A04B-B24B-6020E4267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95457" cy="4351338"/>
          </a:xfrm>
        </p:spPr>
        <p:txBody>
          <a:bodyPr>
            <a:normAutofit/>
          </a:bodyPr>
          <a:lstStyle/>
          <a:p>
            <a:r>
              <a:rPr lang="nl-NL" dirty="0"/>
              <a:t>Oude misconcept vervangen met een nieuw, juist concept </a:t>
            </a:r>
          </a:p>
          <a:p>
            <a:pPr lvl="1"/>
            <a:r>
              <a:rPr lang="nl-NL" sz="2800" dirty="0"/>
              <a:t>Practicum (onderzoekend leren)</a:t>
            </a:r>
          </a:p>
          <a:p>
            <a:pPr lvl="1"/>
            <a:r>
              <a:rPr lang="nl-NL" sz="2800" dirty="0"/>
              <a:t>Animaties </a:t>
            </a:r>
          </a:p>
          <a:p>
            <a:pPr lvl="1"/>
            <a:r>
              <a:rPr lang="nl-NL" sz="2800" dirty="0"/>
              <a:t>Onderwijsleergesprek </a:t>
            </a:r>
          </a:p>
          <a:p>
            <a:pPr lvl="1"/>
            <a:r>
              <a:rPr lang="nl-NL" sz="2800" dirty="0"/>
              <a:t>Concept cartoons</a:t>
            </a:r>
          </a:p>
          <a:p>
            <a:pPr lvl="1"/>
            <a:r>
              <a:rPr lang="nl-NL" sz="2800" dirty="0"/>
              <a:t>Conceptchecks </a:t>
            </a:r>
          </a:p>
          <a:p>
            <a:pPr lvl="1"/>
            <a:r>
              <a:rPr lang="nl-NL" sz="2800" dirty="0"/>
              <a:t>Feedback </a:t>
            </a:r>
          </a:p>
          <a:p>
            <a:pPr lvl="1"/>
            <a:r>
              <a:rPr lang="nl-NL" sz="2800" dirty="0"/>
              <a:t>Conceptmap   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E7AFE933-FF22-7143-90B9-3F0512D8E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445" y="1494746"/>
            <a:ext cx="3502098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01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8ACF0-B978-D048-960B-BCFBCEE6E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misconcept</a:t>
            </a:r>
            <a:br>
              <a:rPr lang="nl-NL" dirty="0"/>
            </a:br>
            <a:r>
              <a:rPr lang="nl-NL" i="1" dirty="0"/>
              <a:t>Plasmolyse in de cellen van de rode ui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62E289-2F99-204C-96E8-0D66FBAB7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‘Leerlingen denken dat bij geplasmolyseerde cellen van de rode ui maar één membraan zichtbaar is, het celmembraan.’ – Ruud de Moor</a:t>
            </a:r>
          </a:p>
        </p:txBody>
      </p:sp>
      <p:pic>
        <p:nvPicPr>
          <p:cNvPr id="5" name="Picture 2" descr="Plasmolyse">
            <a:extLst>
              <a:ext uri="{FF2B5EF4-FFF2-40B4-BE49-F238E27FC236}">
                <a16:creationId xmlns:a16="http://schemas.microsoft.com/office/drawing/2014/main" id="{EDD0AB94-7583-F545-BBB0-F237C445E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9" y="2796083"/>
            <a:ext cx="8077200" cy="369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7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F18D12-F9C4-1C46-BA10-DD12619D8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Aanpak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0A19D6-88E5-B64B-ADC3-F552B8814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b="1" dirty="0"/>
              <a:t>1</a:t>
            </a:r>
            <a:r>
              <a:rPr lang="nl-NL" b="1" baseline="30000" dirty="0"/>
              <a:t>e</a:t>
            </a:r>
            <a:r>
              <a:rPr lang="nl-NL" b="1" dirty="0"/>
              <a:t> les </a:t>
            </a:r>
            <a:br>
              <a:rPr lang="nl-NL" b="1" dirty="0"/>
            </a:br>
            <a:r>
              <a:rPr lang="nl-NL" dirty="0"/>
              <a:t>Theorieles plasmolyse </a:t>
            </a:r>
            <a:endParaRPr lang="nl-NL" b="1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nl-NL" b="1" dirty="0"/>
              <a:t>2</a:t>
            </a:r>
            <a:r>
              <a:rPr lang="nl-NL" b="1" baseline="30000" dirty="0"/>
              <a:t>e</a:t>
            </a:r>
            <a:r>
              <a:rPr lang="nl-NL" b="1" dirty="0"/>
              <a:t> les </a:t>
            </a:r>
            <a:br>
              <a:rPr lang="nl-NL" b="1" dirty="0">
                <a:ea typeface="+mn-lt"/>
                <a:cs typeface="+mn-lt"/>
              </a:rPr>
            </a:br>
            <a:r>
              <a:rPr lang="nl-NL" dirty="0">
                <a:ea typeface="+mn-lt"/>
                <a:cs typeface="+mn-lt"/>
              </a:rPr>
              <a:t>Animatie over plasmolyse van biologiepagina/</a:t>
            </a:r>
            <a:r>
              <a:rPr lang="nl-NL" dirty="0" err="1">
                <a:ea typeface="+mn-lt"/>
                <a:cs typeface="+mn-lt"/>
              </a:rPr>
              <a:t>bioplek</a:t>
            </a:r>
            <a:r>
              <a:rPr lang="nl-NL" dirty="0">
                <a:ea typeface="+mn-lt"/>
                <a:cs typeface="+mn-lt"/>
              </a:rPr>
              <a:t> </a:t>
            </a:r>
            <a:br>
              <a:rPr lang="nl-NL" dirty="0">
                <a:ea typeface="+mn-lt"/>
                <a:cs typeface="+mn-lt"/>
              </a:rPr>
            </a:br>
            <a:r>
              <a:rPr lang="nl-NL" dirty="0">
                <a:ea typeface="+mn-lt"/>
                <a:cs typeface="+mn-lt"/>
                <a:hlinkClick r:id="rId2"/>
              </a:rPr>
              <a:t>https://www.bioplek.org/animaties/cel/plasmolyse1x.html</a:t>
            </a:r>
            <a:br>
              <a:rPr lang="nl-NL" dirty="0">
                <a:ea typeface="+mn-lt"/>
                <a:cs typeface="+mn-lt"/>
              </a:rPr>
            </a:br>
            <a:br>
              <a:rPr lang="nl-NL" dirty="0">
                <a:ea typeface="+mn-lt"/>
                <a:cs typeface="+mn-lt"/>
              </a:rPr>
            </a:br>
            <a:r>
              <a:rPr lang="nl-NL" dirty="0">
                <a:ea typeface="+mn-lt"/>
                <a:cs typeface="+mn-lt"/>
              </a:rPr>
              <a:t>Practicum cellen van de rode ui</a:t>
            </a:r>
            <a:br>
              <a:rPr lang="nl-NL" dirty="0">
                <a:ea typeface="+mn-lt"/>
                <a:cs typeface="+mn-lt"/>
              </a:rPr>
            </a:br>
            <a:r>
              <a:rPr lang="nl-NL" b="1" dirty="0">
                <a:ea typeface="+mn-lt"/>
                <a:cs typeface="+mn-lt"/>
              </a:rPr>
              <a:t>‘Leerdoel</a:t>
            </a:r>
            <a:r>
              <a:rPr lang="nl-NL" dirty="0">
                <a:ea typeface="+mn-lt"/>
                <a:cs typeface="+mn-lt"/>
              </a:rPr>
              <a:t>: Leerlingen zien wat er gebeurt met een plantaardige cel</a:t>
            </a:r>
            <a:br>
              <a:rPr lang="nl-NL" dirty="0">
                <a:ea typeface="+mn-lt"/>
                <a:cs typeface="+mn-lt"/>
              </a:rPr>
            </a:br>
            <a:r>
              <a:rPr lang="nl-NL" dirty="0">
                <a:ea typeface="+mn-lt"/>
                <a:cs typeface="+mn-lt"/>
              </a:rPr>
              <a:t>wanneer deze in een 10% KNO3-oplossing wordt gebracht.’ </a:t>
            </a:r>
            <a:endParaRPr lang="nl-NL" b="1">
              <a:cs typeface="Calibri" panose="020F0502020204030204"/>
            </a:endParaRPr>
          </a:p>
          <a:p>
            <a:pPr marL="514350" indent="-514350">
              <a:buAutoNum type="arabicPeriod"/>
            </a:pPr>
            <a:endParaRPr lang="nl-NL" b="1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3787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DDB8C83-9435-2B43-9C76-0B4CC1C22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6" y="0"/>
            <a:ext cx="11108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1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9F78E-EA6D-374E-8F85-13E18176B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919413" cy="863600"/>
          </a:xfrm>
        </p:spPr>
        <p:txBody>
          <a:bodyPr/>
          <a:lstStyle/>
          <a:p>
            <a:r>
              <a:rPr lang="nl-NL" dirty="0"/>
              <a:t>Uitvoering </a:t>
            </a:r>
          </a:p>
        </p:txBody>
      </p:sp>
      <p:pic>
        <p:nvPicPr>
          <p:cNvPr id="11" name="Tijdelijke aanduiding voor inhoud 10" descr="Afbeelding met persoon, binnen, tafel, person&#10;&#10;Automatisch gegenereerde beschrijving">
            <a:extLst>
              <a:ext uri="{FF2B5EF4-FFF2-40B4-BE49-F238E27FC236}">
                <a16:creationId xmlns:a16="http://schemas.microsoft.com/office/drawing/2014/main" id="{8273CAED-9B7E-E64B-B57E-F313D572F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182" b="29525"/>
          <a:stretch/>
        </p:blipFill>
        <p:spPr>
          <a:xfrm>
            <a:off x="328612" y="1633542"/>
            <a:ext cx="6513818" cy="4802188"/>
          </a:xfrm>
        </p:spPr>
      </p:pic>
      <p:pic>
        <p:nvPicPr>
          <p:cNvPr id="13" name="Afbeelding 12" descr="Afbeelding met persoon, person, mensen, computer&#10;&#10;Automatisch gegenereerde beschrijving">
            <a:extLst>
              <a:ext uri="{FF2B5EF4-FFF2-40B4-BE49-F238E27FC236}">
                <a16:creationId xmlns:a16="http://schemas.microsoft.com/office/drawing/2014/main" id="{3E3BBB9B-247A-4141-8536-A54B5104E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97" t="27176"/>
          <a:stretch/>
        </p:blipFill>
        <p:spPr>
          <a:xfrm>
            <a:off x="7429500" y="365126"/>
            <a:ext cx="4305300" cy="499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691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182</Words>
  <Application>Microsoft Office PowerPoint</Application>
  <PresentationFormat>Breedbeeld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Plasmolyse </vt:lpstr>
      <vt:lpstr>Wat is een misconcept? </vt:lpstr>
      <vt:lpstr>Hoe spoor je een misconcept op? </vt:lpstr>
      <vt:lpstr>Hoe neem je een misconcept dan weg? </vt:lpstr>
      <vt:lpstr>Hoe neem je een misconcept dan weg? </vt:lpstr>
      <vt:lpstr>Het misconcept Plasmolyse in de cellen van de rode ui </vt:lpstr>
      <vt:lpstr>Aanpak </vt:lpstr>
      <vt:lpstr>PowerPoint-presentatie</vt:lpstr>
      <vt:lpstr>Uitvoering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Maura van der Velden</dc:creator>
  <cp:lastModifiedBy>Maura van der Velden</cp:lastModifiedBy>
  <cp:revision>25</cp:revision>
  <cp:lastPrinted>2020-09-17T08:42:23Z</cp:lastPrinted>
  <dcterms:created xsi:type="dcterms:W3CDTF">2020-09-17T08:05:14Z</dcterms:created>
  <dcterms:modified xsi:type="dcterms:W3CDTF">2020-10-16T14:47:49Z</dcterms:modified>
</cp:coreProperties>
</file>