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39798A-0B13-4E7D-B4D8-4EF3DB1CCD85}" v="2" dt="2022-11-24T09:15:08.2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9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1-12-2022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2573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1-12-2022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363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1-12-2022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217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1-12-2022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0674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1-12-2022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1474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1-12-2022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060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1-12-2022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2768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1-12-2022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4943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1-12-2022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284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1-12-2022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8102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1-12-2022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7855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A87C5-006E-460A-978A-3D7B1DC14448}" type="datetimeFigureOut">
              <a:rPr lang="nl-NL" smtClean="0"/>
              <a:t>1-12-2022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F8651-8548-4ACF-AD63-12724B3B98D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202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312664" y="76025"/>
            <a:ext cx="11078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2223 MON LA3 VT Concepting, branding &amp; imagineering</a:t>
            </a:r>
            <a:endParaRPr lang="nl-NL" sz="2000" dirty="0">
              <a:ea typeface="Calibri" pitchFamily="34" charset="0"/>
              <a:cs typeface="Arial" charset="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319036" y="748643"/>
            <a:ext cx="5402322" cy="7848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latin typeface="+mn-lt"/>
              </a:rPr>
              <a:t>Leerdoel </a:t>
            </a:r>
          </a:p>
          <a:p>
            <a:pPr lvl="0"/>
            <a:r>
              <a:rPr lang="nl-NL" sz="1100" dirty="0">
                <a:latin typeface="+mn-lt"/>
              </a:rPr>
              <a:t>Kunnen omschrijven wat een vrijetijdsbedrijf/product dat je interesse heeft aan concepting, branding en imagineering doet. Je bent in staat om je mening over het bedrijf/product te motiveren. </a:t>
            </a: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7772020" y="3115638"/>
            <a:ext cx="3933074" cy="6155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defRPr/>
            </a:pPr>
            <a:r>
              <a:rPr lang="nl-NL" sz="1200" b="1" dirty="0">
                <a:latin typeface="+mn-lt"/>
                <a:ea typeface="Calibri" pitchFamily="34" charset="0"/>
                <a:cs typeface="Arial" charset="0"/>
              </a:rPr>
              <a:t>Bronnen</a:t>
            </a:r>
          </a:p>
          <a:p>
            <a:pPr>
              <a:defRPr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Lessen in Wikiwijs / Teams; boek: Imagineering</a:t>
            </a:r>
          </a:p>
          <a:p>
            <a:pPr>
              <a:defRPr/>
            </a:pPr>
            <a:r>
              <a:rPr lang="en-US" sz="1100" b="1" dirty="0">
                <a:solidFill>
                  <a:srgbClr val="FF0000"/>
                </a:solidFill>
                <a:latin typeface="+mn-lt"/>
                <a:ea typeface="Calibri" pitchFamily="34" charset="0"/>
                <a:cs typeface="Arial" charset="0"/>
              </a:rPr>
              <a:t> </a:t>
            </a:r>
            <a:endParaRPr lang="nl-NL" sz="1100" b="1" dirty="0">
              <a:solidFill>
                <a:srgbClr val="FF0000"/>
              </a:solidFill>
              <a:latin typeface="+mn-lt"/>
              <a:ea typeface="Calibri" pitchFamily="34" charset="0"/>
              <a:cs typeface="Arial" charset="0"/>
            </a:endParaRPr>
          </a:p>
        </p:txBody>
      </p:sp>
      <p:pic>
        <p:nvPicPr>
          <p:cNvPr id="12" name="Afbeelding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9314" y="751105"/>
            <a:ext cx="363917" cy="263054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2089" y="3167571"/>
            <a:ext cx="315289" cy="290796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/>
        </p:nvPicPr>
        <p:blipFill rotWithShape="1">
          <a:blip r:embed="rId5"/>
          <a:srcRect l="17050" t="33024" r="61669" b="30375"/>
          <a:stretch/>
        </p:blipFill>
        <p:spPr>
          <a:xfrm>
            <a:off x="7355165" y="2340064"/>
            <a:ext cx="292213" cy="263054"/>
          </a:xfrm>
          <a:prstGeom prst="rect">
            <a:avLst/>
          </a:prstGeom>
        </p:spPr>
      </p:pic>
      <p:pic>
        <p:nvPicPr>
          <p:cNvPr id="16" name="Afbeelding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4401" y="3619960"/>
            <a:ext cx="299030" cy="416301"/>
          </a:xfrm>
          <a:prstGeom prst="rect">
            <a:avLst/>
          </a:prstGeom>
        </p:spPr>
      </p:pic>
      <p:pic>
        <p:nvPicPr>
          <p:cNvPr id="17" name="Afbeelding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4401" y="1702251"/>
            <a:ext cx="256221" cy="321303"/>
          </a:xfrm>
          <a:prstGeom prst="rect">
            <a:avLst/>
          </a:prstGeom>
        </p:spPr>
      </p:pic>
      <p:pic>
        <p:nvPicPr>
          <p:cNvPr id="18" name="Afbeelding 17"/>
          <p:cNvPicPr>
            <a:picLocks noChangeAspect="1"/>
          </p:cNvPicPr>
          <p:nvPr/>
        </p:nvPicPr>
        <p:blipFill rotWithShape="1">
          <a:blip r:embed="rId8"/>
          <a:srcRect l="21805" r="10840"/>
          <a:stretch/>
        </p:blipFill>
        <p:spPr>
          <a:xfrm>
            <a:off x="914401" y="749883"/>
            <a:ext cx="314974" cy="412425"/>
          </a:xfrm>
          <a:prstGeom prst="rect">
            <a:avLst/>
          </a:prstGeom>
        </p:spPr>
      </p:pic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1312664" y="3613546"/>
            <a:ext cx="5408693" cy="28161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latin typeface="+mn-lt"/>
              </a:rPr>
              <a:t>Stappen</a:t>
            </a:r>
            <a:r>
              <a:rPr lang="nl-NL" sz="1100" b="1" dirty="0">
                <a:solidFill>
                  <a:srgbClr val="CCFF33"/>
                </a:solidFill>
                <a:latin typeface="+mn-lt"/>
              </a:rPr>
              <a:t>	</a:t>
            </a:r>
            <a:r>
              <a:rPr lang="nl-NL" sz="1100" b="1" dirty="0">
                <a:solidFill>
                  <a:srgbClr val="0070C0"/>
                </a:solidFill>
                <a:latin typeface="+mn-lt"/>
                <a:ea typeface="Calibri" pitchFamily="34" charset="0"/>
                <a:cs typeface="Arial" charset="0"/>
              </a:rPr>
              <a:t>		</a:t>
            </a:r>
            <a:endParaRPr lang="nl-NL" sz="1100" dirty="0">
              <a:latin typeface="+mn-lt"/>
              <a:ea typeface="Calibri" pitchFamily="34" charset="0"/>
              <a:cs typeface="Arial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Je kiest een vrijetijdsbedrijf uit met een duidelijke uitstraling.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Je onderzoekt wat de branding is en omschrijft deze. Je geeft o.a. antwoord op de volgende vragen; Wat is het merk? Wat willen ze uitstralen? Wie trekken ze hiermee aan? Waarom is dit merk op in het leven geroepen (bestaansrecht)? 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Wat maakt het merk uniek?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Je onderzoekt de doelgroep. Wat vinden ze leuk? Wie zijn het? Diverse kenmerken. Etc. 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Je kijkt naar de producten / diensten van het bedrijf en legt de beleving van deze producten / diensten naast de belevingsbouwstenen.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Wat kan het bedrijf beter doen? Dit werk je uit in een onderbouwd advies.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100" dirty="0">
                <a:latin typeface="+mn-lt"/>
                <a:ea typeface="Calibri" pitchFamily="34" charset="0"/>
                <a:cs typeface="Arial" charset="0"/>
              </a:rPr>
              <a:t>Je </a:t>
            </a: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zoekt</a:t>
            </a:r>
            <a:r>
              <a:rPr lang="en-US" sz="1100" dirty="0">
                <a:latin typeface="+mn-lt"/>
                <a:ea typeface="Calibri" pitchFamily="34" charset="0"/>
                <a:cs typeface="Arial" charset="0"/>
              </a:rPr>
              <a:t> </a:t>
            </a: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goede</a:t>
            </a:r>
            <a:r>
              <a:rPr lang="en-US" sz="1100" dirty="0">
                <a:latin typeface="+mn-lt"/>
                <a:ea typeface="Calibri" pitchFamily="34" charset="0"/>
                <a:cs typeface="Arial" charset="0"/>
              </a:rPr>
              <a:t> </a:t>
            </a: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voorbeelden</a:t>
            </a:r>
            <a:r>
              <a:rPr lang="en-US" sz="1100" dirty="0">
                <a:latin typeface="+mn-lt"/>
                <a:ea typeface="Calibri" pitchFamily="34" charset="0"/>
                <a:cs typeface="Arial" charset="0"/>
              </a:rPr>
              <a:t> van storytelling. </a:t>
            </a: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Daarna</a:t>
            </a:r>
            <a:r>
              <a:rPr lang="en-US" sz="1100" dirty="0">
                <a:latin typeface="+mn-lt"/>
                <a:ea typeface="Calibri" pitchFamily="34" charset="0"/>
                <a:cs typeface="Arial" charset="0"/>
              </a:rPr>
              <a:t> ga je </a:t>
            </a:r>
            <a:r>
              <a:rPr lang="en-US" sz="1100" dirty="0" err="1">
                <a:latin typeface="+mn-lt"/>
                <a:ea typeface="Calibri" pitchFamily="34" charset="0"/>
                <a:cs typeface="Arial" charset="0"/>
              </a:rPr>
              <a:t>zelf</a:t>
            </a:r>
            <a:r>
              <a:rPr lang="en-US" sz="1100" dirty="0">
                <a:latin typeface="+mn-lt"/>
                <a:ea typeface="Calibri" pitchFamily="34" charset="0"/>
                <a:cs typeface="Arial" charset="0"/>
              </a:rPr>
              <a:t> </a:t>
            </a:r>
            <a:r>
              <a:rPr lang="en-US" sz="1100" dirty="0" err="1">
                <a:latin typeface="+mn-lt"/>
                <a:ea typeface="Calibri" pitchFamily="34" charset="0"/>
                <a:cs typeface="Arial" charset="0"/>
              </a:rPr>
              <a:t>aan</a:t>
            </a:r>
            <a:r>
              <a:rPr lang="en-US" sz="1100" dirty="0">
                <a:latin typeface="+mn-lt"/>
                <a:ea typeface="Calibri" pitchFamily="34" charset="0"/>
                <a:cs typeface="Arial" charset="0"/>
              </a:rPr>
              <a:t> de slag met </a:t>
            </a:r>
            <a:r>
              <a:rPr lang="en-US" sz="1100" dirty="0" err="1">
                <a:latin typeface="+mn-lt"/>
                <a:ea typeface="Calibri" pitchFamily="34" charset="0"/>
                <a:cs typeface="Arial" charset="0"/>
              </a:rPr>
              <a:t>een</a:t>
            </a:r>
            <a:r>
              <a:rPr lang="en-US" sz="1100" dirty="0">
                <a:latin typeface="+mn-lt"/>
                <a:ea typeface="Calibri" pitchFamily="34" charset="0"/>
                <a:cs typeface="Arial" charset="0"/>
              </a:rPr>
              <a:t> </a:t>
            </a: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aansprekende</a:t>
            </a:r>
            <a:r>
              <a:rPr lang="en-US" sz="1100" dirty="0">
                <a:latin typeface="+mn-lt"/>
                <a:ea typeface="Calibri" pitchFamily="34" charset="0"/>
                <a:cs typeface="Arial" charset="0"/>
              </a:rPr>
              <a:t> storytelling </a:t>
            </a:r>
            <a:r>
              <a:rPr lang="en-US" sz="1100" dirty="0" err="1">
                <a:latin typeface="+mn-lt"/>
                <a:ea typeface="Calibri" pitchFamily="34" charset="0"/>
                <a:cs typeface="Arial" charset="0"/>
              </a:rPr>
              <a:t>voor</a:t>
            </a:r>
            <a:r>
              <a:rPr lang="en-US" sz="1100" dirty="0">
                <a:latin typeface="+mn-lt"/>
                <a:ea typeface="Calibri" pitchFamily="34" charset="0"/>
                <a:cs typeface="Arial" charset="0"/>
              </a:rPr>
              <a:t> het </a:t>
            </a:r>
            <a:r>
              <a:rPr lang="en-US" sz="1100" dirty="0" err="1">
                <a:latin typeface="+mn-lt"/>
                <a:ea typeface="Calibri" pitchFamily="34" charset="0"/>
                <a:cs typeface="Arial" charset="0"/>
              </a:rPr>
              <a:t>bedrijf</a:t>
            </a:r>
            <a:r>
              <a:rPr lang="en-US" sz="1100" dirty="0">
                <a:latin typeface="+mn-lt"/>
                <a:ea typeface="Calibri" pitchFamily="34" charset="0"/>
                <a:cs typeface="Arial" charset="0"/>
              </a:rPr>
              <a:t> / product. Je </a:t>
            </a:r>
            <a:r>
              <a:rPr lang="en-US" sz="1100" dirty="0" err="1">
                <a:latin typeface="+mn-lt"/>
                <a:ea typeface="Calibri" pitchFamily="34" charset="0"/>
                <a:cs typeface="Arial" charset="0"/>
              </a:rPr>
              <a:t>zorgt</a:t>
            </a:r>
            <a:r>
              <a:rPr lang="en-US" sz="1100" dirty="0">
                <a:latin typeface="+mn-lt"/>
                <a:ea typeface="Calibri" pitchFamily="34" charset="0"/>
                <a:cs typeface="Arial" charset="0"/>
              </a:rPr>
              <a:t> </a:t>
            </a:r>
            <a:r>
              <a:rPr lang="en-US" sz="1100" dirty="0" err="1">
                <a:latin typeface="+mn-lt"/>
                <a:ea typeface="Calibri" pitchFamily="34" charset="0"/>
                <a:cs typeface="Arial" charset="0"/>
              </a:rPr>
              <a:t>ervoor</a:t>
            </a:r>
            <a:r>
              <a:rPr lang="en-US" sz="1100" dirty="0">
                <a:latin typeface="+mn-lt"/>
                <a:ea typeface="Calibri" pitchFamily="34" charset="0"/>
                <a:cs typeface="Arial" charset="0"/>
              </a:rPr>
              <a:t> </a:t>
            </a:r>
            <a:r>
              <a:rPr lang="en-US" sz="1100" dirty="0" err="1">
                <a:latin typeface="+mn-lt"/>
                <a:ea typeface="Calibri" pitchFamily="34" charset="0"/>
                <a:cs typeface="Arial" charset="0"/>
              </a:rPr>
              <a:t>dat</a:t>
            </a:r>
            <a:r>
              <a:rPr lang="en-US" sz="1100" dirty="0">
                <a:latin typeface="+mn-lt"/>
                <a:ea typeface="Calibri" pitchFamily="34" charset="0"/>
                <a:cs typeface="Arial" charset="0"/>
              </a:rPr>
              <a:t> je storytelling </a:t>
            </a:r>
            <a:r>
              <a:rPr lang="en-US" sz="1100" dirty="0" err="1">
                <a:latin typeface="+mn-lt"/>
                <a:ea typeface="Calibri" pitchFamily="34" charset="0"/>
                <a:cs typeface="Arial" charset="0"/>
              </a:rPr>
              <a:t>voldoet</a:t>
            </a:r>
            <a:r>
              <a:rPr lang="en-US" sz="1100" dirty="0">
                <a:latin typeface="+mn-lt"/>
                <a:ea typeface="Calibri" pitchFamily="34" charset="0"/>
                <a:cs typeface="Arial" charset="0"/>
              </a:rPr>
              <a:t> </a:t>
            </a:r>
            <a:r>
              <a:rPr lang="en-US" sz="1100" dirty="0" err="1">
                <a:latin typeface="+mn-lt"/>
                <a:ea typeface="Calibri" pitchFamily="34" charset="0"/>
                <a:cs typeface="Arial" charset="0"/>
              </a:rPr>
              <a:t>aan</a:t>
            </a:r>
            <a:r>
              <a:rPr lang="en-US" sz="1100" dirty="0">
                <a:latin typeface="+mn-lt"/>
                <a:ea typeface="Calibri" pitchFamily="34" charset="0"/>
                <a:cs typeface="Arial" charset="0"/>
              </a:rPr>
              <a:t> alle </a:t>
            </a: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voorwaarden</a:t>
            </a:r>
            <a:r>
              <a:rPr lang="en-US" sz="1100" dirty="0">
                <a:latin typeface="+mn-lt"/>
                <a:ea typeface="Calibri" pitchFamily="34" charset="0"/>
                <a:cs typeface="Arial" charset="0"/>
              </a:rPr>
              <a:t> van </a:t>
            </a:r>
            <a:r>
              <a:rPr lang="en-US" sz="1100" dirty="0" err="1">
                <a:latin typeface="+mn-lt"/>
                <a:ea typeface="Calibri" pitchFamily="34" charset="0"/>
                <a:cs typeface="Arial" charset="0"/>
              </a:rPr>
              <a:t>goede</a:t>
            </a:r>
            <a:r>
              <a:rPr lang="en-US" sz="1100" dirty="0">
                <a:latin typeface="+mn-lt"/>
                <a:ea typeface="Calibri" pitchFamily="34" charset="0"/>
                <a:cs typeface="Arial" charset="0"/>
              </a:rPr>
              <a:t> storytelling. </a:t>
            </a:r>
            <a:endParaRPr lang="nl-NL" sz="1100" dirty="0">
              <a:latin typeface="+mn-lt"/>
              <a:ea typeface="Calibri" pitchFamily="34" charset="0"/>
              <a:cs typeface="Arial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Je bedenkt zelf een oneliner voor het concept.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Zorg dat je document ook bij het merk past. Gebruik afbeeldingen, moodboards, foto`s etc. om je verhaal duidelijk over te brengen. 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7772020" y="749883"/>
            <a:ext cx="3933074" cy="146193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nl-NL" sz="1200" b="1" dirty="0">
                <a:ea typeface="Calibri" pitchFamily="34" charset="0"/>
                <a:cs typeface="Arial" panose="020B0604020202020204" pitchFamily="34" charset="0"/>
              </a:rPr>
              <a:t>Samenwerken</a:t>
            </a:r>
            <a:r>
              <a:rPr lang="nl-NL" sz="1100" b="1" dirty="0">
                <a:ea typeface="Calibri" pitchFamily="34" charset="0"/>
                <a:cs typeface="Arial" panose="020B0604020202020204" pitchFamily="34" charset="0"/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100" dirty="0">
                <a:ea typeface="Calibri" pitchFamily="34" charset="0"/>
                <a:cs typeface="Arial" charset="0"/>
              </a:rPr>
              <a:t>Dit product maak je alleen.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100" dirty="0">
                <a:ea typeface="Calibri" pitchFamily="34" charset="0"/>
                <a:cs typeface="Arial" charset="0"/>
              </a:rPr>
              <a:t>Lever je product in via Teams &gt; opdrachten.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100" dirty="0">
                <a:ea typeface="Calibri" pitchFamily="34" charset="0"/>
                <a:cs typeface="Arial" charset="0"/>
              </a:rPr>
              <a:t>Je wordt een groepje feedback friends geplaatst.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100" dirty="0">
                <a:ea typeface="Calibri" pitchFamily="34" charset="0"/>
                <a:cs typeface="Arial" charset="0"/>
              </a:rPr>
              <a:t>Geef feedback op de producten van anderen en ontvang feedback.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100" dirty="0">
                <a:ea typeface="Calibri" pitchFamily="34" charset="0"/>
                <a:cs typeface="Arial" charset="0"/>
              </a:rPr>
              <a:t>Beschrijf in je reflectieverslag hoe je het feedback geven ervaren hebt. </a:t>
            </a: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1312665" y="1673263"/>
            <a:ext cx="5408693" cy="17851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latin typeface="+mn-lt"/>
              </a:rPr>
              <a:t>Product </a:t>
            </a:r>
            <a:r>
              <a:rPr lang="nl-NL" sz="1100" b="1" dirty="0">
                <a:solidFill>
                  <a:srgbClr val="0099FF"/>
                </a:solidFill>
                <a:latin typeface="+mn-lt"/>
              </a:rPr>
              <a:t>	</a:t>
            </a:r>
          </a:p>
          <a:p>
            <a:pPr marL="342900" indent="-342900"/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Een document met daarin een </a:t>
            </a:r>
            <a:r>
              <a:rPr lang="nl-NL" sz="1100" b="1" dirty="0">
                <a:latin typeface="+mn-lt"/>
                <a:ea typeface="Calibri" pitchFamily="34" charset="0"/>
                <a:cs typeface="Arial" charset="0"/>
              </a:rPr>
              <a:t>omschrijving</a:t>
            </a: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 van de volgende onderdelen: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Beschrijving van het bedrijf/product.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100" b="1" dirty="0">
                <a:latin typeface="+mn-lt"/>
                <a:ea typeface="Calibri" pitchFamily="34" charset="0"/>
                <a:cs typeface="Arial" charset="0"/>
              </a:rPr>
              <a:t>Merk</a:t>
            </a: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beschrijving, merkpositionering, merkrelevantie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100" b="1" dirty="0" err="1">
                <a:latin typeface="+mn-lt"/>
                <a:ea typeface="Calibri" pitchFamily="34" charset="0"/>
                <a:cs typeface="Arial" charset="0"/>
              </a:rPr>
              <a:t>Doelgroep</a:t>
            </a:r>
            <a:r>
              <a:rPr lang="nl-NL" sz="1100" dirty="0" err="1">
                <a:latin typeface="+mn-lt"/>
                <a:ea typeface="Calibri" pitchFamily="34" charset="0"/>
                <a:cs typeface="Arial" charset="0"/>
              </a:rPr>
              <a:t>beschrijving</a:t>
            </a: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 en verantwoording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Toepassing </a:t>
            </a:r>
            <a:r>
              <a:rPr lang="nl-NL" sz="1100" b="1" dirty="0">
                <a:latin typeface="+mn-lt"/>
                <a:ea typeface="Calibri" pitchFamily="34" charset="0"/>
                <a:cs typeface="Arial" charset="0"/>
              </a:rPr>
              <a:t>belevingsbouwstenen</a:t>
            </a: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100" dirty="0">
                <a:latin typeface="+mn-lt"/>
                <a:ea typeface="Calibri" pitchFamily="34" charset="0"/>
                <a:cs typeface="Arial" charset="0"/>
              </a:rPr>
              <a:t>Toepassing Storytelling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Toepassing Oneliner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Advies op punt 2 tot en met 6 (</a:t>
            </a:r>
            <a:r>
              <a:rPr lang="nl-NL" sz="1100" b="1" dirty="0">
                <a:latin typeface="+mn-lt"/>
                <a:ea typeface="Calibri" pitchFamily="34" charset="0"/>
                <a:cs typeface="Arial" charset="0"/>
              </a:rPr>
              <a:t>tekstueel</a:t>
            </a: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 en </a:t>
            </a:r>
            <a:r>
              <a:rPr lang="nl-NL" sz="1100" b="1" dirty="0">
                <a:latin typeface="+mn-lt"/>
                <a:ea typeface="Calibri" pitchFamily="34" charset="0"/>
                <a:cs typeface="Arial" charset="0"/>
              </a:rPr>
              <a:t>visueel</a:t>
            </a: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100" b="1" dirty="0">
                <a:latin typeface="+mn-lt"/>
                <a:ea typeface="Calibri" pitchFamily="34" charset="0"/>
                <a:cs typeface="Arial" charset="0"/>
              </a:rPr>
              <a:t>Uitwerking</a:t>
            </a: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 van een passend </a:t>
            </a:r>
            <a:r>
              <a:rPr lang="nl-NL" sz="1100" b="1" dirty="0">
                <a:latin typeface="+mn-lt"/>
                <a:ea typeface="Calibri" pitchFamily="34" charset="0"/>
                <a:cs typeface="Arial" charset="0"/>
              </a:rPr>
              <a:t>concept</a:t>
            </a: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.</a:t>
            </a: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7772020" y="2340064"/>
            <a:ext cx="3933074" cy="6155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defRPr/>
            </a:pPr>
            <a:r>
              <a:rPr lang="nl-NL" sz="1200" b="1" dirty="0">
                <a:latin typeface="+mn-lt"/>
                <a:ea typeface="Calibri" pitchFamily="34" charset="0"/>
                <a:cs typeface="Arial" charset="0"/>
              </a:rPr>
              <a:t>Bijeenkomsten &amp; Tijd</a:t>
            </a:r>
          </a:p>
          <a:p>
            <a:pPr marL="0" indent="0">
              <a:defRPr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Specialisatie lessen Vrijetijd</a:t>
            </a:r>
          </a:p>
          <a:p>
            <a:pPr marL="0" indent="0">
              <a:defRPr/>
            </a:pPr>
            <a:r>
              <a:rPr lang="nl-NL" sz="1100" b="1" dirty="0">
                <a:solidFill>
                  <a:srgbClr val="FF0000"/>
                </a:solidFill>
                <a:latin typeface="+mn-lt"/>
                <a:ea typeface="Calibri" pitchFamily="34" charset="0"/>
                <a:cs typeface="Arial" charset="0"/>
              </a:rPr>
              <a:t>Deadline</a:t>
            </a: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: donderdag 12 januari 2023</a:t>
            </a:r>
          </a:p>
        </p:txBody>
      </p:sp>
    </p:spTree>
    <p:extLst>
      <p:ext uri="{BB962C8B-B14F-4D97-AF65-F5344CB8AC3E}">
        <p14:creationId xmlns:p14="http://schemas.microsoft.com/office/powerpoint/2010/main" val="251155316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7A2BDD6-E187-4ED3-AB99-2E52208DC45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8AA4D1C-B5FB-46FE-B1A6-BF32EBB975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BCD94E-1417-4891-BEFE-2F2A8A900755}"/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373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Kantoorthema</vt:lpstr>
      <vt:lpstr>PowerPoint Presentation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kbm</dc:creator>
  <cp:lastModifiedBy>Tim Lagas</cp:lastModifiedBy>
  <cp:revision>3</cp:revision>
  <dcterms:created xsi:type="dcterms:W3CDTF">2016-09-05T11:28:03Z</dcterms:created>
  <dcterms:modified xsi:type="dcterms:W3CDTF">2022-12-01T13:12:56Z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Order">
    <vt:r8>3280800</vt:r8>
  </property>
  <property fmtid="{D5CDD505-2E9C-101B-9397-08002B2CF9AE}" pid="4" name="_ExtendedDescription">
    <vt:lpwstr/>
  </property>
  <property fmtid="{D5CDD505-2E9C-101B-9397-08002B2CF9AE}" pid="5" name="TriggerFlowInfo">
    <vt:lpwstr/>
  </property>
</Properties>
</file>