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sldIdLst>
    <p:sldId id="257" r:id="rId5"/>
    <p:sldId id="265" r:id="rId6"/>
    <p:sldId id="259" r:id="rId7"/>
    <p:sldId id="260" r:id="rId8"/>
    <p:sldId id="263" r:id="rId9"/>
    <p:sldId id="268" r:id="rId10"/>
    <p:sldId id="26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aamloze sectie" id="{E30DA0DA-AB36-4F69-AC57-EBDF785E09E2}">
          <p14:sldIdLst>
            <p14:sldId id="257"/>
            <p14:sldId id="265"/>
            <p14:sldId id="259"/>
            <p14:sldId id="260"/>
            <p14:sldId id="263"/>
            <p14:sldId id="268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  <a:srgbClr val="B2B7B8"/>
    <a:srgbClr val="B8A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Stijl, thema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Stijl, gemiddeld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Stijl, licht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222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2461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15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643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56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58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023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8724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137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0841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620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5A6A-2463-4D3E-B008-43ECB7B6FD3E}" type="datetimeFigureOut">
              <a:rPr lang="nl-NL" smtClean="0"/>
              <a:t>6-9-2021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EDE7C-ABE2-4B4E-ADEE-119C91766B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13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608351" y="218573"/>
            <a:ext cx="10515600" cy="643655"/>
          </a:xfrm>
        </p:spPr>
        <p:txBody>
          <a:bodyPr>
            <a:normAutofit/>
          </a:bodyPr>
          <a:lstStyle/>
          <a:p>
            <a:r>
              <a:rPr lang="nl-NL" sz="3600">
                <a:latin typeface="Arial" panose="020B0604020202020204" pitchFamily="34" charset="0"/>
                <a:cs typeface="Arial" panose="020B0604020202020204" pitchFamily="34" charset="0"/>
              </a:rPr>
              <a:t>IBS Mijn leefomgeving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10245" name="Tekstvak 4"/>
          <p:cNvSpPr txBox="1">
            <a:spLocks noChangeArrowheads="1"/>
          </p:cNvSpPr>
          <p:nvPr/>
        </p:nvSpPr>
        <p:spPr bwMode="auto">
          <a:xfrm>
            <a:off x="608351" y="983729"/>
            <a:ext cx="5401924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Integrale beroepssituatie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Als professional organiseer je bijeenkomsten en kun je informatie overdragen. Omdat je niet alles alleen kunt doen, moet je samenwerken en taken verdelen.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Je gaat aan de slag met je directe leefomgeving: je leefstijl, je verbruik, je reststromen, je vrijetijdsbesteding, woonomgeving en je eigen financiële huishouding. Daarnaast ga je inzicht krijgen in jouw kwaliteiten: wie ben jij? En hoe profileer je jezelf?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1" y="6617236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Tekstvak 5"/>
          <p:cNvSpPr txBox="1">
            <a:spLocks noChangeArrowheads="1"/>
          </p:cNvSpPr>
          <p:nvPr/>
        </p:nvSpPr>
        <p:spPr bwMode="auto">
          <a:xfrm>
            <a:off x="6320540" y="983729"/>
            <a:ext cx="5576289" cy="3096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 b="1">
                <a:latin typeface="+mn-lt"/>
              </a:rPr>
              <a:t>Opdracht</a:t>
            </a:r>
            <a:endParaRPr lang="nl-NL" altLang="nl-NL" sz="1400">
              <a:latin typeface="+mn-lt"/>
            </a:endParaRPr>
          </a:p>
          <a:p>
            <a:pPr marL="285750" indent="-285750"/>
            <a:r>
              <a:rPr lang="nl-NL" sz="1600"/>
              <a:t>Samen met  je leerjaar organiseer je een verhalencafé.  </a:t>
            </a:r>
          </a:p>
          <a:p>
            <a:pPr marL="285750" indent="-285750"/>
            <a:r>
              <a:rPr lang="nl-NL" sz="1600"/>
              <a:t>Het verhalencafé voer je aan het eind van de periode uit.</a:t>
            </a:r>
          </a:p>
          <a:p>
            <a:pPr marL="285750" indent="-285750"/>
            <a:r>
              <a:rPr lang="nl-NL" sz="1600"/>
              <a:t>Jullie presenteren wat je hebt geleerd over je directe leefomgeving (micro- en </a:t>
            </a:r>
            <a:r>
              <a:rPr lang="nl-NL" sz="1600" err="1"/>
              <a:t>meso</a:t>
            </a:r>
            <a:r>
              <a:rPr lang="nl-NL" sz="1600"/>
              <a:t>-omgeving). Bespreek hierbij je opgedane kennis, vaardigheden en ervaringen.</a:t>
            </a:r>
          </a:p>
          <a:p>
            <a:pPr marL="285750" indent="-285750"/>
            <a:r>
              <a:rPr lang="nl-NL" sz="1600"/>
              <a:t>Bij de organisatie houd je rekening met tijd, geld en mensen.</a:t>
            </a:r>
          </a:p>
          <a:p>
            <a:pPr marL="285750" indent="-285750"/>
            <a:r>
              <a:rPr lang="nl-NL" sz="1600"/>
              <a:t>De avond moet goed verlopen. Hiervoor is onderling overleg nodig. Jullie zijn samen verantwoordelijk, communicatie is dus heel belangrijk.</a:t>
            </a:r>
          </a:p>
          <a:p>
            <a:pPr marL="285750" indent="-285750"/>
            <a:endParaRPr lang="nl-NL" sz="1600"/>
          </a:p>
        </p:txBody>
      </p:sp>
      <p:sp>
        <p:nvSpPr>
          <p:cNvPr id="15" name="Tekstvak 14"/>
          <p:cNvSpPr txBox="1"/>
          <p:nvPr/>
        </p:nvSpPr>
        <p:spPr>
          <a:xfrm>
            <a:off x="608351" y="3484780"/>
            <a:ext cx="5401924" cy="181588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Voorwaarden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locatie mag geen geld kosten.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Minimaal 15% van de genodigden is aanwezig.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Er is budget voor hapjes en drankjes.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projectgroepen overleggen regelmatig.</a:t>
            </a:r>
          </a:p>
          <a:p>
            <a:pPr marL="285750" lvl="0" indent="-285750">
              <a:buFont typeface="Calibri" panose="020F0502020204030204" pitchFamily="34" charset="0"/>
              <a:buChar char="‒"/>
            </a:pPr>
            <a:r>
              <a:rPr lang="nl-NL" sz="1600">
                <a:solidFill>
                  <a:schemeClr val="tx1"/>
                </a:solidFill>
                <a:latin typeface="Calibri" panose="020F0502020204030204" pitchFamily="34" charset="0"/>
              </a:rPr>
              <a:t>De presentatie en projectvoorbereiding zijn voldoende om beoordeeld te worden.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242" y="4076065"/>
            <a:ext cx="2550278" cy="2516425"/>
          </a:xfrm>
          <a:prstGeom prst="rect">
            <a:avLst/>
          </a:prstGeom>
        </p:spPr>
      </p:pic>
      <p:sp>
        <p:nvSpPr>
          <p:cNvPr id="17" name="Rechthoek 16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431BD25-3118-49E4-B755-1E51B7635F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</p:spPr>
      </p:pic>
    </p:spTree>
    <p:extLst>
      <p:ext uri="{BB962C8B-B14F-4D97-AF65-F5344CB8AC3E}">
        <p14:creationId xmlns:p14="http://schemas.microsoft.com/office/powerpoint/2010/main" val="3491648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622860" y="266296"/>
            <a:ext cx="10515600" cy="643655"/>
          </a:xfrm>
        </p:spPr>
        <p:txBody>
          <a:bodyPr>
            <a:normAutofit/>
          </a:bodyPr>
          <a:lstStyle/>
          <a:p>
            <a:r>
              <a:rPr lang="nl-NL" sz="3200">
                <a:latin typeface="Arial" panose="020B0604020202020204" pitchFamily="34" charset="0"/>
                <a:cs typeface="Arial" panose="020B0604020202020204" pitchFamily="34" charset="0"/>
              </a:rPr>
              <a:t>Mijn leefomgeving - Toetsing</a:t>
            </a:r>
          </a:p>
        </p:txBody>
      </p:sp>
      <p:sp>
        <p:nvSpPr>
          <p:cNvPr id="10244" name="Tekstvak 2"/>
          <p:cNvSpPr txBox="1">
            <a:spLocks noChangeArrowheads="1"/>
          </p:cNvSpPr>
          <p:nvPr/>
        </p:nvSpPr>
        <p:spPr bwMode="auto">
          <a:xfrm>
            <a:off x="2135189" y="1557338"/>
            <a:ext cx="792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298148" y="662288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622860" y="1126304"/>
            <a:ext cx="5616013" cy="10772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Toetsen </a:t>
            </a:r>
          </a:p>
          <a:p>
            <a:pPr eaLnBrk="1" hangingPunct="1">
              <a:defRPr/>
            </a:pPr>
            <a:r>
              <a:rPr lang="nl-NL" sz="1600"/>
              <a:t>Dit IBS wordt afgerond met 3 </a:t>
            </a:r>
            <a:r>
              <a:rPr lang="nl-NL" sz="1600" err="1"/>
              <a:t>toetsmomenten</a:t>
            </a:r>
            <a:r>
              <a:rPr lang="nl-NL" sz="1600"/>
              <a:t>: kennistoets, projectvoorstel en presentatie. In onderstaande tabel is een overzicht van de toetsen weergegeven. </a:t>
            </a:r>
          </a:p>
        </p:txBody>
      </p:sp>
      <p:sp>
        <p:nvSpPr>
          <p:cNvPr id="17" name="Tekstvak 16"/>
          <p:cNvSpPr txBox="1"/>
          <p:nvPr/>
        </p:nvSpPr>
        <p:spPr>
          <a:xfrm>
            <a:off x="6674877" y="1126304"/>
            <a:ext cx="4678922" cy="28352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eaLnBrk="1" hangingPunct="1">
              <a:defRPr/>
            </a:pPr>
            <a:r>
              <a:rPr lang="nl-NL" sz="1600" b="1"/>
              <a:t>Leerdoelen bij dit IBS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nl-NL" sz="1600"/>
              <a:t>Je kunt de basisbegrippen uit de beroepssituatie uitleggen en toepassen. </a:t>
            </a:r>
            <a:endParaRPr lang="nl-NL" sz="1600">
              <a:cs typeface="Calibri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de basisbegrippen uit de beroepssituatie plaatsen in de maatschappelijke context.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projectmatig werken.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volgens de richtlijnen uit de beroepssituatie een evenement organiseren.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nl-NL" sz="1600"/>
              <a:t>Je kunt uit bestaande gegevens conclusies trekken die van toepassing zijn op een concrete situatie. </a:t>
            </a:r>
          </a:p>
          <a:p>
            <a:r>
              <a:rPr lang="nl-NL" sz="1600"/>
              <a:t>6.   Je kunt op een correcte manier presenteren. </a:t>
            </a:r>
            <a:r>
              <a:rPr lang="nl-NL" sz="1600" b="1"/>
              <a:t> </a:t>
            </a:r>
            <a:endParaRPr lang="nl-NL" sz="1600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3321322"/>
              </p:ext>
            </p:extLst>
          </p:nvPr>
        </p:nvGraphicFramePr>
        <p:xfrm>
          <a:off x="622861" y="2491538"/>
          <a:ext cx="5616013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13345">
                  <a:extLst>
                    <a:ext uri="{9D8B030D-6E8A-4147-A177-3AD203B41FA5}">
                      <a16:colId xmlns:a16="http://schemas.microsoft.com/office/drawing/2014/main" val="2948095846"/>
                    </a:ext>
                  </a:extLst>
                </a:gridCol>
                <a:gridCol w="1243899">
                  <a:extLst>
                    <a:ext uri="{9D8B030D-6E8A-4147-A177-3AD203B41FA5}">
                      <a16:colId xmlns:a16="http://schemas.microsoft.com/office/drawing/2014/main" val="2488055331"/>
                    </a:ext>
                  </a:extLst>
                </a:gridCol>
                <a:gridCol w="1435365">
                  <a:extLst>
                    <a:ext uri="{9D8B030D-6E8A-4147-A177-3AD203B41FA5}">
                      <a16:colId xmlns:a16="http://schemas.microsoft.com/office/drawing/2014/main" val="2935927962"/>
                    </a:ext>
                  </a:extLst>
                </a:gridCol>
                <a:gridCol w="1523404">
                  <a:extLst>
                    <a:ext uri="{9D8B030D-6E8A-4147-A177-3AD203B41FA5}">
                      <a16:colId xmlns:a16="http://schemas.microsoft.com/office/drawing/2014/main" val="22746699"/>
                    </a:ext>
                  </a:extLst>
                </a:gridCol>
              </a:tblGrid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Toetsen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Kennistoets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Plan van aanpak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Presentatie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807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Bijbehorende</a:t>
                      </a:r>
                      <a:r>
                        <a:rPr lang="nl-NL" sz="1400" b="1" baseline="0"/>
                        <a:t> leerdoelen</a:t>
                      </a:r>
                      <a:endParaRPr lang="nl-NL" sz="1400" b="1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1 t/m 2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3</a:t>
                      </a:r>
                      <a:r>
                        <a:rPr lang="nl-NL" sz="1400" baseline="0"/>
                        <a:t> t/m 4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Nr. 2</a:t>
                      </a:r>
                      <a:r>
                        <a:rPr lang="nl-NL" sz="1400" baseline="0"/>
                        <a:t> t/m 6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618041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Duur toets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 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2235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Weging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1x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098924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Cesuur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66% =</a:t>
                      </a:r>
                      <a:r>
                        <a:rPr lang="nl-NL" sz="1400" baseline="0"/>
                        <a:t>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60%</a:t>
                      </a:r>
                      <a:r>
                        <a:rPr lang="nl-NL" sz="1400" baseline="0"/>
                        <a:t> = 5,5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2749802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Resultaat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/>
                        <a:t>Cijfer 1-10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2987609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Plaats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n.v.t.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School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5509403"/>
                  </a:ext>
                </a:extLst>
              </a:tr>
              <a:tr h="237369">
                <a:tc>
                  <a:txBody>
                    <a:bodyPr/>
                    <a:lstStyle/>
                    <a:p>
                      <a:r>
                        <a:rPr lang="nl-NL" sz="1400" b="1"/>
                        <a:t>Samenwerking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Individueel</a:t>
                      </a:r>
                      <a:r>
                        <a:rPr lang="nl-NL" sz="1400" baseline="0"/>
                        <a:t> </a:t>
                      </a:r>
                      <a:endParaRPr lang="nl-NL" sz="140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/>
                        <a:t>Groep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nl-NL" sz="1400" dirty="0"/>
                        <a:t>Individueel 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46985"/>
                  </a:ext>
                </a:extLst>
              </a:tr>
            </a:tbl>
          </a:graphicData>
        </a:graphic>
      </p:graphicFrame>
      <p:pic>
        <p:nvPicPr>
          <p:cNvPr id="11" name="Afbeelding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445" y="4285796"/>
            <a:ext cx="2171700" cy="2171700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C36B3CF1-8C72-450B-B558-F871146566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7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695454" y="348903"/>
            <a:ext cx="10515600" cy="643655"/>
          </a:xfrm>
        </p:spPr>
        <p:txBody>
          <a:bodyPr>
            <a:noAutofit/>
          </a:bodyPr>
          <a:lstStyle/>
          <a:p>
            <a:r>
              <a:rPr lang="nl-NL" sz="3200">
                <a:latin typeface="Arial" panose="020B0604020202020204" pitchFamily="34" charset="0"/>
                <a:cs typeface="Arial" panose="020B0604020202020204" pitchFamily="34" charset="0"/>
              </a:rPr>
              <a:t>Mijn leefomgeving – Leervragen en competenties</a:t>
            </a: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06730" y="6625661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695454" y="1289241"/>
            <a:ext cx="4870986" cy="30469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/>
              <a:t>Leervragen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Hoe richten jullie het programma van deze bijeenkomst in?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Hoe zorgen jullie voor een goede communicatie binnen de projectgroep en met andere projectgroepen?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Welke stappen nemen jullie om tot en mooie bijeenkomst te komen?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Hoe zorgen jullie ervoor dat de bijeenkomst een onvergetelijk moment wordt?</a:t>
            </a:r>
          </a:p>
          <a:p>
            <a:pPr marL="342900" lvl="0" indent="-342900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1600"/>
              <a:t>Welke rollen neem jij allemaal aan en hoe gedraag je je binnen die rol?</a:t>
            </a:r>
          </a:p>
        </p:txBody>
      </p:sp>
      <p:sp>
        <p:nvSpPr>
          <p:cNvPr id="12" name="Rechthoek 11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951343" y="1289241"/>
            <a:ext cx="5405018" cy="206210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nl-NL" sz="1600" b="1" dirty="0"/>
              <a:t>Werkprocessen </a:t>
            </a:r>
          </a:p>
          <a:p>
            <a:pPr>
              <a:defRPr/>
            </a:pPr>
            <a:r>
              <a:rPr lang="nl-NL" sz="1600" dirty="0"/>
              <a:t>B1-K1-W2: Communiceert met klanten, gasten, publiek en/of derden</a:t>
            </a:r>
          </a:p>
          <a:p>
            <a:pPr>
              <a:defRPr/>
            </a:pPr>
            <a:r>
              <a:rPr lang="nl-NL" sz="1600" dirty="0"/>
              <a:t>B1-K3-W1: Maakt een planning voor de organisatie van activiteiten</a:t>
            </a:r>
          </a:p>
          <a:p>
            <a:pPr>
              <a:defRPr/>
            </a:pPr>
            <a:r>
              <a:rPr lang="nl-NL" sz="1600" dirty="0"/>
              <a:t>B1-K3-W2: Bereidt de uitvoering van activiteiten voor</a:t>
            </a:r>
          </a:p>
          <a:p>
            <a:pPr>
              <a:defRPr/>
            </a:pPr>
            <a:r>
              <a:rPr lang="nl-NL" sz="1600" dirty="0"/>
              <a:t>B1-K4-W1: Plant en verdeelt de werkzaamheden</a:t>
            </a:r>
          </a:p>
          <a:p>
            <a:pPr>
              <a:defRPr/>
            </a:pPr>
            <a:r>
              <a:rPr lang="nl-NL" sz="1600" dirty="0"/>
              <a:t>B1-K4-W2: Begroot financiën</a:t>
            </a:r>
          </a:p>
        </p:txBody>
      </p:sp>
      <p:pic>
        <p:nvPicPr>
          <p:cNvPr id="13" name="Tijdelijke aanduiding voor inhoud 4">
            <a:extLst>
              <a:ext uri="{FF2B5EF4-FFF2-40B4-BE49-F238E27FC236}">
                <a16:creationId xmlns:a16="http://schemas.microsoft.com/office/drawing/2014/main" id="{600F3DBE-5EB0-4D8D-B0B0-48E2671BAD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  <p:sp>
        <p:nvSpPr>
          <p:cNvPr id="11" name="Tekstvak 9">
            <a:extLst>
              <a:ext uri="{FF2B5EF4-FFF2-40B4-BE49-F238E27FC236}">
                <a16:creationId xmlns:a16="http://schemas.microsoft.com/office/drawing/2014/main" id="{8501F5C4-1C71-4E0A-A0C0-A6084E9FA03C}"/>
              </a:ext>
            </a:extLst>
          </p:cNvPr>
          <p:cNvSpPr txBox="1"/>
          <p:nvPr/>
        </p:nvSpPr>
        <p:spPr>
          <a:xfrm>
            <a:off x="695454" y="4531790"/>
            <a:ext cx="4870986" cy="160043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b="1" dirty="0">
                <a:solidFill>
                  <a:schemeClr val="tx1"/>
                </a:solidFill>
              </a:rPr>
              <a:t>ADL rollen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Tijdens de opleiding Stad en mens werk je aan de Adviseur duurzame leefomgeving rollen. Tijdens dit IBS ligt de focus op de volgende rollen: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Netwerkende co-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creator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	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Kritische onderzoeker</a:t>
            </a: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28600190-D2D9-4AFC-A13F-ACA2343B90D4}"/>
              </a:ext>
            </a:extLst>
          </p:cNvPr>
          <p:cNvSpPr txBox="1"/>
          <p:nvPr/>
        </p:nvSpPr>
        <p:spPr>
          <a:xfrm>
            <a:off x="5951344" y="3546905"/>
            <a:ext cx="5405018" cy="258532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defRPr/>
            </a:pPr>
            <a:r>
              <a:rPr lang="nl-NL" b="1" dirty="0" err="1">
                <a:solidFill>
                  <a:schemeClr val="tx1"/>
                </a:solidFill>
              </a:rPr>
              <a:t>SDG’s</a:t>
            </a:r>
            <a:r>
              <a:rPr lang="nl-NL" b="1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sustainable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 development goals komen in de opleiding Stad en mens sterk terug. De thema’s binnen dit IBS sluiten aan bij de volgende </a:t>
            </a:r>
            <a:r>
              <a:rPr lang="nl-NL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SDG’s</a:t>
            </a: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2. Geen honger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3. Goede gezondheid en welzijn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6. Schoon water en sanitair 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7. Betaalbare en duurzame energie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14. Leven in het water</a:t>
            </a:r>
          </a:p>
          <a:p>
            <a:pPr>
              <a:defRPr/>
            </a:pPr>
            <a:r>
              <a:rPr lang="nl-NL" sz="1600" dirty="0">
                <a:solidFill>
                  <a:schemeClr val="tx1"/>
                </a:solidFill>
                <a:latin typeface="Calibri" panose="020F0502020204030204" pitchFamily="34" charset="0"/>
              </a:rPr>
              <a:t>15. Leven op het land</a:t>
            </a:r>
          </a:p>
        </p:txBody>
      </p:sp>
    </p:spTree>
    <p:extLst>
      <p:ext uri="{BB962C8B-B14F-4D97-AF65-F5344CB8AC3E}">
        <p14:creationId xmlns:p14="http://schemas.microsoft.com/office/powerpoint/2010/main" val="289890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>
          <a:xfrm>
            <a:off x="510462" y="160929"/>
            <a:ext cx="10515600" cy="643655"/>
          </a:xfrm>
        </p:spPr>
        <p:txBody>
          <a:bodyPr>
            <a:normAutofit/>
          </a:bodyPr>
          <a:lstStyle/>
          <a:p>
            <a:r>
              <a:rPr lang="nl-NL" sz="3200">
                <a:latin typeface="Arial" panose="020B0604020202020204" pitchFamily="34" charset="0"/>
                <a:cs typeface="Arial" panose="020B0604020202020204" pitchFamily="34" charset="0"/>
              </a:rPr>
              <a:t>Mijn leefomgeving - Kennistoets</a:t>
            </a:r>
            <a:endParaRPr lang="nl-NL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hoek 7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Tekstvak 9"/>
          <p:cNvSpPr txBox="1">
            <a:spLocks noChangeArrowheads="1"/>
          </p:cNvSpPr>
          <p:nvPr/>
        </p:nvSpPr>
        <p:spPr bwMode="auto">
          <a:xfrm>
            <a:off x="510462" y="911120"/>
            <a:ext cx="5733320" cy="16004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solidFill>
                  <a:srgbClr val="B2B7B8"/>
                </a:solidFill>
                <a:latin typeface="+mn-lt"/>
              </a:rPr>
              <a:t>Kennistoets</a:t>
            </a:r>
            <a:endParaRPr lang="nl-NL" altLang="nl-NL" sz="1800">
              <a:solidFill>
                <a:srgbClr val="B2B7B8"/>
              </a:solidFill>
              <a:latin typeface="+mn-lt"/>
            </a:endParaRPr>
          </a:p>
          <a:p>
            <a:pPr>
              <a:spcBef>
                <a:spcPct val="0"/>
              </a:spcBef>
              <a:buNone/>
            </a:pPr>
            <a:r>
              <a:rPr lang="nl-NL" altLang="nl-NL" sz="1600">
                <a:latin typeface="+mn-lt"/>
              </a:rPr>
              <a:t>De kennistoets gaat over de theorie die betrekking heeft op deze IBS.  In deze kennistoets wordt leerdoel 1 en 2 getoetst. Bij deze leerdoelen horen verschillende succescriteria.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vragen zullen gaan over deze succescriteria. Leer hiervoor met de aangeboden lessen en bronnen. 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422906" y="878406"/>
            <a:ext cx="5609693" cy="50598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Succescriteria leerdoel 2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-Je kunt benoemen wat de relatie is tussen duurzaamheid binnen de verschillende specialisaties.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het belang van duurzaamheid voor het voortbestaan van de wereld toelichten.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voorbeelden geven hoe je duurzamer kan leven.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benoemen welke elementen het energieverbruik van een huishouden bepalen.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voorbeelden noemen van trends en ontwikkelingen in de leefomgeving. 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voorbeelden geven van vrijetijdsbedrijven en uitleggen waarom dit vrijetijdsbedrijven zijn.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je eigen vrijetijdsbesteding in kaart brengen en verklaren aan de hand van de begrippen trends en ontwikkelingen.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voorbeelden noemen van manieren om energie en water te besparen in een woonhuis.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benoemen welke aspecten de status van iemands gezondheid bepalen.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benoemen welke gevaren een te hoge BMI en obesitas hebben voor de gezondheid.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uitleggen op welke principes de circulaire </a:t>
            </a:r>
            <a:r>
              <a:rPr lang="nl-NL" sz="1300" err="1">
                <a:latin typeface="+mn-lt"/>
              </a:rPr>
              <a:t>economy</a:t>
            </a:r>
            <a:r>
              <a:rPr lang="nl-NL" sz="1300">
                <a:latin typeface="+mn-lt"/>
              </a:rPr>
              <a:t> is gebaseerd.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-Je kunt uitleggen welke reststromen er in de eigen omgeving zijn. </a:t>
            </a:r>
          </a:p>
          <a:p>
            <a:pPr>
              <a:spcAft>
                <a:spcPts val="0"/>
              </a:spcAft>
              <a:buNone/>
            </a:pPr>
            <a:r>
              <a:rPr lang="nl-NL" sz="1300">
                <a:latin typeface="+mn-lt"/>
              </a:rPr>
              <a:t>- Je kunt manieren benoemen om reststromen uit huishoudens zo nuttig mogelijk te gebruiken. 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510462" y="2720272"/>
            <a:ext cx="5733320" cy="373948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1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 Je kunt de aangeboden begrippen voor Vrije tijd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 Je kunt de aangeboden begrippen voor Water &amp; Energie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 Je kunt de aangeboden begrippen voor Stad &amp; Wijk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 Je kunt de aangeboden begrippen voor Lifestyle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Je kunt de aangeboden begrippen voor circulaire </a:t>
            </a:r>
            <a:r>
              <a:rPr lang="nl-NL" sz="1300" b="0" err="1">
                <a:solidFill>
                  <a:schemeClr val="tx1"/>
                </a:solidFill>
              </a:rPr>
              <a:t>economy</a:t>
            </a:r>
            <a:r>
              <a:rPr lang="nl-NL" sz="1300" b="0">
                <a:solidFill>
                  <a:schemeClr val="tx1"/>
                </a:solidFill>
              </a:rPr>
              <a:t> uitleggen en toepassen. 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Je kunt de aangeboden begrippen voor projectmanagement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Je kunt de aangeboden begrippen voor marketing en communicatie uitleggen en toepassen.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Je kunt de aangeboden begrippen voor financieel management uitleggen en toepassen. 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Je kunt de aangeboden begrippen voor de verborgen impact uitleggen en toepassen. </a:t>
            </a:r>
          </a:p>
          <a:p>
            <a:pPr>
              <a:spcBef>
                <a:spcPct val="20000"/>
              </a:spcBef>
            </a:pPr>
            <a:r>
              <a:rPr lang="nl-NL" sz="1300" b="0">
                <a:solidFill>
                  <a:schemeClr val="tx1"/>
                </a:solidFill>
              </a:rPr>
              <a:t>- Je kunt de aangeboden begrippen voor samenwerken uitleggen en toepassen.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710" y="5727383"/>
            <a:ext cx="623969" cy="773915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4" name="Tijdelijke aanduiding voor inhoud 4">
            <a:extLst>
              <a:ext uri="{FF2B5EF4-FFF2-40B4-BE49-F238E27FC236}">
                <a16:creationId xmlns:a16="http://schemas.microsoft.com/office/drawing/2014/main" id="{8335D1DF-7CE8-45B8-9DB2-B1D5FE064A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2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1637" y="89423"/>
            <a:ext cx="10515600" cy="758281"/>
          </a:xfrm>
        </p:spPr>
        <p:txBody>
          <a:bodyPr>
            <a:normAutofit/>
          </a:bodyPr>
          <a:lstStyle/>
          <a:p>
            <a:r>
              <a:rPr lang="nl-NL" sz="3600">
                <a:latin typeface="Arial" panose="020B0604020202020204" pitchFamily="34" charset="0"/>
                <a:cs typeface="Arial" panose="020B0604020202020204" pitchFamily="34" charset="0"/>
              </a:rPr>
              <a:t>Mijn leefomgeving – Plan van aanpak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661637" y="923008"/>
            <a:ext cx="5821011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solidFill>
                  <a:srgbClr val="B2B7B8"/>
                </a:solidFill>
                <a:latin typeface="+mn-lt"/>
              </a:rPr>
              <a:t>Plan van aanpak</a:t>
            </a:r>
            <a:endParaRPr lang="nl-NL" altLang="nl-NL" sz="1800">
              <a:solidFill>
                <a:srgbClr val="B2B7B8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Het plan van aanpak schrijven jullie de voorbereiding voor het verhalencafé. Met het plan van aanpak worden leerdoel 3 en 4 getoetst. Bij deze leerdoelen horen verschillende succescriteria. </a:t>
            </a:r>
            <a:endParaRPr lang="nl-NL" altLang="nl-NL" sz="1600">
              <a:latin typeface="+mn-lt"/>
              <a:cs typeface="Calibri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61637" y="2383846"/>
            <a:ext cx="5821008" cy="35886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>
                <a:solidFill>
                  <a:schemeClr val="tx1"/>
                </a:solidFill>
              </a:rPr>
              <a:t>Succescriteria leerdoel 3</a:t>
            </a:r>
          </a:p>
          <a:p>
            <a:pPr>
              <a:spcBef>
                <a:spcPct val="20000"/>
              </a:spcBef>
            </a:pPr>
            <a:r>
              <a:rPr lang="nl-NL" b="0">
                <a:solidFill>
                  <a:schemeClr val="tx1"/>
                </a:solidFill>
              </a:rPr>
              <a:t>- Je kunt in afstemming met de opdrachtgever projectkaders opstellen.</a:t>
            </a:r>
          </a:p>
          <a:p>
            <a:r>
              <a:rPr lang="nl-NL" b="0">
                <a:solidFill>
                  <a:schemeClr val="tx1"/>
                </a:solidFill>
              </a:rPr>
              <a:t>- Je kunt projectdoelen SMART formuleren.</a:t>
            </a:r>
          </a:p>
          <a:p>
            <a:r>
              <a:rPr lang="nl-NL" b="0">
                <a:solidFill>
                  <a:schemeClr val="tx1"/>
                </a:solidFill>
              </a:rPr>
              <a:t>- Je kunt de verschillende projectfases binnen je project benoemen.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complete activiteitenlijst voor je project opstellen.</a:t>
            </a:r>
          </a:p>
          <a:p>
            <a:r>
              <a:rPr lang="nl-NL" b="0">
                <a:solidFill>
                  <a:schemeClr val="tx1"/>
                </a:solidFill>
              </a:rPr>
              <a:t>- Je kunt deadlines voor je project bepalen.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taakverdeling voor je project maken.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draaiboek opstellen.</a:t>
            </a:r>
          </a:p>
          <a:p>
            <a:r>
              <a:rPr lang="nl-NL" b="0">
                <a:solidFill>
                  <a:schemeClr val="tx1"/>
                </a:solidFill>
              </a:rPr>
              <a:t>- Je kunt een projectplan opstellen, waarin correct taalgebruik wordt toegepast.</a:t>
            </a:r>
          </a:p>
          <a:p>
            <a:r>
              <a:rPr lang="nl-NL" b="0">
                <a:solidFill>
                  <a:schemeClr val="tx1"/>
                </a:solidFill>
              </a:rPr>
              <a:t>- Je kunt het projectplan maken in een tekstverwerkingsprogramma, waarbij aandacht wordt besteed aan de lay-out .</a:t>
            </a:r>
          </a:p>
          <a:p>
            <a:r>
              <a:rPr lang="nl-NL" b="0">
                <a:solidFill>
                  <a:schemeClr val="tx1"/>
                </a:solidFill>
              </a:rPr>
              <a:t>- Je kunt evalueren en reflecteren op de samenwerking.</a:t>
            </a:r>
          </a:p>
        </p:txBody>
      </p:sp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7077216" y="923008"/>
            <a:ext cx="4723720" cy="19636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Succescriteria leerdoel 4</a:t>
            </a:r>
          </a:p>
          <a:p>
            <a:pPr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- Je kunt een passende en aansprekende uitnodiging voor je evenement maken.</a:t>
            </a:r>
          </a:p>
          <a:p>
            <a:pPr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- Je kunt aan de hand van een vooraf opgesteld draaiboek een evenement uitvoeren.</a:t>
            </a:r>
          </a:p>
          <a:p>
            <a:pPr>
              <a:spcAft>
                <a:spcPts val="0"/>
              </a:spcAft>
              <a:buNone/>
            </a:pPr>
            <a:r>
              <a:rPr lang="nl-NL" sz="1600">
                <a:latin typeface="+mn-lt"/>
              </a:rPr>
              <a:t>- Je kunt voor je evenement een realistisch kostenbegroting maken en de kosten verantwoorden.</a:t>
            </a: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217" y="3560862"/>
            <a:ext cx="2181718" cy="2138083"/>
          </a:xfrm>
          <a:prstGeom prst="rect">
            <a:avLst/>
          </a:prstGeom>
        </p:spPr>
      </p:pic>
      <p:sp>
        <p:nvSpPr>
          <p:cNvPr id="13" name="Rechthoek 12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E0DFB06C-F6B8-470A-A1B8-F566CAA3CB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</p:spPr>
      </p:pic>
    </p:spTree>
    <p:extLst>
      <p:ext uri="{BB962C8B-B14F-4D97-AF65-F5344CB8AC3E}">
        <p14:creationId xmlns:p14="http://schemas.microsoft.com/office/powerpoint/2010/main" val="1752962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IBS-SEM-MLO-X41</a:t>
            </a:r>
            <a:endParaRPr lang="nl-N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kstvak 9">
            <a:extLst>
              <a:ext uri="{FF2B5EF4-FFF2-40B4-BE49-F238E27FC236}">
                <a16:creationId xmlns:a16="http://schemas.microsoft.com/office/drawing/2014/main" id="{0EF5C59D-F48A-4C4A-A9A5-9A6BCF6028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10185" y="3730829"/>
            <a:ext cx="4052551" cy="135421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 dirty="0">
                <a:solidFill>
                  <a:srgbClr val="000644"/>
                </a:solidFill>
                <a:latin typeface="+mn-lt"/>
              </a:rPr>
              <a:t>Plan van aanpak</a:t>
            </a:r>
          </a:p>
          <a:p>
            <a:pPr>
              <a:spcBef>
                <a:spcPct val="0"/>
              </a:spcBef>
              <a:buNone/>
            </a:pPr>
            <a:r>
              <a:rPr lang="nl-NL" altLang="nl-NL" sz="1600" dirty="0">
                <a:latin typeface="+mn-lt"/>
                <a:cs typeface="Calibri"/>
              </a:rPr>
              <a:t>Je plan van aanpak wordt alleen beoordeeld als het aan de 'voorwaarden voor beoordeling' voldoet. De checklist hiervoor zie je hiernaast en is ook te downloaden in de Wiki.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58A1085-B514-42E1-A0E7-28087DCE1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211" y="27317"/>
            <a:ext cx="6619875" cy="6553200"/>
          </a:xfrm>
          <a:prstGeom prst="rect">
            <a:avLst/>
          </a:prstGeom>
        </p:spPr>
      </p:pic>
      <p:pic>
        <p:nvPicPr>
          <p:cNvPr id="8" name="Picture 2" descr="Afbeeldingsresultaat voor uitroepteken png">
            <a:extLst>
              <a:ext uri="{FF2B5EF4-FFF2-40B4-BE49-F238E27FC236}">
                <a16:creationId xmlns:a16="http://schemas.microsoft.com/office/drawing/2014/main" id="{53FAFDA5-D51D-46E7-9754-6A349C0105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4787" y="2225793"/>
            <a:ext cx="1361396" cy="1361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Tijdelijke aanduiding voor inhoud 4">
            <a:extLst>
              <a:ext uri="{FF2B5EF4-FFF2-40B4-BE49-F238E27FC236}">
                <a16:creationId xmlns:a16="http://schemas.microsoft.com/office/drawing/2014/main" id="{0F4DCA2E-45B6-456C-A6CA-27FED6D06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</p:spPr>
      </p:pic>
    </p:spTree>
    <p:extLst>
      <p:ext uri="{BB962C8B-B14F-4D97-AF65-F5344CB8AC3E}">
        <p14:creationId xmlns:p14="http://schemas.microsoft.com/office/powerpoint/2010/main" val="2429038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2440" y="65445"/>
            <a:ext cx="10515600" cy="758281"/>
          </a:xfrm>
        </p:spPr>
        <p:txBody>
          <a:bodyPr>
            <a:normAutofit/>
          </a:bodyPr>
          <a:lstStyle/>
          <a:p>
            <a:r>
              <a:rPr lang="nl-NL" sz="3200">
                <a:latin typeface="Arial" panose="020B0604020202020204" pitchFamily="34" charset="0"/>
                <a:cs typeface="Arial" panose="020B0604020202020204" pitchFamily="34" charset="0"/>
              </a:rPr>
              <a:t>Mijn leefomgeving - Presentatie</a:t>
            </a:r>
          </a:p>
        </p:txBody>
      </p:sp>
      <p:sp>
        <p:nvSpPr>
          <p:cNvPr id="6" name="Rechthoek 5"/>
          <p:cNvSpPr/>
          <p:nvPr/>
        </p:nvSpPr>
        <p:spPr>
          <a:xfrm>
            <a:off x="0" y="0"/>
            <a:ext cx="310551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310550" y="6607834"/>
            <a:ext cx="11881449" cy="249372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8" name="Tekstvak 9"/>
          <p:cNvSpPr txBox="1">
            <a:spLocks noChangeArrowheads="1"/>
          </p:cNvSpPr>
          <p:nvPr/>
        </p:nvSpPr>
        <p:spPr bwMode="auto">
          <a:xfrm>
            <a:off x="472439" y="823726"/>
            <a:ext cx="6195350" cy="11079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t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800" b="1">
                <a:solidFill>
                  <a:srgbClr val="B2B7B8"/>
                </a:solidFill>
                <a:latin typeface="+mn-lt"/>
              </a:rPr>
              <a:t>Presentatie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nl-NL" altLang="nl-NL" sz="1600">
                <a:latin typeface="+mn-lt"/>
              </a:rPr>
              <a:t>De presentatie wordt beoordeeld op inhoud en vaardigheden. Met deze presentatie worden leerdoel 2 t/m 6 getoetst. Leerdoelen 1 t/m 4 zijn al aan bod gekomen bij de kennistoets en het plan van aanpak.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72439" y="2024257"/>
            <a:ext cx="6195349" cy="44319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nl-NL"/>
            </a:defPPr>
            <a:lvl1pPr>
              <a:spcBef>
                <a:spcPct val="0"/>
              </a:spcBef>
              <a:buFont typeface="Arial" panose="020B0604020202020204" pitchFamily="34" charset="0"/>
              <a:buNone/>
              <a:defRPr sz="1600" b="1"/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nl-NL" dirty="0">
                <a:solidFill>
                  <a:schemeClr val="tx1"/>
                </a:solidFill>
              </a:rPr>
              <a:t>Succescriteria leerdoel 5</a:t>
            </a:r>
          </a:p>
          <a:p>
            <a:r>
              <a:rPr lang="nl-NL" sz="1400" b="0" dirty="0"/>
              <a:t>- Je kunt door middel van een wijkschouw je eigen wijk in kaart brengen en hier logische conclusies uit trekken.</a:t>
            </a:r>
          </a:p>
          <a:p>
            <a:r>
              <a:rPr lang="nl-NL" sz="1400" b="0" dirty="0"/>
              <a:t>- Je kunt het energieverbruik van je eigen huishouden in kaart brengen en hier logische conclusies uit trekken.</a:t>
            </a:r>
          </a:p>
          <a:p>
            <a:r>
              <a:rPr lang="nl-NL" sz="1400" b="0" dirty="0"/>
              <a:t>- Je kunt je eigen leefstijl in kaart brengen en hier logische conclusies uit trekken.</a:t>
            </a:r>
          </a:p>
          <a:p>
            <a:r>
              <a:rPr lang="nl-NL" sz="1400" b="0" dirty="0"/>
              <a:t>- Je kunt het Angelo-raamwerk op je eigen situatie toepassen en hier logische conclusies uit trekken.</a:t>
            </a:r>
          </a:p>
          <a:p>
            <a:r>
              <a:rPr lang="nl-NL" sz="1400" b="0" dirty="0"/>
              <a:t>- Je kunt uitleggen op welke principes (thema’s) de circulaire </a:t>
            </a:r>
            <a:r>
              <a:rPr lang="nl-NL" sz="1400" b="0" dirty="0" err="1"/>
              <a:t>economy</a:t>
            </a:r>
            <a:r>
              <a:rPr lang="nl-NL" sz="1400" b="0" dirty="0"/>
              <a:t> is gebaseerd. </a:t>
            </a:r>
          </a:p>
          <a:p>
            <a:r>
              <a:rPr lang="nl-NL" sz="1400" b="0" dirty="0"/>
              <a:t>- Je kunt uitleggen welke reststromen er in de eigen omgeving zijn en in welke categorieën deze te verdelen zijn.</a:t>
            </a:r>
          </a:p>
          <a:p>
            <a:r>
              <a:rPr lang="nl-NL" sz="1400" b="0" dirty="0"/>
              <a:t>- Je kunt het begrip duurzaamheid belichten vanuit het perspectief van de vijf specialisaties.</a:t>
            </a:r>
          </a:p>
          <a:p>
            <a:r>
              <a:rPr lang="nl-NL" sz="1400" b="0" dirty="0"/>
              <a:t>- Je kunt de SWOT-analyse en het nut hiervan uitleggen aan de hand van een passend voorbeeld. </a:t>
            </a:r>
          </a:p>
          <a:p>
            <a:r>
              <a:rPr lang="nl-NL" sz="1400" b="0" dirty="0"/>
              <a:t>- Je kunt je eigen vrijetijdsbesteding beschrijven aan de hand van vrijetijdsbedrijven en vrijetijdsproducten. </a:t>
            </a:r>
          </a:p>
          <a:p>
            <a:r>
              <a:rPr lang="nl-NL" sz="1400" b="0" dirty="0"/>
              <a:t>- Je kunt aan de hand van passende voorbeelden trends en ontwikkelingen in de vrijetijdssector toelichten.</a:t>
            </a:r>
            <a:endParaRPr lang="nl-NL" sz="1400" b="0" dirty="0">
              <a:solidFill>
                <a:schemeClr val="tx1"/>
              </a:solidFill>
            </a:endParaRPr>
          </a:p>
        </p:txBody>
      </p:sp>
      <p:pic>
        <p:nvPicPr>
          <p:cNvPr id="1026" name="Picture 2" descr="Afbeeldingsresultaat voor presentat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441" y="5031229"/>
            <a:ext cx="1633089" cy="1467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kstvak 9"/>
          <p:cNvSpPr txBox="1">
            <a:spLocks noChangeArrowheads="1"/>
          </p:cNvSpPr>
          <p:nvPr/>
        </p:nvSpPr>
        <p:spPr bwMode="auto">
          <a:xfrm>
            <a:off x="6959978" y="2024257"/>
            <a:ext cx="4908491" cy="24929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nl-NL" altLang="nl-NL" sz="1600" b="1">
                <a:latin typeface="+mn-lt"/>
              </a:rPr>
              <a:t>Succescriteria leerdoel 6</a:t>
            </a:r>
          </a:p>
          <a:p>
            <a:pPr>
              <a:spcAft>
                <a:spcPts val="0"/>
              </a:spcAft>
              <a:buNone/>
            </a:pPr>
            <a:r>
              <a:rPr lang="nl-NL" sz="1400">
                <a:latin typeface="+mn-lt"/>
              </a:rPr>
              <a:t>- Je kunt overtuigend en met verdieping presenteren voor publiek (bezoekers van het evenement). </a:t>
            </a:r>
          </a:p>
          <a:p>
            <a:pPr>
              <a:spcAft>
                <a:spcPts val="0"/>
              </a:spcAft>
              <a:buNone/>
            </a:pPr>
            <a:r>
              <a:rPr lang="nl-NL" sz="1400">
                <a:latin typeface="+mn-lt"/>
              </a:rPr>
              <a:t>- Je kunt tijdens de uitvoering van je evenement een professionele beroepshouding aannemen. </a:t>
            </a:r>
          </a:p>
          <a:p>
            <a:pPr>
              <a:spcAft>
                <a:spcPts val="0"/>
              </a:spcAft>
              <a:buNone/>
            </a:pPr>
            <a:r>
              <a:rPr lang="nl-NL" sz="1400">
                <a:latin typeface="+mn-lt"/>
              </a:rPr>
              <a:t>- Je kunt mensen op een gepaste manier te woord staan, waarbij je correct taalgebruik toepast.</a:t>
            </a:r>
          </a:p>
          <a:p>
            <a:pPr>
              <a:spcAft>
                <a:spcPts val="0"/>
              </a:spcAft>
              <a:buNone/>
            </a:pPr>
            <a:r>
              <a:rPr lang="nl-NL" sz="1400">
                <a:latin typeface="+mn-lt"/>
              </a:rPr>
              <a:t>- Je kunt adequaat reageren op vragen.</a:t>
            </a:r>
          </a:p>
          <a:p>
            <a:pPr>
              <a:spcAft>
                <a:spcPts val="0"/>
              </a:spcAft>
              <a:buNone/>
            </a:pPr>
            <a:r>
              <a:rPr lang="nl-NL" sz="1400">
                <a:latin typeface="+mn-lt"/>
              </a:rPr>
              <a:t>- Je kunt met gebruik van (digitale) visuele ondersteuning een presentatie maken.</a:t>
            </a:r>
            <a:endParaRPr lang="nl-NL" altLang="nl-NL" sz="1400" b="1">
              <a:latin typeface="+mn-lt"/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10136183" y="6216646"/>
            <a:ext cx="1896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/>
              <a:t>IBS-SEM-MLO-X41</a:t>
            </a:r>
            <a:endParaRPr lang="nl-N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2" name="Tijdelijke aanduiding voor inhoud 4">
            <a:extLst>
              <a:ext uri="{FF2B5EF4-FFF2-40B4-BE49-F238E27FC236}">
                <a16:creationId xmlns:a16="http://schemas.microsoft.com/office/drawing/2014/main" id="{5DBED2CC-39C8-45C1-A18C-977F3E082E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0245" y="125276"/>
            <a:ext cx="2241755" cy="712206"/>
          </a:xfrm>
        </p:spPr>
      </p:pic>
    </p:spTree>
    <p:extLst>
      <p:ext uri="{BB962C8B-B14F-4D97-AF65-F5344CB8AC3E}">
        <p14:creationId xmlns:p14="http://schemas.microsoft.com/office/powerpoint/2010/main" val="24466428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_Collaboration_Space_Locked xmlns="58d65de2-08cf-4d08-b0ec-b5bd27343083" xsi:nil="true"/>
    <CultureName xmlns="58d65de2-08cf-4d08-b0ec-b5bd27343083" xsi:nil="true"/>
    <Students xmlns="58d65de2-08cf-4d08-b0ec-b5bd27343083">
      <UserInfo>
        <DisplayName/>
        <AccountId xsi:nil="true"/>
        <AccountType/>
      </UserInfo>
    </Students>
    <Has_Teacher_Only_SectionGroup xmlns="58d65de2-08cf-4d08-b0ec-b5bd27343083" xsi:nil="true"/>
    <AppVersion xmlns="58d65de2-08cf-4d08-b0ec-b5bd27343083" xsi:nil="true"/>
    <TeamsChannelId xmlns="58d65de2-08cf-4d08-b0ec-b5bd27343083" xsi:nil="true"/>
    <IsNotebookLocked xmlns="58d65de2-08cf-4d08-b0ec-b5bd27343083" xsi:nil="true"/>
    <Teachers xmlns="58d65de2-08cf-4d08-b0ec-b5bd27343083">
      <UserInfo>
        <DisplayName/>
        <AccountId xsi:nil="true"/>
        <AccountType/>
      </UserInfo>
    </Teachers>
    <Self_Registration_Enabled xmlns="58d65de2-08cf-4d08-b0ec-b5bd27343083" xsi:nil="true"/>
    <NotebookType xmlns="58d65de2-08cf-4d08-b0ec-b5bd27343083" xsi:nil="true"/>
    <Invited_Students xmlns="58d65de2-08cf-4d08-b0ec-b5bd27343083" xsi:nil="true"/>
    <FolderType xmlns="58d65de2-08cf-4d08-b0ec-b5bd27343083" xsi:nil="true"/>
    <Owner xmlns="58d65de2-08cf-4d08-b0ec-b5bd27343083">
      <UserInfo>
        <DisplayName/>
        <AccountId xsi:nil="true"/>
        <AccountType/>
      </UserInfo>
    </Owner>
    <Student_Groups xmlns="58d65de2-08cf-4d08-b0ec-b5bd27343083">
      <UserInfo>
        <DisplayName/>
        <AccountId xsi:nil="true"/>
        <AccountType/>
      </UserInfo>
    </Student_Groups>
    <DefaultSectionNames xmlns="58d65de2-08cf-4d08-b0ec-b5bd27343083" xsi:nil="true"/>
    <Invited_Teachers xmlns="58d65de2-08cf-4d08-b0ec-b5bd27343083" xsi:nil="true"/>
    <Templates xmlns="58d65de2-08cf-4d08-b0ec-b5bd2734308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29" ma:contentTypeDescription="Een nieuw document maken." ma:contentTypeScope="" ma:versionID="a89e9b7e918dcf829e9ebd4926c01141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464e2809e0db9b1887d68228e4f43445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0" nillable="true" ma:displayName="Is Collaboration Space Locked" ma:internalName="Is_Collaboration_Space_Locked">
      <xsd:simpleType>
        <xsd:restriction base="dms:Boolean"/>
      </xsd:simpleType>
    </xsd:element>
    <xsd:element name="IsNotebookLocked" ma:index="31" nillable="true" ma:displayName="Is Notebook Locked" ma:internalName="IsNotebookLocked">
      <xsd:simpleType>
        <xsd:restriction base="dms:Boolean"/>
      </xsd:simpleType>
    </xsd:element>
    <xsd:element name="MediaServiceLocation" ma:index="32" nillable="true" ma:displayName="Location" ma:internalName="MediaServiceLocation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3557-2B7C-4D2C-92DE-673898D7DE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F34ADA-D914-411A-8EB7-0F69CC745A7F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d3693f36-3fda-414f-b672-ef748a2c0837"/>
    <ds:schemaRef ds:uri="58d65de2-08cf-4d08-b0ec-b5bd27343083"/>
  </ds:schemaRefs>
</ds:datastoreItem>
</file>

<file path=customXml/itemProps3.xml><?xml version="1.0" encoding="utf-8"?>
<ds:datastoreItem xmlns:ds="http://schemas.openxmlformats.org/officeDocument/2006/customXml" ds:itemID="{909FEA73-DC91-433B-9DB0-2EFB5B12AD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1503</Words>
  <Application>Microsoft Office PowerPoint</Application>
  <PresentationFormat>Breedbeeld</PresentationFormat>
  <Paragraphs>158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Kantoorthema</vt:lpstr>
      <vt:lpstr>IBS Mijn leefomgeving</vt:lpstr>
      <vt:lpstr>Mijn leefomgeving - Toetsing</vt:lpstr>
      <vt:lpstr>Mijn leefomgeving – Leervragen en competenties</vt:lpstr>
      <vt:lpstr>Mijn leefomgeving - Kennistoets</vt:lpstr>
      <vt:lpstr>Mijn leefomgeving – Plan van aanpak</vt:lpstr>
      <vt:lpstr>PowerPoint-presentatie</vt:lpstr>
      <vt:lpstr>Mijn leefomgeving - 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2</cp:revision>
  <dcterms:created xsi:type="dcterms:W3CDTF">2017-02-03T11:29:36Z</dcterms:created>
  <dcterms:modified xsi:type="dcterms:W3CDTF">2021-09-06T08:45:18Z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